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3" r:id="rId9"/>
    <p:sldId id="263" r:id="rId10"/>
    <p:sldId id="274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0801"/>
    <a:srgbClr val="800000"/>
    <a:srgbClr val="808080"/>
    <a:srgbClr val="99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0C7658-206B-4034-93F2-BBD06C813790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13588-D05A-49DE-8BA3-760C6F0707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9550" y="2967038"/>
            <a:ext cx="629602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1D3A855-A5D8-4C6F-9251-3CCB704391F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9EE95E-620E-4600-A0CE-C025C4F7E69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1925"/>
            <a:ext cx="2057400" cy="58229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1925"/>
            <a:ext cx="6019800" cy="58229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2A42D4-5FF2-456D-8E18-7500CD7269D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61EB5F-9355-4565-8A03-9B72DB399B2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6A0D7B-4F3C-4D6F-89D6-260EA9FE6E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52625"/>
            <a:ext cx="40386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52625"/>
            <a:ext cx="40386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47E6E9-D2C6-435A-8A8D-9C95C625197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BC574E-37BA-43E9-BFD5-B3F7713AE8B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65ECA8-2A70-4271-8F56-4C11B2E1A9B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E5E26-E8C7-498A-8C79-E0D1815E11E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CDF6A9-B0AD-497C-88A7-28437A20597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B2F0D6-794D-4372-BA97-4EE6AB3C83E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19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52625"/>
            <a:ext cx="82296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373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373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4250" y="6245225"/>
            <a:ext cx="53975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fld id="{9C1DEE6A-95D5-47EF-9C6A-7B84C9610CDF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54;&#1083;&#1100;&#1075;&#1072;\&#1052;&#1086;&#1080;%20&#1076;&#1086;&#1082;&#1091;&#1084;&#1077;&#1085;&#1090;&#1099;\&#1052;&#1086;&#1103;%20&#1084;&#1091;&#1079;&#1099;&#1082;&#1072;\&#1044;&#1077;&#1090;&#1089;&#1082;&#1080;&#1077;%20&#1055;&#1077;&#1089;&#1085;&#1080;%20-%20&#1063;&#1077;&#1084;&#1091;%20&#1059;&#1095;&#1072;&#1090;%20&#1042;%20&#1064;&#1082;&#1086;&#1083;&#1077;.mp3" TargetMode="Externa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800000"/>
                </a:solidFill>
              </a:rPr>
              <a:t/>
            </a:r>
            <a:br>
              <a:rPr lang="ru-RU" dirty="0" smtClean="0">
                <a:solidFill>
                  <a:srgbClr val="800000"/>
                </a:solidFill>
              </a:rPr>
            </a:br>
            <a:r>
              <a:rPr lang="ru-RU" dirty="0" smtClean="0">
                <a:solidFill>
                  <a:srgbClr val="800000"/>
                </a:solidFill>
              </a:rPr>
              <a:t>От пера до компьютера</a:t>
            </a:r>
            <a:br>
              <a:rPr lang="ru-RU" dirty="0" smtClean="0">
                <a:solidFill>
                  <a:srgbClr val="800000"/>
                </a:solidFill>
              </a:rPr>
            </a:br>
            <a:r>
              <a:rPr lang="ru-RU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Презентация к клубному часу </a:t>
            </a:r>
            <a:r>
              <a:rPr lang="ru-RU" sz="1600" b="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 воспитатель ГПД  ГБОУ </a:t>
            </a:r>
            <a:r>
              <a:rPr lang="ru-RU" sz="1600" b="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СОШ №815 ЗАО г. Москвы</a:t>
            </a:r>
            <a:br>
              <a:rPr lang="ru-RU" sz="1600" b="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Коновалова Ольга </a:t>
            </a:r>
            <a:r>
              <a:rPr lang="ru-RU" sz="1600" b="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Николаевна</a:t>
            </a:r>
            <a:endParaRPr lang="ru-RU" sz="1600" b="0" dirty="0">
              <a:solidFill>
                <a:schemeClr val="tx2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Борис Михайлович Кустодиев</a:t>
            </a:r>
            <a:br>
              <a:rPr lang="ru-RU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(1878-1929)</a:t>
            </a: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200px-Kustodiev_self_portrai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1412776"/>
            <a:ext cx="4032448" cy="4680520"/>
          </a:xfrm>
          <a:prstGeom prst="rect">
            <a:avLst/>
          </a:prstGeom>
          <a:ln w="88900" cap="sq" cmpd="thickThin">
            <a:solidFill>
              <a:schemeClr val="tx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340768"/>
            <a:ext cx="8424936" cy="4752528"/>
          </a:xfrm>
          <a:prstGeom prst="rect">
            <a:avLst/>
          </a:prstGeom>
          <a:ln w="127000" cap="sq">
            <a:solidFill>
              <a:schemeClr val="tx1">
                <a:lumMod val="5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2276873"/>
            <a:ext cx="8243193" cy="2520280"/>
          </a:xfrm>
        </p:spPr>
        <p:txBody>
          <a:bodyPr/>
          <a:lstStyle/>
          <a:p>
            <a:pPr algn="ctr"/>
            <a:r>
              <a:rPr lang="ru-RU" sz="7200" dirty="0">
                <a:solidFill>
                  <a:schemeClr val="tx1">
                    <a:lumMod val="50000"/>
                  </a:schemeClr>
                </a:solidFill>
              </a:rPr>
              <a:t>КНГЛЧШЙПДРК. </a:t>
            </a:r>
            <a:br>
              <a:rPr lang="ru-RU" sz="7200" dirty="0">
                <a:solidFill>
                  <a:schemeClr val="tx1">
                    <a:lumMod val="50000"/>
                  </a:schemeClr>
                </a:solidFill>
              </a:rPr>
            </a:br>
            <a:endParaRPr lang="ru-RU" sz="7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276873"/>
            <a:ext cx="7772400" cy="2160240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“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Книга лучший подарок”.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azbukivedi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2492896"/>
            <a:ext cx="7920879" cy="2520279"/>
          </a:xfrm>
          <a:prstGeom prst="rect">
            <a:avLst/>
          </a:prstGeom>
          <a:ln w="127000" cap="sq">
            <a:solidFill>
              <a:schemeClr val="tx1">
                <a:lumMod val="5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Иван Грозный</a:t>
            </a: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3086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1412776"/>
            <a:ext cx="4032448" cy="4680520"/>
          </a:xfrm>
          <a:prstGeom prst="rect">
            <a:avLst/>
          </a:prstGeom>
          <a:ln w="127000" cap="sq">
            <a:solidFill>
              <a:schemeClr val="tx1">
                <a:lumMod val="5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457200" y="260649"/>
            <a:ext cx="4040188" cy="100811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i="1" dirty="0" smtClean="0">
                <a:solidFill>
                  <a:schemeClr val="tx1">
                    <a:lumMod val="50000"/>
                  </a:schemeClr>
                </a:solidFill>
              </a:rPr>
              <a:t>Иван Фёдоров</a:t>
            </a:r>
            <a:endParaRPr lang="ru-RU" i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7" name="Содержимое 6" descr="i_5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84784"/>
            <a:ext cx="4032448" cy="4464496"/>
          </a:xfrm>
          <a:prstGeom prst="rect">
            <a:avLst/>
          </a:prstGeom>
          <a:ln w="88900" cap="sq" cmpd="thickThin">
            <a:solidFill>
              <a:schemeClr val="tx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xfrm>
            <a:off x="4645025" y="260649"/>
            <a:ext cx="4041775" cy="100811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1800" i="1" dirty="0" smtClean="0">
                <a:solidFill>
                  <a:schemeClr val="tx1">
                    <a:lumMod val="50000"/>
                  </a:schemeClr>
                </a:solidFill>
              </a:rPr>
              <a:t>Памятник </a:t>
            </a:r>
            <a:r>
              <a:rPr lang="ru-RU" sz="1800" i="1" dirty="0">
                <a:solidFill>
                  <a:schemeClr val="tx1">
                    <a:lumMod val="50000"/>
                  </a:schemeClr>
                </a:solidFill>
              </a:rPr>
              <a:t>первопечатнику Ивану </a:t>
            </a:r>
            <a:r>
              <a:rPr lang="ru-RU" sz="1800" i="1" dirty="0" smtClean="0">
                <a:solidFill>
                  <a:schemeClr val="tx1">
                    <a:lumMod val="50000"/>
                  </a:schemeClr>
                </a:solidFill>
              </a:rPr>
              <a:t>Фёдорову в Москве скульптор </a:t>
            </a:r>
            <a:r>
              <a:rPr lang="ru-RU" sz="1800" i="1" dirty="0" err="1" smtClean="0">
                <a:solidFill>
                  <a:schemeClr val="tx1">
                    <a:lumMod val="50000"/>
                  </a:schemeClr>
                </a:solidFill>
              </a:rPr>
              <a:t>С.М.Волнухин</a:t>
            </a:r>
            <a:endParaRPr lang="ru-RU" sz="1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8" name="Содержимое 7" descr="250PX-~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16016" y="1484785"/>
            <a:ext cx="3960440" cy="4464496"/>
          </a:xfrm>
          <a:prstGeom prst="rect">
            <a:avLst/>
          </a:prstGeom>
          <a:ln w="88900" cap="sq" cmpd="thickThin">
            <a:solidFill>
              <a:schemeClr val="tx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Первая печатная книга на Руси «Апостол»</a:t>
            </a: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4" name="Содержимое 13" descr="200px-Apostol_1564_Frontispi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340768"/>
            <a:ext cx="8640960" cy="4752528"/>
          </a:xfrm>
          <a:prstGeom prst="rect">
            <a:avLst/>
          </a:prstGeom>
          <a:ln w="88900" cap="sq" cmpd="thickThin">
            <a:solidFill>
              <a:schemeClr val="tx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Страница букваря </a:t>
            </a:r>
            <a:br>
              <a:rPr lang="ru-RU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Ивана Фёдорова</a:t>
            </a: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220px-Azbuka_1574_by_Ivan_Fyodorov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412776"/>
            <a:ext cx="8280920" cy="4680520"/>
          </a:xfrm>
          <a:prstGeom prst="rect">
            <a:avLst/>
          </a:prstGeom>
          <a:ln w="88900" cap="sq" cmpd="thickThin">
            <a:solidFill>
              <a:schemeClr val="tx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8_shkol-nayapapka09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484784"/>
            <a:ext cx="8640960" cy="4464496"/>
          </a:xfrm>
          <a:prstGeom prst="rect">
            <a:avLst/>
          </a:prstGeom>
          <a:ln w="88900" cap="sq" cmpd="thickThin">
            <a:solidFill>
              <a:schemeClr val="tx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Детские Песни - Чему Учат В Школ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524328" y="5445224"/>
            <a:ext cx="1024880" cy="1024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20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Внутренний слайд</a:t>
            </a:r>
          </a:p>
        </p:txBody>
      </p:sp>
      <p:pic>
        <p:nvPicPr>
          <p:cNvPr id="5" name="Рисунок 4" descr="0_361ed_ff95850f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340768"/>
            <a:ext cx="8712968" cy="4752528"/>
          </a:xfrm>
          <a:prstGeom prst="rect">
            <a:avLst/>
          </a:prstGeom>
          <a:ln w="127000" cap="sq">
            <a:solidFill>
              <a:schemeClr val="tx1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16833"/>
            <a:ext cx="7772400" cy="122413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Спасибо за внимание.</a:t>
            </a: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56992"/>
            <a:ext cx="7772400" cy="1080120"/>
          </a:xfrm>
        </p:spPr>
        <p:txBody>
          <a:bodyPr/>
          <a:lstStyle/>
          <a:p>
            <a:pPr algn="ctr"/>
            <a:r>
              <a:rPr lang="ru-RU" sz="6600" dirty="0" smtClean="0">
                <a:solidFill>
                  <a:srgbClr val="0F0801"/>
                </a:solidFill>
              </a:rPr>
              <a:t>конец</a:t>
            </a:r>
            <a:endParaRPr lang="ru-RU" sz="6600" dirty="0">
              <a:solidFill>
                <a:srgbClr val="0F080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573016"/>
            <a:ext cx="7772400" cy="2195959"/>
          </a:xfrm>
        </p:spPr>
        <p:txBody>
          <a:bodyPr/>
          <a:lstStyle/>
          <a:p>
            <a:pPr algn="ctr"/>
            <a:r>
              <a:rPr lang="en-US" sz="1400" dirty="0" smtClean="0">
                <a:solidFill>
                  <a:schemeClr val="accent4">
                    <a:lumMod val="50000"/>
                  </a:schemeClr>
                </a:solidFill>
              </a:rPr>
              <a:t>http://</a:t>
            </a:r>
            <a:r>
              <a:rPr lang="en-US" sz="1400" dirty="0" smtClean="0">
                <a:solidFill>
                  <a:schemeClr val="accent4">
                    <a:lumMod val="50000"/>
                  </a:schemeClr>
                </a:solidFill>
              </a:rPr>
              <a:t>ru.wikipedia.org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1400" dirty="0" smtClean="0">
                <a:solidFill>
                  <a:schemeClr val="accent4">
                    <a:lumMod val="50000"/>
                  </a:schemeClr>
                </a:solidFill>
              </a:rPr>
              <a:t>http</a:t>
            </a:r>
            <a:r>
              <a:rPr lang="en-US" sz="1400" dirty="0" smtClean="0">
                <a:solidFill>
                  <a:schemeClr val="accent4">
                    <a:lumMod val="50000"/>
                  </a:schemeClr>
                </a:solidFill>
              </a:rPr>
              <a:t>://</a:t>
            </a:r>
            <a:r>
              <a:rPr lang="en-US" sz="1400" dirty="0" smtClean="0">
                <a:solidFill>
                  <a:schemeClr val="accent4">
                    <a:lumMod val="50000"/>
                  </a:schemeClr>
                </a:solidFill>
              </a:rPr>
              <a:t>www.megabook.ru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1400" dirty="0" smtClean="0">
                <a:solidFill>
                  <a:schemeClr val="accent4">
                    <a:lumMod val="50000"/>
                  </a:schemeClr>
                </a:solidFill>
              </a:rPr>
              <a:t>http</a:t>
            </a:r>
            <a:r>
              <a:rPr lang="en-US" sz="1400" dirty="0" smtClean="0">
                <a:solidFill>
                  <a:schemeClr val="accent4">
                    <a:lumMod val="50000"/>
                  </a:schemeClr>
                </a:solidFill>
              </a:rPr>
              <a:t>://</a:t>
            </a:r>
            <a:r>
              <a:rPr lang="en-US" sz="1400" dirty="0" smtClean="0">
                <a:solidFill>
                  <a:schemeClr val="accent4">
                    <a:lumMod val="50000"/>
                  </a:schemeClr>
                </a:solidFill>
              </a:rPr>
              <a:t>m-vosem.narod.ru/azbuka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1400" smtClean="0">
                <a:solidFill>
                  <a:schemeClr val="accent4">
                    <a:lumMod val="50000"/>
                  </a:schemeClr>
                </a:solidFill>
              </a:rPr>
              <a:t>http</a:t>
            </a:r>
            <a:r>
              <a:rPr lang="en-US" sz="1400" smtClean="0">
                <a:solidFill>
                  <a:schemeClr val="accent4">
                    <a:lumMod val="50000"/>
                  </a:schemeClr>
                </a:solidFill>
              </a:rPr>
              <a:t>://</a:t>
            </a:r>
            <a:r>
              <a:rPr lang="en-US" sz="1400" smtClean="0">
                <a:solidFill>
                  <a:schemeClr val="accent4">
                    <a:lumMod val="50000"/>
                  </a:schemeClr>
                </a:solidFill>
              </a:rPr>
              <a:t>newciv.relarn.ru</a:t>
            </a:r>
            <a:endParaRPr lang="ru-RU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484785"/>
            <a:ext cx="7772400" cy="1440159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chemeClr val="accent4">
                    <a:lumMod val="50000"/>
                  </a:schemeClr>
                </a:solidFill>
              </a:rPr>
              <a:t>Источники</a:t>
            </a:r>
            <a:endParaRPr lang="ru-RU" sz="48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Слайд разделитель</a:t>
            </a:r>
          </a:p>
        </p:txBody>
      </p:sp>
      <p:pic>
        <p:nvPicPr>
          <p:cNvPr id="3" name="Рисунок 2" descr="1s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692696"/>
            <a:ext cx="7560840" cy="5544616"/>
          </a:xfrm>
          <a:prstGeom prst="rect">
            <a:avLst/>
          </a:prstGeom>
          <a:ln w="190500" cap="sq">
            <a:solidFill>
              <a:schemeClr val="tx1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solidFill>
                  <a:schemeClr val="tx1">
                    <a:lumMod val="50000"/>
                  </a:schemeClr>
                </a:solidFill>
              </a:rPr>
              <a:t>Фрэнсис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 Бэкон 1561-1626</a:t>
            </a: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</a:rPr>
              <a:t>английский философ</a:t>
            </a: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7" name="Содержимое 6" descr="220px-Francis_Bacon,_Viscount_St_Alban_from_NPG_(2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484784"/>
            <a:ext cx="3744416" cy="4536504"/>
          </a:xfrm>
          <a:prstGeom prst="rect">
            <a:avLst/>
          </a:prstGeom>
          <a:ln w="190500" cap="sq">
            <a:solidFill>
              <a:schemeClr val="tx1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067944" y="1952625"/>
            <a:ext cx="5076056" cy="403225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«Знание само по себе сила».</a:t>
            </a:r>
          </a:p>
          <a:p>
            <a:pPr algn="ctr">
              <a:buNone/>
            </a:pPr>
            <a:r>
              <a:rPr lang="ru-RU" dirty="0" smtClean="0"/>
              <a:t>«Знание - сила»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Дворцовая школа в Киеве</a:t>
            </a: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412776"/>
            <a:ext cx="8712968" cy="4572099"/>
          </a:xfrm>
          <a:prstGeom prst="rect">
            <a:avLst/>
          </a:prstGeom>
          <a:ln w="127000" cap="sq">
            <a:solidFill>
              <a:schemeClr val="tx1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5"/>
            <a:ext cx="8229600" cy="972269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  <a:t>Гравюра из «Азбуковника» Бурцева (1637г.)</a:t>
            </a:r>
            <a:b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ru-RU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tradits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412776"/>
            <a:ext cx="8640960" cy="4680520"/>
          </a:xfrm>
          <a:prstGeom prst="rect">
            <a:avLst/>
          </a:prstGeom>
          <a:ln w="190500" cap="sq">
            <a:solidFill>
              <a:schemeClr val="tx1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>
                <a:solidFill>
                  <a:schemeClr val="tx1">
                    <a:lumMod val="50000"/>
                  </a:schemeClr>
                </a:solidFill>
              </a:rPr>
              <a:t>Н.П.Богданов-Бельский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 «Устный счёт»</a:t>
            </a:r>
          </a:p>
        </p:txBody>
      </p:sp>
      <p:pic>
        <p:nvPicPr>
          <p:cNvPr id="6" name="Содержимое 5" descr="37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1412776"/>
            <a:ext cx="4032448" cy="4680520"/>
          </a:xfrm>
          <a:prstGeom prst="rect">
            <a:avLst/>
          </a:prstGeom>
          <a:ln w="127000" cap="sq">
            <a:solidFill>
              <a:schemeClr val="tx1">
                <a:lumMod val="5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Николай Петрович </a:t>
            </a:r>
            <a:br>
              <a:rPr lang="ru-RU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Богданов-Бельский (1868-1945)</a:t>
            </a: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image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1412776"/>
            <a:ext cx="4032448" cy="4680520"/>
          </a:xfrm>
          <a:prstGeom prst="rect">
            <a:avLst/>
          </a:prstGeom>
          <a:ln w="88900" cap="sq" cmpd="thickThin">
            <a:solidFill>
              <a:schemeClr val="tx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tx1">
                    <a:lumMod val="50000"/>
                  </a:schemeClr>
                </a:solidFill>
              </a:rPr>
              <a:t>Б.М.Кустодиев </a:t>
            </a:r>
            <a:br>
              <a:rPr lang="ru-RU" sz="3200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tx1">
                    <a:lumMod val="50000"/>
                  </a:schemeClr>
                </a:solidFill>
              </a:rPr>
              <a:t>«</a:t>
            </a:r>
            <a:r>
              <a:rPr lang="ru-RU" sz="3200" dirty="0">
                <a:solidFill>
                  <a:schemeClr val="tx1">
                    <a:lumMod val="50000"/>
                  </a:schemeClr>
                </a:solidFill>
              </a:rPr>
              <a:t>Земская школа в Московской Руси»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kak_ychili_na_rus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412776"/>
            <a:ext cx="8424936" cy="4608512"/>
          </a:xfrm>
          <a:prstGeom prst="rect">
            <a:avLst/>
          </a:prstGeom>
          <a:ln w="127000" cap="sq">
            <a:solidFill>
              <a:schemeClr val="tx1">
                <a:lumMod val="5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l-Shablon1">
  <a:themeElements>
    <a:clrScheme name="pl-Shablon1 13">
      <a:dk1>
        <a:srgbClr val="E9770A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C76507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l-Shablon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l-Shablon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Shablon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Shablon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Shablon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Shablon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Shablon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1 13">
        <a:dk1>
          <a:srgbClr val="E9770A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C7650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pl-Shablon1</Template>
  <TotalTime>107</TotalTime>
  <Words>75</Words>
  <Application>Microsoft Office PowerPoint</Application>
  <PresentationFormat>Экран (4:3)</PresentationFormat>
  <Paragraphs>23</Paragraphs>
  <Slides>21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pl-Shablon1</vt:lpstr>
      <vt:lpstr> От пера до компьютера  Презентация к клубному часу  Подготовил воспитатель ГПД  ГБОУ СОШ №815 ЗАО г. Москвы Коновалова Ольга Николаевна</vt:lpstr>
      <vt:lpstr>Внутренний слайд</vt:lpstr>
      <vt:lpstr>Слайд разделитель</vt:lpstr>
      <vt:lpstr>Фрэнсис Бэкон 1561-1626 английский философ</vt:lpstr>
      <vt:lpstr>Дворцовая школа в Киеве</vt:lpstr>
      <vt:lpstr>Гравюра из «Азбуковника» Бурцева (1637г.) </vt:lpstr>
      <vt:lpstr>Н.П.Богданов-Бельский «Устный счёт»</vt:lpstr>
      <vt:lpstr>Николай Петрович  Богданов-Бельский (1868-1945)</vt:lpstr>
      <vt:lpstr> Б.М.Кустодиев  «Земская школа в Московской Руси» </vt:lpstr>
      <vt:lpstr>Борис Михайлович Кустодиев (1878-1929)</vt:lpstr>
      <vt:lpstr>Слайд 11</vt:lpstr>
      <vt:lpstr>КНГЛЧШЙПДРК.  </vt:lpstr>
      <vt:lpstr> “Книга лучший подарок”.</vt:lpstr>
      <vt:lpstr>Слайд 14</vt:lpstr>
      <vt:lpstr>Иван Грозный</vt:lpstr>
      <vt:lpstr>Слайд 16</vt:lpstr>
      <vt:lpstr>Первая печатная книга на Руси «Апостол»</vt:lpstr>
      <vt:lpstr>Страница букваря  Ивана Фёдорова</vt:lpstr>
      <vt:lpstr>Слайд 19</vt:lpstr>
      <vt:lpstr>Спасибо за внимание.</vt:lpstr>
      <vt:lpstr>http://ru.wikipedia.org http://www.megabook.ru http://m-vosem.narod.ru/azbuka http://newciv.relarn.ru</vt:lpstr>
    </vt:vector>
  </TitlesOfParts>
  <Company/>
  <LinksUpToDate>false</LinksUpToDate>
  <SharedDoc>false</SharedDoc>
  <HyperlinkBase>http://www.powerlexis.ru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 пера до компьютера</dc:title>
  <dc:creator>Ольга</dc:creator>
  <cp:keywords>"PowerLexis" - Презентационное агентство</cp:keywords>
  <cp:lastModifiedBy>Ольга</cp:lastModifiedBy>
  <cp:revision>12</cp:revision>
  <dcterms:created xsi:type="dcterms:W3CDTF">2011-08-25T09:39:26Z</dcterms:created>
  <dcterms:modified xsi:type="dcterms:W3CDTF">2012-01-29T06:39:23Z</dcterms:modified>
</cp:coreProperties>
</file>