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88" r:id="rId4"/>
    <p:sldId id="273" r:id="rId5"/>
    <p:sldId id="259" r:id="rId6"/>
    <p:sldId id="260" r:id="rId7"/>
    <p:sldId id="264" r:id="rId8"/>
    <p:sldId id="284" r:id="rId9"/>
    <p:sldId id="285" r:id="rId10"/>
    <p:sldId id="276" r:id="rId11"/>
    <p:sldId id="278" r:id="rId12"/>
    <p:sldId id="283" r:id="rId13"/>
    <p:sldId id="277" r:id="rId14"/>
    <p:sldId id="281" r:id="rId15"/>
    <p:sldId id="265" r:id="rId16"/>
    <p:sldId id="286" r:id="rId17"/>
    <p:sldId id="279" r:id="rId18"/>
    <p:sldId id="280" r:id="rId19"/>
    <p:sldId id="282" r:id="rId20"/>
    <p:sldId id="274" r:id="rId21"/>
    <p:sldId id="289" r:id="rId22"/>
    <p:sldId id="263" r:id="rId23"/>
    <p:sldId id="266" r:id="rId24"/>
    <p:sldId id="267" r:id="rId25"/>
    <p:sldId id="268" r:id="rId26"/>
    <p:sldId id="269" r:id="rId27"/>
    <p:sldId id="270" r:id="rId28"/>
    <p:sldId id="271" r:id="rId29"/>
    <p:sldId id="290" r:id="rId30"/>
    <p:sldId id="275" r:id="rId31"/>
    <p:sldId id="302" r:id="rId32"/>
    <p:sldId id="287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&lt;b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8T11:40:27.937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401B8-B4DD-491A-BAE1-49563CB314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2EFC1-CA22-40C4-B1FC-780CB1F3FF76}">
      <dgm:prSet phldrT="[Текст]"/>
      <dgm:spPr/>
      <dgm:t>
        <a:bodyPr/>
        <a:lstStyle/>
        <a:p>
          <a:r>
            <a:rPr lang="ru-RU" dirty="0" smtClean="0"/>
            <a:t>Покой семян</a:t>
          </a:r>
          <a:endParaRPr lang="ru-RU" dirty="0"/>
        </a:p>
      </dgm:t>
    </dgm:pt>
    <dgm:pt modelId="{B4182E11-4E20-4EF1-BD44-A58C0EAB55A0}" type="parTrans" cxnId="{3232E1FE-AD70-42DE-AD68-6900095C5DAB}">
      <dgm:prSet/>
      <dgm:spPr/>
      <dgm:t>
        <a:bodyPr/>
        <a:lstStyle/>
        <a:p>
          <a:endParaRPr lang="ru-RU"/>
        </a:p>
      </dgm:t>
    </dgm:pt>
    <dgm:pt modelId="{EEC91A44-BEE0-473B-9C9C-79B7AD2E01D3}" type="sibTrans" cxnId="{3232E1FE-AD70-42DE-AD68-6900095C5DAB}">
      <dgm:prSet/>
      <dgm:spPr/>
      <dgm:t>
        <a:bodyPr/>
        <a:lstStyle/>
        <a:p>
          <a:endParaRPr lang="ru-RU"/>
        </a:p>
      </dgm:t>
    </dgm:pt>
    <dgm:pt modelId="{0E7063E2-5D1A-4341-BB80-D1109BA2E6FD}">
      <dgm:prSet phldrT="[Текст]"/>
      <dgm:spPr/>
      <dgm:t>
        <a:bodyPr/>
        <a:lstStyle/>
        <a:p>
          <a:r>
            <a:rPr lang="ru-RU" dirty="0" smtClean="0"/>
            <a:t>Глубокий</a:t>
          </a:r>
          <a:endParaRPr lang="ru-RU" dirty="0"/>
        </a:p>
      </dgm:t>
    </dgm:pt>
    <dgm:pt modelId="{EF000F2E-A94F-407D-9FD2-03381BC494A9}" type="parTrans" cxnId="{C0B9C89D-07BA-4C13-B8BE-9C5295235AE8}">
      <dgm:prSet/>
      <dgm:spPr/>
      <dgm:t>
        <a:bodyPr/>
        <a:lstStyle/>
        <a:p>
          <a:endParaRPr lang="ru-RU"/>
        </a:p>
      </dgm:t>
    </dgm:pt>
    <dgm:pt modelId="{2C466F5E-0166-44F4-B89E-5F44BE7D3A6E}" type="sibTrans" cxnId="{C0B9C89D-07BA-4C13-B8BE-9C5295235AE8}">
      <dgm:prSet/>
      <dgm:spPr/>
      <dgm:t>
        <a:bodyPr/>
        <a:lstStyle/>
        <a:p>
          <a:endParaRPr lang="ru-RU"/>
        </a:p>
      </dgm:t>
    </dgm:pt>
    <dgm:pt modelId="{A3467738-4F25-4CAD-B81C-C55F66EF6D65}">
      <dgm:prSet phldrT="[Текст]"/>
      <dgm:spPr/>
      <dgm:t>
        <a:bodyPr/>
        <a:lstStyle/>
        <a:p>
          <a:r>
            <a:rPr lang="ru-RU" dirty="0" smtClean="0"/>
            <a:t>Вынужденный</a:t>
          </a:r>
          <a:endParaRPr lang="ru-RU" dirty="0"/>
        </a:p>
      </dgm:t>
    </dgm:pt>
    <dgm:pt modelId="{C694C7D9-776A-469B-ADDF-A7E7679C3376}" type="parTrans" cxnId="{D1F53265-3CCB-4784-9AC6-0BF7765291DF}">
      <dgm:prSet/>
      <dgm:spPr/>
      <dgm:t>
        <a:bodyPr/>
        <a:lstStyle/>
        <a:p>
          <a:endParaRPr lang="ru-RU"/>
        </a:p>
      </dgm:t>
    </dgm:pt>
    <dgm:pt modelId="{ABCD5093-0B2F-46F7-8134-566130F6D2D7}" type="sibTrans" cxnId="{D1F53265-3CCB-4784-9AC6-0BF7765291DF}">
      <dgm:prSet/>
      <dgm:spPr/>
      <dgm:t>
        <a:bodyPr/>
        <a:lstStyle/>
        <a:p>
          <a:endParaRPr lang="ru-RU"/>
        </a:p>
      </dgm:t>
    </dgm:pt>
    <dgm:pt modelId="{DC06BD02-FF73-4EC2-9481-A094F6AF4A89}" type="pres">
      <dgm:prSet presAssocID="{632401B8-B4DD-491A-BAE1-49563CB314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BAAF2C-1A23-481A-AA2E-2817F605E767}" type="pres">
      <dgm:prSet presAssocID="{29B2EFC1-CA22-40C4-B1FC-780CB1F3FF76}" presName="hierRoot1" presStyleCnt="0">
        <dgm:presLayoutVars>
          <dgm:hierBranch val="init"/>
        </dgm:presLayoutVars>
      </dgm:prSet>
      <dgm:spPr/>
    </dgm:pt>
    <dgm:pt modelId="{FB8BFC67-A3B8-4F2C-BDC2-EA0442A7DC5B}" type="pres">
      <dgm:prSet presAssocID="{29B2EFC1-CA22-40C4-B1FC-780CB1F3FF76}" presName="rootComposite1" presStyleCnt="0"/>
      <dgm:spPr/>
    </dgm:pt>
    <dgm:pt modelId="{12AFDEE5-DFCF-4D5A-82F8-3055B724202A}" type="pres">
      <dgm:prSet presAssocID="{29B2EFC1-CA22-40C4-B1FC-780CB1F3FF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5EB04B-D9FC-4347-A061-CDEED1F49359}" type="pres">
      <dgm:prSet presAssocID="{29B2EFC1-CA22-40C4-B1FC-780CB1F3FF7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3EE9743-0869-4D20-8220-2977DECBC3A9}" type="pres">
      <dgm:prSet presAssocID="{29B2EFC1-CA22-40C4-B1FC-780CB1F3FF76}" presName="hierChild2" presStyleCnt="0"/>
      <dgm:spPr/>
    </dgm:pt>
    <dgm:pt modelId="{2DCCA2FE-4F31-4D5A-B61F-42699F746759}" type="pres">
      <dgm:prSet presAssocID="{EF000F2E-A94F-407D-9FD2-03381BC494A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8E3183D-D936-40A1-9146-AB13AF1CFA56}" type="pres">
      <dgm:prSet presAssocID="{0E7063E2-5D1A-4341-BB80-D1109BA2E6FD}" presName="hierRoot2" presStyleCnt="0">
        <dgm:presLayoutVars>
          <dgm:hierBranch val="init"/>
        </dgm:presLayoutVars>
      </dgm:prSet>
      <dgm:spPr/>
    </dgm:pt>
    <dgm:pt modelId="{C371BF67-4C7F-4A31-AD53-C21107B6725E}" type="pres">
      <dgm:prSet presAssocID="{0E7063E2-5D1A-4341-BB80-D1109BA2E6FD}" presName="rootComposite" presStyleCnt="0"/>
      <dgm:spPr/>
    </dgm:pt>
    <dgm:pt modelId="{8C15FF08-338C-4B08-BD73-FBD6B270A94B}" type="pres">
      <dgm:prSet presAssocID="{0E7063E2-5D1A-4341-BB80-D1109BA2E6F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64FD71-A109-4E2C-A854-1860CC292095}" type="pres">
      <dgm:prSet presAssocID="{0E7063E2-5D1A-4341-BB80-D1109BA2E6FD}" presName="rootConnector" presStyleLbl="node2" presStyleIdx="0" presStyleCnt="2"/>
      <dgm:spPr/>
      <dgm:t>
        <a:bodyPr/>
        <a:lstStyle/>
        <a:p>
          <a:endParaRPr lang="ru-RU"/>
        </a:p>
      </dgm:t>
    </dgm:pt>
    <dgm:pt modelId="{BCB8968C-FD82-477A-9A00-EB42B88D678F}" type="pres">
      <dgm:prSet presAssocID="{0E7063E2-5D1A-4341-BB80-D1109BA2E6FD}" presName="hierChild4" presStyleCnt="0"/>
      <dgm:spPr/>
    </dgm:pt>
    <dgm:pt modelId="{109FFF3D-9B71-4B64-A670-A5B7B37ADD4D}" type="pres">
      <dgm:prSet presAssocID="{0E7063E2-5D1A-4341-BB80-D1109BA2E6FD}" presName="hierChild5" presStyleCnt="0"/>
      <dgm:spPr/>
    </dgm:pt>
    <dgm:pt modelId="{73854743-577C-4C4E-AE50-D88395D82417}" type="pres">
      <dgm:prSet presAssocID="{C694C7D9-776A-469B-ADDF-A7E7679C337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3AD4994-AA7E-41E4-9227-47BFEA18A070}" type="pres">
      <dgm:prSet presAssocID="{A3467738-4F25-4CAD-B81C-C55F66EF6D65}" presName="hierRoot2" presStyleCnt="0">
        <dgm:presLayoutVars>
          <dgm:hierBranch val="init"/>
        </dgm:presLayoutVars>
      </dgm:prSet>
      <dgm:spPr/>
    </dgm:pt>
    <dgm:pt modelId="{082E9EDC-D3EC-4BAD-9380-935EBDE9CA6F}" type="pres">
      <dgm:prSet presAssocID="{A3467738-4F25-4CAD-B81C-C55F66EF6D65}" presName="rootComposite" presStyleCnt="0"/>
      <dgm:spPr/>
    </dgm:pt>
    <dgm:pt modelId="{08577D5C-EFD6-4094-9392-A91DA8A517DC}" type="pres">
      <dgm:prSet presAssocID="{A3467738-4F25-4CAD-B81C-C55F66EF6D6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4D8D00-663E-4C38-AFF6-D69B34CB24F9}" type="pres">
      <dgm:prSet presAssocID="{A3467738-4F25-4CAD-B81C-C55F66EF6D65}" presName="rootConnector" presStyleLbl="node2" presStyleIdx="1" presStyleCnt="2"/>
      <dgm:spPr/>
      <dgm:t>
        <a:bodyPr/>
        <a:lstStyle/>
        <a:p>
          <a:endParaRPr lang="ru-RU"/>
        </a:p>
      </dgm:t>
    </dgm:pt>
    <dgm:pt modelId="{3D1CCD8F-8253-4B6F-8FE6-C9A8F57FFD87}" type="pres">
      <dgm:prSet presAssocID="{A3467738-4F25-4CAD-B81C-C55F66EF6D65}" presName="hierChild4" presStyleCnt="0"/>
      <dgm:spPr/>
    </dgm:pt>
    <dgm:pt modelId="{B9E2863F-C252-430E-B4CB-98F621FC2F8B}" type="pres">
      <dgm:prSet presAssocID="{A3467738-4F25-4CAD-B81C-C55F66EF6D65}" presName="hierChild5" presStyleCnt="0"/>
      <dgm:spPr/>
    </dgm:pt>
    <dgm:pt modelId="{CD855BA4-CC7E-419B-8A63-1BF4C5A335FC}" type="pres">
      <dgm:prSet presAssocID="{29B2EFC1-CA22-40C4-B1FC-780CB1F3FF76}" presName="hierChild3" presStyleCnt="0"/>
      <dgm:spPr/>
    </dgm:pt>
  </dgm:ptLst>
  <dgm:cxnLst>
    <dgm:cxn modelId="{1C59891B-F4F3-4406-8E02-F9E035330200}" type="presOf" srcId="{EF000F2E-A94F-407D-9FD2-03381BC494A9}" destId="{2DCCA2FE-4F31-4D5A-B61F-42699F746759}" srcOrd="0" destOrd="0" presId="urn:microsoft.com/office/officeart/2005/8/layout/orgChart1"/>
    <dgm:cxn modelId="{A97155A1-4BCC-4CD3-B638-2E3E495AE43C}" type="presOf" srcId="{0E7063E2-5D1A-4341-BB80-D1109BA2E6FD}" destId="{8C15FF08-338C-4B08-BD73-FBD6B270A94B}" srcOrd="0" destOrd="0" presId="urn:microsoft.com/office/officeart/2005/8/layout/orgChart1"/>
    <dgm:cxn modelId="{EECCF1B1-CA48-402C-B11E-14F20478851B}" type="presOf" srcId="{A3467738-4F25-4CAD-B81C-C55F66EF6D65}" destId="{08577D5C-EFD6-4094-9392-A91DA8A517DC}" srcOrd="0" destOrd="0" presId="urn:microsoft.com/office/officeart/2005/8/layout/orgChart1"/>
    <dgm:cxn modelId="{3232E1FE-AD70-42DE-AD68-6900095C5DAB}" srcId="{632401B8-B4DD-491A-BAE1-49563CB3145D}" destId="{29B2EFC1-CA22-40C4-B1FC-780CB1F3FF76}" srcOrd="0" destOrd="0" parTransId="{B4182E11-4E20-4EF1-BD44-A58C0EAB55A0}" sibTransId="{EEC91A44-BEE0-473B-9C9C-79B7AD2E01D3}"/>
    <dgm:cxn modelId="{1664471E-E479-4843-BAF8-9DD31677717A}" type="presOf" srcId="{29B2EFC1-CA22-40C4-B1FC-780CB1F3FF76}" destId="{12AFDEE5-DFCF-4D5A-82F8-3055B724202A}" srcOrd="0" destOrd="0" presId="urn:microsoft.com/office/officeart/2005/8/layout/orgChart1"/>
    <dgm:cxn modelId="{BD4565A3-C439-48A5-9320-A844CD1AF280}" type="presOf" srcId="{A3467738-4F25-4CAD-B81C-C55F66EF6D65}" destId="{264D8D00-663E-4C38-AFF6-D69B34CB24F9}" srcOrd="1" destOrd="0" presId="urn:microsoft.com/office/officeart/2005/8/layout/orgChart1"/>
    <dgm:cxn modelId="{C0B9C89D-07BA-4C13-B8BE-9C5295235AE8}" srcId="{29B2EFC1-CA22-40C4-B1FC-780CB1F3FF76}" destId="{0E7063E2-5D1A-4341-BB80-D1109BA2E6FD}" srcOrd="0" destOrd="0" parTransId="{EF000F2E-A94F-407D-9FD2-03381BC494A9}" sibTransId="{2C466F5E-0166-44F4-B89E-5F44BE7D3A6E}"/>
    <dgm:cxn modelId="{038E255B-A9D3-4916-8945-49962749AA10}" type="presOf" srcId="{0E7063E2-5D1A-4341-BB80-D1109BA2E6FD}" destId="{AF64FD71-A109-4E2C-A854-1860CC292095}" srcOrd="1" destOrd="0" presId="urn:microsoft.com/office/officeart/2005/8/layout/orgChart1"/>
    <dgm:cxn modelId="{D1F53265-3CCB-4784-9AC6-0BF7765291DF}" srcId="{29B2EFC1-CA22-40C4-B1FC-780CB1F3FF76}" destId="{A3467738-4F25-4CAD-B81C-C55F66EF6D65}" srcOrd="1" destOrd="0" parTransId="{C694C7D9-776A-469B-ADDF-A7E7679C3376}" sibTransId="{ABCD5093-0B2F-46F7-8134-566130F6D2D7}"/>
    <dgm:cxn modelId="{ABEAEA5E-1D7D-404D-9FB0-20BCF98FED57}" type="presOf" srcId="{29B2EFC1-CA22-40C4-B1FC-780CB1F3FF76}" destId="{595EB04B-D9FC-4347-A061-CDEED1F49359}" srcOrd="1" destOrd="0" presId="urn:microsoft.com/office/officeart/2005/8/layout/orgChart1"/>
    <dgm:cxn modelId="{E507FF5C-E721-4243-ADED-6C91FEE4C1F8}" type="presOf" srcId="{C694C7D9-776A-469B-ADDF-A7E7679C3376}" destId="{73854743-577C-4C4E-AE50-D88395D82417}" srcOrd="0" destOrd="0" presId="urn:microsoft.com/office/officeart/2005/8/layout/orgChart1"/>
    <dgm:cxn modelId="{5B674019-2F0F-4C89-8545-500A01118426}" type="presOf" srcId="{632401B8-B4DD-491A-BAE1-49563CB3145D}" destId="{DC06BD02-FF73-4EC2-9481-A094F6AF4A89}" srcOrd="0" destOrd="0" presId="urn:microsoft.com/office/officeart/2005/8/layout/orgChart1"/>
    <dgm:cxn modelId="{2F27FB66-037A-4A6B-8F67-B9B5E065B2A2}" type="presParOf" srcId="{DC06BD02-FF73-4EC2-9481-A094F6AF4A89}" destId="{AABAAF2C-1A23-481A-AA2E-2817F605E767}" srcOrd="0" destOrd="0" presId="urn:microsoft.com/office/officeart/2005/8/layout/orgChart1"/>
    <dgm:cxn modelId="{F3A8D78B-DF4C-4485-8F76-61B120A9931D}" type="presParOf" srcId="{AABAAF2C-1A23-481A-AA2E-2817F605E767}" destId="{FB8BFC67-A3B8-4F2C-BDC2-EA0442A7DC5B}" srcOrd="0" destOrd="0" presId="urn:microsoft.com/office/officeart/2005/8/layout/orgChart1"/>
    <dgm:cxn modelId="{F3BFB76F-FA13-4435-8C83-468C9C546760}" type="presParOf" srcId="{FB8BFC67-A3B8-4F2C-BDC2-EA0442A7DC5B}" destId="{12AFDEE5-DFCF-4D5A-82F8-3055B724202A}" srcOrd="0" destOrd="0" presId="urn:microsoft.com/office/officeart/2005/8/layout/orgChart1"/>
    <dgm:cxn modelId="{68B0DEA1-E455-4EE2-BCBC-6B1CF82E89BA}" type="presParOf" srcId="{FB8BFC67-A3B8-4F2C-BDC2-EA0442A7DC5B}" destId="{595EB04B-D9FC-4347-A061-CDEED1F49359}" srcOrd="1" destOrd="0" presId="urn:microsoft.com/office/officeart/2005/8/layout/orgChart1"/>
    <dgm:cxn modelId="{1710021B-EBB6-4A4C-A0F4-654876DA18B2}" type="presParOf" srcId="{AABAAF2C-1A23-481A-AA2E-2817F605E767}" destId="{83EE9743-0869-4D20-8220-2977DECBC3A9}" srcOrd="1" destOrd="0" presId="urn:microsoft.com/office/officeart/2005/8/layout/orgChart1"/>
    <dgm:cxn modelId="{9FA2B455-0559-4AA3-B405-45E9621CE827}" type="presParOf" srcId="{83EE9743-0869-4D20-8220-2977DECBC3A9}" destId="{2DCCA2FE-4F31-4D5A-B61F-42699F746759}" srcOrd="0" destOrd="0" presId="urn:microsoft.com/office/officeart/2005/8/layout/orgChart1"/>
    <dgm:cxn modelId="{0C29A3DC-DA55-492B-81FC-3FACBB3EA3E7}" type="presParOf" srcId="{83EE9743-0869-4D20-8220-2977DECBC3A9}" destId="{E8E3183D-D936-40A1-9146-AB13AF1CFA56}" srcOrd="1" destOrd="0" presId="urn:microsoft.com/office/officeart/2005/8/layout/orgChart1"/>
    <dgm:cxn modelId="{65B33B24-AC07-45FB-A787-C579D9C53B66}" type="presParOf" srcId="{E8E3183D-D936-40A1-9146-AB13AF1CFA56}" destId="{C371BF67-4C7F-4A31-AD53-C21107B6725E}" srcOrd="0" destOrd="0" presId="urn:microsoft.com/office/officeart/2005/8/layout/orgChart1"/>
    <dgm:cxn modelId="{8227B134-1C4C-4D5C-B281-55CA99CAD06A}" type="presParOf" srcId="{C371BF67-4C7F-4A31-AD53-C21107B6725E}" destId="{8C15FF08-338C-4B08-BD73-FBD6B270A94B}" srcOrd="0" destOrd="0" presId="urn:microsoft.com/office/officeart/2005/8/layout/orgChart1"/>
    <dgm:cxn modelId="{0DA48359-D0E1-46D4-91AD-518771D6B830}" type="presParOf" srcId="{C371BF67-4C7F-4A31-AD53-C21107B6725E}" destId="{AF64FD71-A109-4E2C-A854-1860CC292095}" srcOrd="1" destOrd="0" presId="urn:microsoft.com/office/officeart/2005/8/layout/orgChart1"/>
    <dgm:cxn modelId="{CD7019E9-E290-4FCA-ABD6-F2E4B76F429B}" type="presParOf" srcId="{E8E3183D-D936-40A1-9146-AB13AF1CFA56}" destId="{BCB8968C-FD82-477A-9A00-EB42B88D678F}" srcOrd="1" destOrd="0" presId="urn:microsoft.com/office/officeart/2005/8/layout/orgChart1"/>
    <dgm:cxn modelId="{B8784E31-5147-48A4-8232-95E54F3B47E9}" type="presParOf" srcId="{E8E3183D-D936-40A1-9146-AB13AF1CFA56}" destId="{109FFF3D-9B71-4B64-A670-A5B7B37ADD4D}" srcOrd="2" destOrd="0" presId="urn:microsoft.com/office/officeart/2005/8/layout/orgChart1"/>
    <dgm:cxn modelId="{68EAD987-B84C-4471-B494-79400D9D87CD}" type="presParOf" srcId="{83EE9743-0869-4D20-8220-2977DECBC3A9}" destId="{73854743-577C-4C4E-AE50-D88395D82417}" srcOrd="2" destOrd="0" presId="urn:microsoft.com/office/officeart/2005/8/layout/orgChart1"/>
    <dgm:cxn modelId="{C62D6499-4C5F-4391-B5CE-8B9CF935112F}" type="presParOf" srcId="{83EE9743-0869-4D20-8220-2977DECBC3A9}" destId="{03AD4994-AA7E-41E4-9227-47BFEA18A070}" srcOrd="3" destOrd="0" presId="urn:microsoft.com/office/officeart/2005/8/layout/orgChart1"/>
    <dgm:cxn modelId="{B02EBFEA-9DC5-49C4-BE98-44F1A42AC359}" type="presParOf" srcId="{03AD4994-AA7E-41E4-9227-47BFEA18A070}" destId="{082E9EDC-D3EC-4BAD-9380-935EBDE9CA6F}" srcOrd="0" destOrd="0" presId="urn:microsoft.com/office/officeart/2005/8/layout/orgChart1"/>
    <dgm:cxn modelId="{21EE0487-7CC2-405D-9CF5-4D122291F2EC}" type="presParOf" srcId="{082E9EDC-D3EC-4BAD-9380-935EBDE9CA6F}" destId="{08577D5C-EFD6-4094-9392-A91DA8A517DC}" srcOrd="0" destOrd="0" presId="urn:microsoft.com/office/officeart/2005/8/layout/orgChart1"/>
    <dgm:cxn modelId="{8C1EC7AE-4E9D-4A0A-8C6D-52BCA170C9FF}" type="presParOf" srcId="{082E9EDC-D3EC-4BAD-9380-935EBDE9CA6F}" destId="{264D8D00-663E-4C38-AFF6-D69B34CB24F9}" srcOrd="1" destOrd="0" presId="urn:microsoft.com/office/officeart/2005/8/layout/orgChart1"/>
    <dgm:cxn modelId="{66B6E24C-618A-4819-AC36-CD59C4B57950}" type="presParOf" srcId="{03AD4994-AA7E-41E4-9227-47BFEA18A070}" destId="{3D1CCD8F-8253-4B6F-8FE6-C9A8F57FFD87}" srcOrd="1" destOrd="0" presId="urn:microsoft.com/office/officeart/2005/8/layout/orgChart1"/>
    <dgm:cxn modelId="{56688E4A-0F15-4EDC-B149-637C510DF62E}" type="presParOf" srcId="{03AD4994-AA7E-41E4-9227-47BFEA18A070}" destId="{B9E2863F-C252-430E-B4CB-98F621FC2F8B}" srcOrd="2" destOrd="0" presId="urn:microsoft.com/office/officeart/2005/8/layout/orgChart1"/>
    <dgm:cxn modelId="{2637A116-2168-41AD-BF24-2213EC060689}" type="presParOf" srcId="{AABAAF2C-1A23-481A-AA2E-2817F605E767}" destId="{CD855BA4-CC7E-419B-8A63-1BF4C5A335FC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854743-577C-4C4E-AE50-D88395D82417}">
      <dsp:nvSpPr>
        <dsp:cNvPr id="0" name=""/>
        <dsp:cNvSpPr/>
      </dsp:nvSpPr>
      <dsp:spPr>
        <a:xfrm>
          <a:off x="2088232" y="1565862"/>
          <a:ext cx="1142779" cy="396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333"/>
              </a:lnTo>
              <a:lnTo>
                <a:pt x="1142779" y="198333"/>
              </a:lnTo>
              <a:lnTo>
                <a:pt x="1142779" y="396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A2FE-4F31-4D5A-B61F-42699F746759}">
      <dsp:nvSpPr>
        <dsp:cNvPr id="0" name=""/>
        <dsp:cNvSpPr/>
      </dsp:nvSpPr>
      <dsp:spPr>
        <a:xfrm>
          <a:off x="945452" y="1565862"/>
          <a:ext cx="1142779" cy="396667"/>
        </a:xfrm>
        <a:custGeom>
          <a:avLst/>
          <a:gdLst/>
          <a:ahLst/>
          <a:cxnLst/>
          <a:rect l="0" t="0" r="0" b="0"/>
          <a:pathLst>
            <a:path>
              <a:moveTo>
                <a:pt x="1142779" y="0"/>
              </a:moveTo>
              <a:lnTo>
                <a:pt x="1142779" y="198333"/>
              </a:lnTo>
              <a:lnTo>
                <a:pt x="0" y="198333"/>
              </a:lnTo>
              <a:lnTo>
                <a:pt x="0" y="396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FDEE5-DFCF-4D5A-82F8-3055B724202A}">
      <dsp:nvSpPr>
        <dsp:cNvPr id="0" name=""/>
        <dsp:cNvSpPr/>
      </dsp:nvSpPr>
      <dsp:spPr>
        <a:xfrm>
          <a:off x="1143786" y="621416"/>
          <a:ext cx="1888891" cy="944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Покой семян</a:t>
          </a:r>
          <a:endParaRPr lang="ru-RU" sz="2300" kern="1200" dirty="0"/>
        </a:p>
      </dsp:txBody>
      <dsp:txXfrm>
        <a:off x="1143786" y="621416"/>
        <a:ext cx="1888891" cy="944445"/>
      </dsp:txXfrm>
    </dsp:sp>
    <dsp:sp modelId="{8C15FF08-338C-4B08-BD73-FBD6B270A94B}">
      <dsp:nvSpPr>
        <dsp:cNvPr id="0" name=""/>
        <dsp:cNvSpPr/>
      </dsp:nvSpPr>
      <dsp:spPr>
        <a:xfrm>
          <a:off x="1006" y="1962529"/>
          <a:ext cx="1888891" cy="944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Глубокий</a:t>
          </a:r>
          <a:endParaRPr lang="ru-RU" sz="2300" kern="1200" dirty="0"/>
        </a:p>
      </dsp:txBody>
      <dsp:txXfrm>
        <a:off x="1006" y="1962529"/>
        <a:ext cx="1888891" cy="944445"/>
      </dsp:txXfrm>
    </dsp:sp>
    <dsp:sp modelId="{08577D5C-EFD6-4094-9392-A91DA8A517DC}">
      <dsp:nvSpPr>
        <dsp:cNvPr id="0" name=""/>
        <dsp:cNvSpPr/>
      </dsp:nvSpPr>
      <dsp:spPr>
        <a:xfrm>
          <a:off x="2286565" y="1962529"/>
          <a:ext cx="1888891" cy="944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Вынужденный</a:t>
          </a:r>
          <a:endParaRPr lang="ru-RU" sz="2300" kern="1200" dirty="0"/>
        </a:p>
      </dsp:txBody>
      <dsp:txXfrm>
        <a:off x="2286565" y="1962529"/>
        <a:ext cx="1888891" cy="94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7E3C-3A97-4AF1-AB6D-F06A0651A0F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D5B75-F55E-402B-838B-58288D013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06147-B185-493F-96B3-8204E65B638C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939CF-C6E9-4A6B-A6C2-6C0C9BEF9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39CF-C6E9-4A6B-A6C2-6C0C9BEF95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3E9-A462-43BC-9B8A-3FAF15087BD3}" type="datetime1">
              <a:rPr lang="ru-RU" smtClean="0"/>
              <a:t>18.01.2012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8FF0-D824-4BBA-B263-52D73BF29478}" type="datetime1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6E25-9558-4C94-9536-0CCAF3BC7E57}" type="datetime1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0986-4490-4177-B1D1-C420EA09D166}" type="datetime1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79-EDAB-4F5C-BA41-F350A217B8E9}" type="datetime1">
              <a:rPr lang="ru-RU" smtClean="0"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D90C-72EE-4B52-A1FD-E9D81F490A27}" type="datetime1">
              <a:rPr lang="ru-RU" smtClean="0"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99A3-164E-40BC-8BBE-97C5160B8DFA}" type="datetime1">
              <a:rPr lang="ru-RU" smtClean="0"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C277-5978-4723-AABA-11D55CBECFC4}" type="datetime1">
              <a:rPr lang="ru-RU" smtClean="0"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3950-7A6B-4A43-8604-36BE873474F3}" type="datetime1">
              <a:rPr lang="ru-RU" smtClean="0"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397B-D932-4FC8-AEF7-26AAA1A310F7}" type="datetime1">
              <a:rPr lang="ru-RU" smtClean="0"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FC69-12DD-4964-9CF9-0497EDC48C60}" type="datetime1">
              <a:rPr lang="ru-RU" smtClean="0"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516B8A-1698-46C1-B62F-8C437AB5EF87}" type="datetime1">
              <a:rPr lang="ru-RU" smtClean="0"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3C4027-D657-40EB-89D8-D772126FF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&#1050;&#1083;&#1072;&#1089;&#1089;&#1080;&#1092;&#1080;&#1082;&#1072;&#1094;&#1080;&#1103;%20&#1089;&#1086;&#1088;&#1085;&#1099;&#1093;%20&#1088;&#1072;&#1089;&#1090;&#1077;&#1085;&#1080;1.doc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comments" Target="../comments/comment1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568952" cy="1797350"/>
          </a:xfrm>
        </p:spPr>
        <p:txBody>
          <a:bodyPr>
            <a:normAutofit/>
          </a:bodyPr>
          <a:lstStyle/>
          <a:p>
            <a:pPr algn="l"/>
            <a:r>
              <a:rPr lang="ru-RU" sz="5800" dirty="0" smtClean="0">
                <a:solidFill>
                  <a:srgbClr val="00B050"/>
                </a:solidFill>
              </a:rPr>
              <a:t>«Сорные Растения»</a:t>
            </a:r>
            <a:endParaRPr lang="ru-RU" sz="5800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596" y="357166"/>
            <a:ext cx="8143932" cy="78581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Министерство образования Республики Башкортостан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ГБОУ СПО «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Байма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ский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сельскохозяйственный техникум»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Подорожник большой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00808"/>
            <a:ext cx="3528392" cy="4657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Пустырник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28800"/>
            <a:ext cx="3807466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Душица обыкновенная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96495"/>
            <a:ext cx="3672408" cy="511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Полынь горькая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928" y="1844824"/>
            <a:ext cx="394278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Боярышник кроваво-красный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9248" y="1556792"/>
            <a:ext cx="6453112" cy="4839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Сорные ядовитые растения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Звездчатка злачная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Молочай обыкновенный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  <a:hlinkClick r:id="rId2" action="ppaction://hlinksldjump"/>
              </a:rPr>
              <a:t>Паслен черный</a:t>
            </a:r>
            <a:endParaRPr lang="ru-RU" sz="2400" dirty="0" smtClean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Живокость посевная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  <a:hlinkClick r:id="rId3" action="ppaction://hlinksldjump"/>
              </a:rPr>
              <a:t>Чемерица </a:t>
            </a:r>
            <a:endParaRPr lang="ru-RU" sz="2400" dirty="0" smtClean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Полынь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  <a:hlinkClick r:id="rId4" action="ppaction://hlinksldjump"/>
              </a:rPr>
              <a:t>Болиголов</a:t>
            </a:r>
            <a:endParaRPr lang="ru-RU" sz="2400" dirty="0" smtClean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Пролеска многолетняя</a:t>
            </a:r>
          </a:p>
          <a:p>
            <a:pPr marL="514350" indent="-514350">
              <a:spcBef>
                <a:spcPts val="576"/>
              </a:spcBef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Ароник пятнистый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 Калужница 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Ветреница лютичная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Белладонна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Безвременник осенний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Горчица полевая</a:t>
            </a: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  <a:hlinkClick r:id="rId5" action="ppaction://hlinksldjump"/>
              </a:rPr>
              <a:t>Вех ядовитый </a:t>
            </a:r>
            <a:endParaRPr lang="ru-RU" sz="2400" dirty="0" smtClean="0">
              <a:solidFill>
                <a:schemeClr val="bg1"/>
              </a:solidFill>
              <a:latin typeface="Franklin Gothic Medium" pitchFamily="34" charset="0"/>
              <a:cs typeface="Times New Roman" pitchFamily="18" charset="0"/>
            </a:endParaRPr>
          </a:p>
          <a:p>
            <a:pPr marL="514350" indent="-514350">
              <a:spcBef>
                <a:spcPts val="576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Авран лекарственный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endParaRPr lang="ru-RU" sz="3200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Управляющая кнопка: в конец 6">
            <a:hlinkClick r:id="rId6" action="ppaction://hlinksldjump" highlightClick="1"/>
          </p:cNvPr>
          <p:cNvSpPr/>
          <p:nvPr/>
        </p:nvSpPr>
        <p:spPr>
          <a:xfrm>
            <a:off x="8244408" y="6309320"/>
            <a:ext cx="648072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4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4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6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80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60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0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680"/>
                            </p:stCondLst>
                            <p:childTnLst>
                              <p:par>
                                <p:cTn id="9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Паслен черный</a:t>
            </a:r>
            <a:b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340768"/>
            <a:ext cx="388843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Чемерица </a:t>
            </a:r>
            <a:b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C:\Documents and Settings\студент(ка)\Рабочий стол\Медведева Л.А\чемерица.jpg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96752"/>
            <a:ext cx="4104456" cy="5458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Болиголов</a:t>
            </a:r>
            <a:b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2699792" y="1268760"/>
            <a:ext cx="3600400" cy="540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  <a:t>Вех ядовитый </a:t>
            </a:r>
            <a:br>
              <a:rPr lang="ru-RU" sz="4400" dirty="0" smtClean="0">
                <a:solidFill>
                  <a:schemeClr val="bg1"/>
                </a:solidFill>
                <a:latin typeface="Franklin Gothic Medium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4176464" cy="507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4801736"/>
          </a:xfrm>
        </p:spPr>
        <p:txBody>
          <a:bodyPr>
            <a:noAutofit/>
          </a:bodyPr>
          <a:lstStyle/>
          <a:p>
            <a:pPr marL="625475" indent="182563" algn="l"/>
            <a:r>
              <a:rPr lang="ru-RU" sz="4000" dirty="0" smtClean="0">
                <a:solidFill>
                  <a:srgbClr val="FF0000"/>
                </a:solidFill>
              </a:rPr>
              <a:t>Вопрос 1.</a:t>
            </a:r>
            <a:r>
              <a:rPr lang="ru-RU" sz="4000" dirty="0" smtClean="0">
                <a:solidFill>
                  <a:schemeClr val="bg1"/>
                </a:solidFill>
              </a:rPr>
              <a:t> Сорняки, вред наносимый сорняками.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Вопрос 2. </a:t>
            </a:r>
            <a:r>
              <a:rPr lang="ru-RU" sz="4000" dirty="0" smtClean="0">
                <a:solidFill>
                  <a:schemeClr val="bg1"/>
                </a:solidFill>
              </a:rPr>
              <a:t>Биологические особенности сорняков.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                            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Вопрос 3.</a:t>
            </a:r>
            <a:r>
              <a:rPr lang="ru-RU" sz="4000" dirty="0" smtClean="0">
                <a:solidFill>
                  <a:schemeClr val="bg1"/>
                </a:solidFill>
              </a:rPr>
              <a:t> Классификация сорняков .     </a:t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285728"/>
            <a:ext cx="8229600" cy="83901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План </a:t>
            </a:r>
            <a:b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bg1"/>
                </a:solidFill>
              </a:rPr>
              <a:t>Снижение урожайности сельскохозяйственных культур.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bg1"/>
                </a:solidFill>
              </a:rPr>
              <a:t>Ухудшение качества продукции.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bg1"/>
                </a:solidFill>
              </a:rPr>
              <a:t>Поглощение влаги, питательных веществ и солнечного света.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err="1" smtClean="0">
                <a:solidFill>
                  <a:schemeClr val="bg1"/>
                </a:solidFill>
              </a:rPr>
              <a:t>Заглушение</a:t>
            </a:r>
            <a:r>
              <a:rPr lang="ru-RU" sz="4000" dirty="0" smtClean="0">
                <a:solidFill>
                  <a:schemeClr val="bg1"/>
                </a:solidFill>
              </a:rPr>
              <a:t> культурных растений.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bg1"/>
                </a:solidFill>
              </a:rPr>
              <a:t>Размножение вредителей и распространение болезней с/</a:t>
            </a:r>
            <a:r>
              <a:rPr lang="ru-RU" sz="4000" dirty="0" err="1" smtClean="0">
                <a:solidFill>
                  <a:schemeClr val="bg1"/>
                </a:solidFill>
              </a:rPr>
              <a:t>х</a:t>
            </a:r>
            <a:r>
              <a:rPr lang="ru-RU" sz="4000" dirty="0" smtClean="0">
                <a:solidFill>
                  <a:schemeClr val="bg1"/>
                </a:solidFill>
              </a:rPr>
              <a:t> растений.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Вред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2484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Вопрос 2. </a:t>
            </a:r>
            <a:r>
              <a:rPr lang="ru-RU" sz="4400" dirty="0" smtClean="0">
                <a:solidFill>
                  <a:schemeClr val="bg1"/>
                </a:solidFill>
              </a:rPr>
              <a:t>Биологические особенности сорняков. 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Биологические особенности сорняков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C00000"/>
                </a:solidFill>
              </a:rPr>
              <a:t>Воспроизводство (плодовидность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928802"/>
          <a:ext cx="8501122" cy="442915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250561"/>
                <a:gridCol w="4250561"/>
              </a:tblGrid>
              <a:tr h="6473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Сорняк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Плодовидность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81818">
                <a:tc>
                  <a:txBody>
                    <a:bodyPr/>
                    <a:lstStyle/>
                    <a:p>
                      <a:r>
                        <a:rPr lang="ru-RU" dirty="0" smtClean="0"/>
                        <a:t>Амброзия полыннолистная </a:t>
                      </a:r>
                    </a:p>
                    <a:p>
                      <a:r>
                        <a:rPr lang="ru-RU" dirty="0" smtClean="0"/>
                        <a:t>Василек синий</a:t>
                      </a:r>
                    </a:p>
                    <a:p>
                      <a:r>
                        <a:rPr lang="ru-RU" dirty="0" smtClean="0"/>
                        <a:t>Горец вьюнковый                               Донник желтый</a:t>
                      </a:r>
                    </a:p>
                    <a:p>
                      <a:r>
                        <a:rPr lang="ru-RU" dirty="0" smtClean="0"/>
                        <a:t>Осот полевой</a:t>
                      </a:r>
                    </a:p>
                    <a:p>
                      <a:r>
                        <a:rPr lang="ru-RU" dirty="0" smtClean="0"/>
                        <a:t>Осот розовый</a:t>
                      </a:r>
                    </a:p>
                    <a:p>
                      <a:r>
                        <a:rPr lang="ru-RU" dirty="0" smtClean="0"/>
                        <a:t>Трехреберник непахучий</a:t>
                      </a:r>
                    </a:p>
                    <a:p>
                      <a:r>
                        <a:rPr lang="ru-RU" dirty="0" smtClean="0"/>
                        <a:t>Пастушья сумка</a:t>
                      </a:r>
                    </a:p>
                    <a:p>
                      <a:r>
                        <a:rPr lang="ru-RU" dirty="0" smtClean="0"/>
                        <a:t>Полынь горькая</a:t>
                      </a:r>
                    </a:p>
                    <a:p>
                      <a:r>
                        <a:rPr lang="ru-RU" dirty="0" smtClean="0"/>
                        <a:t>Курай</a:t>
                      </a:r>
                    </a:p>
                    <a:p>
                      <a:r>
                        <a:rPr lang="ru-RU" dirty="0" smtClean="0"/>
                        <a:t>Щирица запрокинутая</a:t>
                      </a:r>
                    </a:p>
                    <a:p>
                      <a:r>
                        <a:rPr lang="ru-RU" dirty="0" smtClean="0"/>
                        <a:t>Гулявник струйчатый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5</a:t>
                      </a:r>
                    </a:p>
                    <a:p>
                      <a:pPr algn="ctr"/>
                      <a:r>
                        <a:rPr lang="ru-RU" dirty="0" smtClean="0"/>
                        <a:t>7</a:t>
                      </a:r>
                    </a:p>
                    <a:p>
                      <a:pPr algn="ctr"/>
                      <a:r>
                        <a:rPr lang="ru-RU" dirty="0" smtClean="0"/>
                        <a:t>11</a:t>
                      </a:r>
                    </a:p>
                    <a:p>
                      <a:pPr algn="ctr"/>
                      <a:r>
                        <a:rPr lang="ru-RU" dirty="0" smtClean="0"/>
                        <a:t>15</a:t>
                      </a:r>
                    </a:p>
                    <a:p>
                      <a:pPr algn="ctr"/>
                      <a:r>
                        <a:rPr lang="ru-RU" dirty="0" smtClean="0"/>
                        <a:t>19</a:t>
                      </a:r>
                    </a:p>
                    <a:p>
                      <a:pPr algn="ctr"/>
                      <a:r>
                        <a:rPr lang="ru-RU" dirty="0" smtClean="0"/>
                        <a:t>35</a:t>
                      </a:r>
                    </a:p>
                    <a:p>
                      <a:pPr algn="ctr"/>
                      <a:r>
                        <a:rPr lang="ru-RU" dirty="0" smtClean="0"/>
                        <a:t>54</a:t>
                      </a:r>
                    </a:p>
                    <a:p>
                      <a:pPr algn="ctr"/>
                      <a:r>
                        <a:rPr lang="ru-RU" dirty="0" smtClean="0"/>
                        <a:t>73</a:t>
                      </a:r>
                    </a:p>
                    <a:p>
                      <a:pPr algn="ctr"/>
                      <a:r>
                        <a:rPr lang="ru-RU" dirty="0" smtClean="0"/>
                        <a:t>102</a:t>
                      </a:r>
                    </a:p>
                    <a:p>
                      <a:pPr algn="ctr"/>
                      <a:r>
                        <a:rPr lang="ru-RU" dirty="0" smtClean="0"/>
                        <a:t>200</a:t>
                      </a:r>
                    </a:p>
                    <a:p>
                      <a:pPr algn="ctr"/>
                      <a:r>
                        <a:rPr lang="ru-RU" dirty="0" smtClean="0"/>
                        <a:t>500</a:t>
                      </a:r>
                    </a:p>
                    <a:p>
                      <a:pPr algn="ctr"/>
                      <a:r>
                        <a:rPr lang="ru-RU" dirty="0" smtClean="0"/>
                        <a:t>730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Способы распространения:</a:t>
            </a:r>
            <a:br>
              <a:rPr lang="ru-RU" sz="44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orient="vert" idx="1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Ветер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Вода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Животные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Сельскохозяйственные орудия и машины</a:t>
            </a:r>
          </a:p>
          <a:p>
            <a:pPr algn="ctr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462174" cy="141277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Жизнеспособность семян</a:t>
            </a: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412776"/>
          <a:ext cx="7929618" cy="5120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31913"/>
                <a:gridCol w="2697705"/>
              </a:tblGrid>
              <a:tr h="83455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Сорняк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Максимальная 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жизнеспособность семян</a:t>
                      </a:r>
                      <a:endParaRPr lang="ru-RU" sz="1800" dirty="0"/>
                    </a:p>
                  </a:txBody>
                  <a:tcPr/>
                </a:tc>
              </a:tr>
              <a:tr h="4134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Амброзия полыннолистная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Белена черная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Осот розовый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Вьюнок полевой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Горец вьюнковый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Горчица полевая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Донник белый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Просо куриное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Звездчатка средняя, мокрица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Метелица обыкновенная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Марь белая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Пырей ползучий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Портулак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Щавель курчавый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</a:p>
                    <a:p>
                      <a:pPr algn="ctr"/>
                      <a:r>
                        <a:rPr lang="ru-RU" dirty="0" smtClean="0"/>
                        <a:t>20</a:t>
                      </a:r>
                    </a:p>
                    <a:p>
                      <a:pPr algn="ctr"/>
                      <a:r>
                        <a:rPr lang="ru-RU" dirty="0" smtClean="0"/>
                        <a:t>50</a:t>
                      </a:r>
                    </a:p>
                    <a:p>
                      <a:pPr algn="ctr"/>
                      <a:r>
                        <a:rPr lang="ru-RU" dirty="0" smtClean="0"/>
                        <a:t>10</a:t>
                      </a:r>
                    </a:p>
                    <a:p>
                      <a:pPr algn="ctr"/>
                      <a:r>
                        <a:rPr lang="ru-RU" dirty="0" smtClean="0"/>
                        <a:t>11</a:t>
                      </a:r>
                    </a:p>
                    <a:p>
                      <a:pPr algn="ctr"/>
                      <a:r>
                        <a:rPr lang="ru-RU" dirty="0" smtClean="0"/>
                        <a:t>77</a:t>
                      </a:r>
                    </a:p>
                    <a:p>
                      <a:pPr algn="ctr"/>
                      <a:r>
                        <a:rPr lang="ru-RU" dirty="0" smtClean="0"/>
                        <a:t>13</a:t>
                      </a:r>
                    </a:p>
                    <a:p>
                      <a:pPr algn="ctr"/>
                      <a:r>
                        <a:rPr lang="ru-RU" dirty="0" smtClean="0"/>
                        <a:t>30</a:t>
                      </a:r>
                    </a:p>
                    <a:p>
                      <a:pPr algn="ctr"/>
                      <a:r>
                        <a:rPr lang="ru-RU" dirty="0" smtClean="0"/>
                        <a:t>3,5</a:t>
                      </a:r>
                    </a:p>
                    <a:p>
                      <a:pPr algn="ctr"/>
                      <a:r>
                        <a:rPr lang="ru-RU" dirty="0" smtClean="0"/>
                        <a:t>38</a:t>
                      </a:r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</a:p>
                    <a:p>
                      <a:pPr algn="ctr"/>
                      <a:r>
                        <a:rPr lang="ru-RU" dirty="0" smtClean="0"/>
                        <a:t>40</a:t>
                      </a:r>
                    </a:p>
                    <a:p>
                      <a:pPr algn="ctr"/>
                      <a:r>
                        <a:rPr lang="ru-RU" dirty="0" smtClean="0"/>
                        <a:t>80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Прорастание семян сорных растений, покой семян.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32040" y="1772816"/>
            <a:ext cx="4032448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Глубокий покой </a:t>
            </a:r>
            <a:r>
              <a:rPr lang="ru-RU" b="1" dirty="0" smtClean="0">
                <a:solidFill>
                  <a:schemeClr val="bg1"/>
                </a:solidFill>
              </a:rPr>
              <a:t>– объясняется физиологическим состоянием семени и строением оболочки.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Вынужденный покой </a:t>
            </a:r>
            <a:r>
              <a:rPr lang="ru-RU" b="1" dirty="0" smtClean="0">
                <a:solidFill>
                  <a:schemeClr val="bg1"/>
                </a:solidFill>
              </a:rPr>
              <a:t>– вызывается неблагоприятными внешними условиями для прорастания.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1628800"/>
          <a:ext cx="41764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Жизнеспособность и пластичность при различных экологических режимах.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 marL="180975" indent="450850"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chemeClr val="bg1"/>
                </a:solidFill>
              </a:rPr>
              <a:t>Быстрая приспособляемость к изменяющимся внешним условиям среды. </a:t>
            </a:r>
          </a:p>
          <a:p>
            <a:pPr marL="180975" indent="450850">
              <a:buNone/>
            </a:pPr>
            <a:endParaRPr lang="ru-RU" sz="3600" b="1" i="1" dirty="0" smtClean="0">
              <a:solidFill>
                <a:schemeClr val="bg1"/>
              </a:solidFill>
            </a:endParaRPr>
          </a:p>
          <a:p>
            <a:pPr marL="180975" indent="450850"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chemeClr val="bg1"/>
                </a:solidFill>
              </a:rPr>
              <a:t>Пластичность при неблагоприятных условиях они едва заметны у земли, а при благоприятных условиях ветвятся, достигают огромных размеров.</a:t>
            </a:r>
          </a:p>
          <a:p>
            <a:pPr marL="90488" indent="46038">
              <a:buNone/>
            </a:pP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1642194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Наличие у многих видов сорняков разнокачественных (</a:t>
            </a:r>
            <a:r>
              <a:rPr lang="ru-RU" sz="3600" dirty="0" err="1" smtClean="0">
                <a:solidFill>
                  <a:srgbClr val="C00000"/>
                </a:solidFill>
              </a:rPr>
              <a:t>гетерокарпичных</a:t>
            </a:r>
            <a:r>
              <a:rPr lang="ru-RU" sz="3600" dirty="0" smtClean="0">
                <a:solidFill>
                  <a:srgbClr val="C00000"/>
                </a:solidFill>
              </a:rPr>
              <a:t>) семян.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orient="vert" idx="1"/>
          </p:nvPr>
        </p:nvSpPr>
        <p:spPr>
          <a:xfrm>
            <a:off x="179512" y="2420888"/>
            <a:ext cx="8507288" cy="3888472"/>
          </a:xfrm>
        </p:spPr>
        <p:txBody>
          <a:bodyPr vert="horz">
            <a:normAutofit/>
          </a:bodyPr>
          <a:lstStyle/>
          <a:p>
            <a:pPr marL="0" indent="361950">
              <a:buNone/>
            </a:pPr>
            <a:r>
              <a:rPr lang="ru-RU" dirty="0" smtClean="0">
                <a:solidFill>
                  <a:schemeClr val="bg1"/>
                </a:solidFill>
              </a:rPr>
              <a:t>На одном и том же растении встречаются семена трех видов.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Марь белая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Крупные семена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прорастают в год созревания.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Более мелкие семена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прорастают на второй год.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Очень мелкие семена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b="1" dirty="0" smtClean="0">
                <a:solidFill>
                  <a:schemeClr val="bg1"/>
                </a:solidFill>
              </a:rPr>
              <a:t>прорастают на третий год.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Способность размножаться вегетативным путем.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orient="vert" idx="1"/>
          </p:nvPr>
        </p:nvSpPr>
        <p:spPr>
          <a:xfrm>
            <a:off x="457200" y="2060848"/>
            <a:ext cx="8507288" cy="4248512"/>
          </a:xfrm>
        </p:spPr>
        <p:txBody>
          <a:bodyPr vert="horz">
            <a:normAutofit lnSpcReduction="10000"/>
          </a:bodyPr>
          <a:lstStyle/>
          <a:p>
            <a:pPr marL="180975" indent="541338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На подземных органах много почек возобновления, из которых могут образоваться отпрыски и развиться самостоятельные растения.</a:t>
            </a:r>
          </a:p>
          <a:p>
            <a:pPr marL="180975" indent="541338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Например : осот полевой, осот розовый, пырей ползучий.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30243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Вопрос 3.</a:t>
            </a:r>
            <a:r>
              <a:rPr lang="ru-RU" sz="4400" dirty="0" smtClean="0">
                <a:solidFill>
                  <a:schemeClr val="bg1"/>
                </a:solidFill>
              </a:rPr>
              <a:t> Классификация сорняков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81642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Вопрос 1.</a:t>
            </a:r>
            <a:r>
              <a:rPr lang="ru-RU" sz="4400" dirty="0" smtClean="0">
                <a:solidFill>
                  <a:schemeClr val="bg1"/>
                </a:solidFill>
              </a:rPr>
              <a:t> Сорняки, вред наносимый сорняками.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929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2" action="ppaction://hlinkfile"/>
              </a:rPr>
              <a:t>Классификация сорных растений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Э </a:t>
            </a:r>
            <a:r>
              <a:rPr lang="ru-RU" i="1" dirty="0" err="1" smtClean="0">
                <a:solidFill>
                  <a:schemeClr val="bg1"/>
                </a:solidFill>
              </a:rPr>
              <a:t>ф</a:t>
            </a:r>
            <a:r>
              <a:rPr lang="ru-RU" i="1" dirty="0" smtClean="0">
                <a:solidFill>
                  <a:schemeClr val="bg1"/>
                </a:solidFill>
              </a:rPr>
              <a:t> е м е </a:t>
            </a:r>
            <a:r>
              <a:rPr lang="ru-RU" i="1" dirty="0" err="1" smtClean="0">
                <a:solidFill>
                  <a:schemeClr val="bg1"/>
                </a:solidFill>
              </a:rPr>
              <a:t>р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0887"/>
            <a:ext cx="4038600" cy="3024337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Растения с коротким вегетационным периодом, способно давать за лето несколько поколений.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2290" name="Picture 2" descr="C:\Documents and Settings\студент(ка)\Рабочий стол\Медведева Л.А\эфем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1"/>
            <a:ext cx="3816424" cy="5428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Яровые ранние сорняки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pPr marL="0" indent="450850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 marL="0" indent="450850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 marL="0" indent="4508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Всходят ранней весной и дают семена раньше или одновременно с основной культурой.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6724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6"/>
          <p:cNvSpPr>
            <a:spLocks noGrp="1"/>
          </p:cNvSpPr>
          <p:nvPr>
            <p:ph sz="half" idx="2"/>
          </p:nvPr>
        </p:nvSpPr>
        <p:spPr>
          <a:xfrm>
            <a:off x="611560" y="5805264"/>
            <a:ext cx="3384376" cy="473299"/>
          </a:xfrm>
        </p:spPr>
        <p:txBody>
          <a:bodyPr>
            <a:normAutofit fontScale="85000" lnSpcReduction="10000"/>
          </a:bodyPr>
          <a:lstStyle/>
          <a:p>
            <a:pPr marL="0" indent="4508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Овсюг обыкновенный </a:t>
            </a:r>
          </a:p>
          <a:p>
            <a:pPr marL="0" indent="450850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Яровые поздние сорняки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373216"/>
            <a:ext cx="4038600" cy="75294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Щирица запрокинутая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28800"/>
            <a:ext cx="4474840" cy="3312369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Всходят при достаточном прогревании почвы и дают семена после уборки основной культуры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18149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Зимующие сорняки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1"/>
            <a:ext cx="4402832" cy="3845024"/>
          </a:xfrm>
        </p:spPr>
        <p:txBody>
          <a:bodyPr>
            <a:normAutofit/>
          </a:bodyPr>
          <a:lstStyle/>
          <a:p>
            <a:pPr marL="0" indent="722313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Растения при прорастании в конце лета развиваются как озимые, а при прорастании в начале лета – как яровые.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34741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Озимые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412776"/>
            <a:ext cx="3549005" cy="407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8024" y="1600201"/>
            <a:ext cx="3898776" cy="4421088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Растения для развития которых необходим период покоя с низкими температурами, без которого невозможно их дальнейшее развитие.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5733256"/>
            <a:ext cx="3384376" cy="54530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Костёр ржаной</a:t>
            </a:r>
            <a:endParaRPr kumimoji="0" lang="ru-RU" sz="2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Двулетние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5"/>
            <a:ext cx="4038600" cy="3672409"/>
          </a:xfrm>
        </p:spPr>
        <p:txBody>
          <a:bodyPr/>
          <a:lstStyle/>
          <a:p>
            <a:pPr marL="0" indent="3619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Растут в течении двух лет. В первый год накапливают большое количество органических веществ. В случае прорастания в конце лета – дважды проходят зимовку.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3096344" cy="515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Стержневые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2204863"/>
            <a:ext cx="4546848" cy="2664297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Многолетние сорняки со стержневой корневой системой и семенным размножением.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2987377" cy="48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bg1"/>
                </a:solidFill>
              </a:rPr>
              <a:t>Мочковатокорневые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916831"/>
            <a:ext cx="4536504" cy="2520281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Многолетние сорняки с мочковатой корневой системой и семенным размножением.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59"/>
            <a:ext cx="3672408" cy="52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Ползучие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33256"/>
            <a:ext cx="4038600" cy="79208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Лапчатка гусиная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2232249"/>
          </a:xfrm>
        </p:spPr>
        <p:txBody>
          <a:bodyPr/>
          <a:lstStyle/>
          <a:p>
            <a:pPr marL="0" indent="3619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Размножаются вегетативно , благодаря ползучим наземным побегам.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108" y="1484784"/>
            <a:ext cx="3781860" cy="411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Documents and Settings\студент(ка)\Рабочий стол\Медведева Л.А\лапчатка гусинная -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7980" y="3356992"/>
            <a:ext cx="417646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marL="548640" lvl="0" indent="-411480" algn="l">
              <a:spcBef>
                <a:spcPct val="20000"/>
              </a:spcBef>
              <a:defRPr/>
            </a:pPr>
            <a:r>
              <a:rPr lang="ru-RU" sz="4000" b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/>
            </a:r>
            <a:br>
              <a:rPr lang="ru-RU" sz="4000" b="0" dirty="0" smtClean="0">
                <a:ln>
                  <a:noFill/>
                </a:ln>
                <a:solidFill>
                  <a:srgbClr val="FF0000"/>
                </a:solidFill>
                <a:effectLst/>
              </a:rPr>
            </a:br>
            <a:r>
              <a:rPr lang="ru-RU" sz="40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Сорняки</a:t>
            </a:r>
            <a:r>
              <a:rPr lang="ru-RU" sz="4000" b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4000" b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– это растения в посевах сельскохозяйственных культур, которые наносят ощутимый вред, выражающиеся снижением урожайности и качеством урожая.</a:t>
            </a:r>
            <a:br>
              <a:rPr lang="ru-RU" sz="4000" b="0" dirty="0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ru-RU" sz="4000" b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/>
            </a:r>
            <a:br>
              <a:rPr lang="ru-RU" sz="4000" b="0" dirty="0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ru-RU" sz="4000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Засорители</a:t>
            </a:r>
            <a:r>
              <a:rPr lang="ru-RU" sz="4000" b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- это растения, относящиеся к культурным видам, не возделываемым на данном поле.</a:t>
            </a:r>
            <a: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Клубневые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805264"/>
            <a:ext cx="3106688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Чистец болотный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268761"/>
            <a:ext cx="4474840" cy="1584176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Органами вегетативного размножения являются клубни.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2498"/>
            <a:ext cx="3384376" cy="41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bright="21000"/>
          </a:blip>
          <a:srcRect/>
          <a:stretch>
            <a:fillRect/>
          </a:stretch>
        </p:blipFill>
        <p:spPr bwMode="auto">
          <a:xfrm>
            <a:off x="4139952" y="2636912"/>
            <a:ext cx="469882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Луковичные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представитель : </a:t>
            </a:r>
            <a:r>
              <a:rPr lang="ru-RU" sz="4400" b="1" i="1" dirty="0" smtClean="0">
                <a:solidFill>
                  <a:srgbClr val="FF0000"/>
                </a:solidFill>
              </a:rPr>
              <a:t>Лук круглый. </a:t>
            </a:r>
          </a:p>
          <a:p>
            <a:pPr>
              <a:buNone/>
            </a:pPr>
            <a:endParaRPr lang="ru-RU" sz="44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chemeClr val="bg1"/>
                </a:solidFill>
              </a:rPr>
              <a:t>имеет : </a:t>
            </a:r>
            <a:r>
              <a:rPr lang="ru-RU" sz="4400" b="1" i="1" dirty="0" smtClean="0">
                <a:solidFill>
                  <a:srgbClr val="FF0000"/>
                </a:solidFill>
              </a:rPr>
              <a:t>луковицу, служащую доля накопления органических веществ.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Корневищные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805264"/>
            <a:ext cx="3826768" cy="5040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Пырей ползучий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988839"/>
            <a:ext cx="4402832" cy="2952329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Имеют подземный побег – корневище и в основном размножаются вегетативно.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31236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Корнеотпрысковые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949280"/>
            <a:ext cx="4038600" cy="7200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Бодяк полевой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5"/>
            <a:ext cx="4038600" cy="3384377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Имеют стержневой корень с расходящимися радикально боковыми корнями, имеющими почки возобновления.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92" y="1340768"/>
            <a:ext cx="36307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Контрольные вопросы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Вертикальный текст 6"/>
          <p:cNvSpPr>
            <a:spLocks noGrp="1"/>
          </p:cNvSpPr>
          <p:nvPr>
            <p:ph type="body" orient="vert" idx="1"/>
          </p:nvPr>
        </p:nvSpPr>
        <p:spPr>
          <a:xfrm>
            <a:off x="539552" y="1600200"/>
            <a:ext cx="8147248" cy="964704"/>
          </a:xfrm>
        </p:spPr>
        <p:txBody>
          <a:bodyPr vert="horz"/>
          <a:lstStyle/>
          <a:p>
            <a:r>
              <a:rPr lang="ru-RU" b="1" i="1" dirty="0" smtClean="0">
                <a:solidFill>
                  <a:schemeClr val="bg1"/>
                </a:solidFill>
              </a:rPr>
              <a:t>На какие классы делятся сорняки?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8" name="Вертикальный текст 6"/>
          <p:cNvSpPr txBox="1">
            <a:spLocks/>
          </p:cNvSpPr>
          <p:nvPr/>
        </p:nvSpPr>
        <p:spPr>
          <a:xfrm>
            <a:off x="467544" y="3068960"/>
            <a:ext cx="8371656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чем различие между малолетними и многолетними сорняками ?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Вертикальный текст 6"/>
          <p:cNvSpPr txBox="1">
            <a:spLocks/>
          </p:cNvSpPr>
          <p:nvPr/>
        </p:nvSpPr>
        <p:spPr>
          <a:xfrm>
            <a:off x="467544" y="4077072"/>
            <a:ext cx="8524056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0" indent="-5476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Назовите биологические особенности сорняков ?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Специализированные сорняки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orient="vert" idx="1"/>
          </p:nvPr>
        </p:nvSpPr>
        <p:spPr>
          <a:xfrm>
            <a:off x="214282" y="1412776"/>
            <a:ext cx="8715436" cy="4896584"/>
          </a:xfrm>
        </p:spPr>
        <p:txBody>
          <a:bodyPr vert="horz">
            <a:normAutofit fontScale="92500"/>
          </a:bodyPr>
          <a:lstStyle/>
          <a:p>
            <a:pPr marL="88900" indent="633413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Засоряют посевы только определенных культур. </a:t>
            </a:r>
          </a:p>
          <a:p>
            <a:pPr marL="88900" indent="633413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Трудно найти в посевах и отделить от семян культурных растений.</a:t>
            </a: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                  </a:t>
            </a:r>
            <a:r>
              <a:rPr lang="ru-RU" sz="4000" dirty="0" smtClean="0">
                <a:solidFill>
                  <a:schemeClr val="bg1"/>
                </a:solidFill>
              </a:rPr>
              <a:t>Горох       пелюшка</a:t>
            </a: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                  </a:t>
            </a:r>
            <a:r>
              <a:rPr lang="ru-RU" sz="4000" dirty="0" smtClean="0">
                <a:solidFill>
                  <a:schemeClr val="bg1"/>
                </a:solidFill>
              </a:rPr>
              <a:t>Овёс      </a:t>
            </a:r>
            <a:r>
              <a:rPr lang="en-US" sz="4000" dirty="0" smtClean="0">
                <a:solidFill>
                  <a:schemeClr val="bg1"/>
                </a:solidFill>
              </a:rPr>
              <a:t>   </a:t>
            </a:r>
            <a:r>
              <a:rPr lang="ru-RU" sz="4000" dirty="0" smtClean="0">
                <a:solidFill>
                  <a:schemeClr val="bg1"/>
                </a:solidFill>
              </a:rPr>
              <a:t>овсюг</a:t>
            </a:r>
          </a:p>
          <a:p>
            <a:pPr marL="5022850" indent="-4886325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                  </a:t>
            </a:r>
            <a:r>
              <a:rPr lang="ru-RU" sz="4000" dirty="0" smtClean="0">
                <a:solidFill>
                  <a:schemeClr val="bg1"/>
                </a:solidFill>
              </a:rPr>
              <a:t>Озимые      костёр ржаной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              и  василёк синий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23928" y="37890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79912" y="4509120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355976" y="515719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286544"/>
          </a:xfrm>
        </p:spPr>
        <p:txBody>
          <a:bodyPr>
            <a:normAutofit lnSpcReduction="10000"/>
          </a:bodyPr>
          <a:lstStyle/>
          <a:p>
            <a:pPr marL="900113" indent="-763588">
              <a:buNone/>
              <a:tabLst>
                <a:tab pos="2152650" algn="l"/>
              </a:tabLst>
            </a:pPr>
            <a:r>
              <a:rPr lang="ru-RU" sz="4000" b="1" i="1" dirty="0" smtClean="0">
                <a:solidFill>
                  <a:srgbClr val="FF0000"/>
                </a:solidFill>
              </a:rPr>
              <a:t>Карантинные сорняки 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сорняки особо вредоносные, отсутствуют или ограниченно распространенны на территории страны или отдельного района. Включены в перечень карантинных объектов.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Амброзия полыннолистная, многолетняя, </a:t>
            </a:r>
            <a:r>
              <a:rPr lang="ru-RU" sz="3200" i="1" dirty="0" err="1" smtClean="0">
                <a:solidFill>
                  <a:schemeClr val="bg1"/>
                </a:solidFill>
              </a:rPr>
              <a:t>трехраздельная</a:t>
            </a:r>
            <a:r>
              <a:rPr lang="ru-RU" sz="3200" i="1" dirty="0" smtClean="0">
                <a:solidFill>
                  <a:schemeClr val="bg1"/>
                </a:solidFill>
              </a:rPr>
              <a:t>;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Горчак ползучий;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Паслен клювовидный;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Паслен трехцветный;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Паслен </a:t>
            </a:r>
            <a:r>
              <a:rPr lang="ru-RU" sz="3200" i="1" dirty="0" err="1" smtClean="0">
                <a:solidFill>
                  <a:schemeClr val="bg1"/>
                </a:solidFill>
              </a:rPr>
              <a:t>каралинский</a:t>
            </a:r>
            <a:r>
              <a:rPr lang="ru-RU" sz="3200" i="1" dirty="0" smtClean="0">
                <a:solidFill>
                  <a:schemeClr val="bg1"/>
                </a:solidFill>
              </a:rPr>
              <a:t>;</a:t>
            </a:r>
          </a:p>
          <a:p>
            <a:pPr marL="2033588" indent="-514350"/>
            <a:r>
              <a:rPr lang="ru-RU" sz="3200" i="1" dirty="0" smtClean="0">
                <a:solidFill>
                  <a:schemeClr val="bg1"/>
                </a:solidFill>
              </a:rPr>
              <a:t>Повилики (все виды).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Сорные лекарственные растения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Ландыш майский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Горицвет весенний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Чистотел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Крапива двудомная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2" action="ppaction://hlinksldjump"/>
              </a:rPr>
              <a:t>Зверобой продырявленный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3" action="ppaction://hlinksldjump"/>
              </a:rPr>
              <a:t>Мать-и-мачеха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Чабрец ползучий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4" action="ppaction://hlinksldjump"/>
              </a:rPr>
              <a:t>Подорожник большой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1600200"/>
            <a:ext cx="4214842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5" action="ppaction://hlinksldjump"/>
              </a:rPr>
              <a:t>Пустырник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6" action="ppaction://hlinksldjump"/>
              </a:rPr>
              <a:t>Душица обыкновенная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7" action="ppaction://hlinksldjump"/>
              </a:rPr>
              <a:t>Полынь горькая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Пастушья сумка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Череда трехраздельная 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Тысячелистник</a:t>
            </a: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  <a:hlinkClick r:id="rId8" action="ppaction://hlinksldjump"/>
              </a:rPr>
              <a:t>Боярышник кроваво-красный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Шиповник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Управляющая кнопка: в конец 7">
            <a:hlinkClick r:id="rId9" action="ppaction://hlinksldjump" highlightClick="1"/>
          </p:cNvPr>
          <p:cNvSpPr/>
          <p:nvPr/>
        </p:nvSpPr>
        <p:spPr>
          <a:xfrm>
            <a:off x="8388424" y="6237312"/>
            <a:ext cx="43204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6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8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8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4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80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6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0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7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60"/>
                            </p:stCondLst>
                            <p:childTnLst>
                              <p:par>
                                <p:cTn id="9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Зверобой продырявленный 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9219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477108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/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Мать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–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и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-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мачеха</a:t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10242" name="Picture 2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5760640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4027-D657-40EB-89D8-D772126FFFF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409</TotalTime>
  <Words>735</Words>
  <Application>Microsoft Office PowerPoint</Application>
  <PresentationFormat>Экран (4:3)</PresentationFormat>
  <Paragraphs>250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Апекс</vt:lpstr>
      <vt:lpstr>«Сорные Растения»</vt:lpstr>
      <vt:lpstr>Вопрос 1. Сорняки, вред наносимый сорняками.  Вопрос 2. Биологические особенности сорняков.                                        Вопрос 3. Классификация сорняков .      </vt:lpstr>
      <vt:lpstr>Вопрос 1. Сорняки, вред наносимый сорняками. </vt:lpstr>
      <vt:lpstr> Сорняки – это растения в посевах сельскохозяйственных культур, которые наносят ощутимый вред, выражающиеся снижением урожайности и качеством урожая.  Засорители - это растения, относящиеся к культурным видам, не возделываемым на данном поле. </vt:lpstr>
      <vt:lpstr> Специализированные сорняки </vt:lpstr>
      <vt:lpstr>Слайд 6</vt:lpstr>
      <vt:lpstr> Сорные лекарственные растения</vt:lpstr>
      <vt:lpstr> Зверобой продырявленный  </vt:lpstr>
      <vt:lpstr> Мать – и - мачеха </vt:lpstr>
      <vt:lpstr> Подорожник большой </vt:lpstr>
      <vt:lpstr> Пустырник </vt:lpstr>
      <vt:lpstr> Душица обыкновенная </vt:lpstr>
      <vt:lpstr> Полынь горькая </vt:lpstr>
      <vt:lpstr> Боярышник кроваво-красный </vt:lpstr>
      <vt:lpstr>Сорные ядовитые растения</vt:lpstr>
      <vt:lpstr> Паслен черный </vt:lpstr>
      <vt:lpstr> Чемерица  </vt:lpstr>
      <vt:lpstr> Болиголов </vt:lpstr>
      <vt:lpstr> Вех ядовитый  </vt:lpstr>
      <vt:lpstr>Вред </vt:lpstr>
      <vt:lpstr>Вопрос 2. Биологические особенности сорняков.  </vt:lpstr>
      <vt:lpstr>Слайд 22</vt:lpstr>
      <vt:lpstr> Способы распространения: </vt:lpstr>
      <vt:lpstr>Слайд 24</vt:lpstr>
      <vt:lpstr> Прорастание семян сорных растений, покой семян. </vt:lpstr>
      <vt:lpstr> Жизнеспособность и пластичность при различных экологических режимах.</vt:lpstr>
      <vt:lpstr> Наличие у многих видов сорняков разнокачественных (гетерокарпичных) семян. </vt:lpstr>
      <vt:lpstr> Способность размножаться вегетативным путем. </vt:lpstr>
      <vt:lpstr>Вопрос 3. Классификация сорняков .</vt:lpstr>
      <vt:lpstr>Классификация сорных растений</vt:lpstr>
      <vt:lpstr>Э ф е м е р</vt:lpstr>
      <vt:lpstr>Яровые ранние сорняки </vt:lpstr>
      <vt:lpstr>Яровые поздние сорняки</vt:lpstr>
      <vt:lpstr>Зимующие сорняки</vt:lpstr>
      <vt:lpstr>Озимые</vt:lpstr>
      <vt:lpstr>Двулетние</vt:lpstr>
      <vt:lpstr>Стержневые</vt:lpstr>
      <vt:lpstr>Мочковатокорневые</vt:lpstr>
      <vt:lpstr>Ползучие </vt:lpstr>
      <vt:lpstr>Клубневые</vt:lpstr>
      <vt:lpstr>Луковичные</vt:lpstr>
      <vt:lpstr>Корневищные</vt:lpstr>
      <vt:lpstr>Корнеотпрысковые</vt:lpstr>
      <vt:lpstr>Контрольные вопросы</vt:lpstr>
      <vt:lpstr>Слайд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«Сорные растения»</dc:title>
  <dc:creator>Company</dc:creator>
  <cp:lastModifiedBy>Надршина</cp:lastModifiedBy>
  <cp:revision>63</cp:revision>
  <dcterms:created xsi:type="dcterms:W3CDTF">2010-12-07T07:17:48Z</dcterms:created>
  <dcterms:modified xsi:type="dcterms:W3CDTF">2012-01-18T03:42:44Z</dcterms:modified>
</cp:coreProperties>
</file>