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4" r:id="rId3"/>
    <p:sldId id="269" r:id="rId4"/>
    <p:sldId id="260" r:id="rId5"/>
    <p:sldId id="262" r:id="rId6"/>
    <p:sldId id="263" r:id="rId7"/>
    <p:sldId id="271" r:id="rId8"/>
    <p:sldId id="264" r:id="rId9"/>
    <p:sldId id="265" r:id="rId10"/>
    <p:sldId id="266" r:id="rId11"/>
    <p:sldId id="268" r:id="rId12"/>
    <p:sldId id="270" r:id="rId13"/>
    <p:sldId id="272" r:id="rId14"/>
    <p:sldId id="273" r:id="rId15"/>
    <p:sldId id="267" r:id="rId16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B4EA"/>
    <a:srgbClr val="ACF2CC"/>
    <a:srgbClr val="008000"/>
    <a:srgbClr val="FFFF00"/>
    <a:srgbClr val="33CC33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119" autoAdjust="0"/>
    <p:restoredTop sz="95319" autoAdjust="0"/>
  </p:normalViewPr>
  <p:slideViewPr>
    <p:cSldViewPr>
      <p:cViewPr varScale="1">
        <p:scale>
          <a:sx n="74" d="100"/>
          <a:sy n="74" d="100"/>
        </p:scale>
        <p:origin x="-93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DEF46-0E4C-4D46-833F-315A3E3B6D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BA007-94D5-448A-823D-E261A0CB60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0E49A-9E47-4070-AE23-A03EB8E519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CFD022B-78C1-40B0-BD40-5B50B7B061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FE0A8BE-B655-4CF6-998B-028295BDB3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0903E-0205-44A1-A250-F493A7B4E7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06D0E-E5F9-4E7A-B0CF-F03441F048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54635-F8EC-41F5-9721-7E96F1E597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2BC2F-59EF-43E2-B427-8C6992D33B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8B94E-87D8-4D3B-B786-FD74EABF27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599B8-B657-4AFA-8736-8D7D61DFF9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ACA60-6BD9-4F34-B7AD-64BACEBCAC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67451-5015-4286-B910-9E89F3EE0A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0CA7069-4B26-4778-A2B2-F4E0B367108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erma.ru/mod/product/images/glatt4hk_bunt_glatt.jpg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images.google.ru/imgres?imgurl=http://www.ac1.ru/pictures/595p213.jpg&amp;imgrefurl=http://www.ac1.ru/price.asp?idcategory=90&amp;h=188&amp;w=245&amp;sz=6&amp;tbnid=zb2Zvr9zwNgJ:&amp;tbnh=80&amp;tbnw=104&amp;start=25&amp;prev=/images?q=%D0%BF%D0%BB%D0%BE%D1%81%D0%BA%D0%BE%D1%81%D1%82%D1%8C&amp;start=20&amp;hl=ru&amp;lr=&amp;sa=N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images.google.ru/imgres?imgurl=http://www.pdmi.ras.ru/~kirill/inostranka_photos/nice/chaise.jpg&amp;imgrefurl=http://webcenter.ru/~zain/web-nice/photoalbom1.htm&amp;h=450&amp;w=600&amp;sz=53&amp;tbnid=y_RbdlLS3BUJ:&amp;tbnh=99&amp;tbnw=132&amp;start=5&amp;prev=/images?q=%D0%BC%D0%BE%D1%80%D0%B5&amp;hl=ru&amp;lr=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images.google.ru/imgres?imgurl=http://www.realkarate.ru/modules/ContentExpress/img_repository/mitsuna-kasumi7b.jpg&amp;imgrefurl=http://www.realkarate.ru/index.php?module=ContentExpress&amp;func=display&amp;ceid=54&amp;h=576&amp;w=720&amp;sz=117&amp;tbnid=aEQuxqnErZcJ:&amp;tbnh=111&amp;tbnw=139&amp;start=26&amp;prev=/images?q=%D0%BF%D0%BB%D0%BE%D1%81%D0%BA%D0%BE%D1%81%D1%82%D1%8C&amp;start=20&amp;hl=ru&amp;lr=&amp;sa=N" TargetMode="External"/><Relationship Id="rId9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>
              <a:solidFill>
                <a:srgbClr val="0000FF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11188" y="2276475"/>
            <a:ext cx="7993062" cy="25545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>
                <a:solidFill>
                  <a:srgbClr val="FF0000"/>
                </a:solidFill>
              </a:rPr>
              <a:t>Математика  5  класс</a:t>
            </a:r>
          </a:p>
          <a:p>
            <a:pPr>
              <a:spcBef>
                <a:spcPct val="50000"/>
              </a:spcBef>
            </a:pPr>
            <a:endParaRPr lang="ru-RU" i="1" dirty="0">
              <a:solidFill>
                <a:srgbClr val="FF0000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ru-RU" sz="2000" dirty="0"/>
              <a:t>Выполнила: Козлова Наталия </a:t>
            </a:r>
            <a:r>
              <a:rPr lang="ru-RU" sz="2000" dirty="0" smtClean="0"/>
              <a:t>Вячеславовна</a:t>
            </a:r>
          </a:p>
          <a:p>
            <a:pPr algn="r">
              <a:spcBef>
                <a:spcPct val="50000"/>
              </a:spcBef>
            </a:pPr>
            <a:r>
              <a:rPr lang="ru-RU" sz="2000" dirty="0" smtClean="0"/>
              <a:t>Учитель математики</a:t>
            </a:r>
            <a:endParaRPr lang="ru-RU" sz="2000" dirty="0"/>
          </a:p>
          <a:p>
            <a:pPr algn="r">
              <a:spcBef>
                <a:spcPct val="50000"/>
              </a:spcBef>
            </a:pPr>
            <a:r>
              <a:rPr lang="ru-RU" sz="2000" dirty="0"/>
              <a:t>МОУ СОШ №23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987675" y="4149725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400"/>
          </a:p>
        </p:txBody>
      </p:sp>
      <p:pic>
        <p:nvPicPr>
          <p:cNvPr id="6159" name="Picture 15" descr="j029912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85786" y="4500570"/>
            <a:ext cx="1747837" cy="2016125"/>
          </a:xfrm>
          <a:noFill/>
          <a:ln/>
        </p:spPr>
      </p:pic>
      <p:sp>
        <p:nvSpPr>
          <p:cNvPr id="6161" name="WordArt 17"/>
          <p:cNvSpPr>
            <a:spLocks noChangeArrowheads="1" noChangeShapeType="1" noTextEdit="1"/>
          </p:cNvSpPr>
          <p:nvPr/>
        </p:nvSpPr>
        <p:spPr bwMode="auto">
          <a:xfrm>
            <a:off x="1476375" y="692150"/>
            <a:ext cx="6048375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Плоскость. Прямая.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55650" y="908050"/>
            <a:ext cx="76327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84213" y="765175"/>
            <a:ext cx="77755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1116013" y="908050"/>
            <a:ext cx="7416800" cy="2592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84213" y="4365625"/>
            <a:ext cx="7775575" cy="1004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Какая точка является общей для обеих прямых?</a:t>
            </a:r>
          </a:p>
          <a:p>
            <a:pPr>
              <a:spcBef>
                <a:spcPct val="50000"/>
              </a:spcBef>
            </a:pPr>
            <a:r>
              <a:rPr lang="ru-RU" sz="2400"/>
              <a:t>Как можно назвать такие прямые?</a:t>
            </a:r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 flipH="1">
            <a:off x="3203575" y="2349500"/>
            <a:ext cx="71438" cy="714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 flipH="1">
            <a:off x="6948488" y="2924175"/>
            <a:ext cx="71437" cy="714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7092950" y="2492375"/>
            <a:ext cx="863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0000FF"/>
                </a:solidFill>
              </a:rPr>
              <a:t>В</a:t>
            </a:r>
          </a:p>
        </p:txBody>
      </p:sp>
      <p:grpSp>
        <p:nvGrpSpPr>
          <p:cNvPr id="13331" name="Group 19"/>
          <p:cNvGrpSpPr>
            <a:grpSpLocks/>
          </p:cNvGrpSpPr>
          <p:nvPr/>
        </p:nvGrpSpPr>
        <p:grpSpPr bwMode="auto">
          <a:xfrm>
            <a:off x="1331913" y="1412875"/>
            <a:ext cx="5976937" cy="1439863"/>
            <a:chOff x="839" y="890"/>
            <a:chExt cx="3765" cy="907"/>
          </a:xfrm>
        </p:grpSpPr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 flipV="1">
              <a:off x="839" y="890"/>
              <a:ext cx="3765" cy="9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24" name="Oval 12"/>
            <p:cNvSpPr>
              <a:spLocks noChangeArrowheads="1"/>
            </p:cNvSpPr>
            <p:nvPr/>
          </p:nvSpPr>
          <p:spPr bwMode="auto">
            <a:xfrm>
              <a:off x="2789" y="1298"/>
              <a:ext cx="44" cy="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5" name="Text Box 13"/>
            <p:cNvSpPr txBox="1">
              <a:spLocks noChangeArrowheads="1"/>
            </p:cNvSpPr>
            <p:nvPr/>
          </p:nvSpPr>
          <p:spPr bwMode="auto">
            <a:xfrm>
              <a:off x="1746" y="1207"/>
              <a:ext cx="499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0000FF"/>
                  </a:solidFill>
                </a:rPr>
                <a:t>А</a:t>
              </a:r>
            </a:p>
          </p:txBody>
        </p:sp>
        <p:sp>
          <p:nvSpPr>
            <p:cNvPr id="13327" name="Text Box 15"/>
            <p:cNvSpPr txBox="1">
              <a:spLocks noChangeArrowheads="1"/>
            </p:cNvSpPr>
            <p:nvPr/>
          </p:nvSpPr>
          <p:spPr bwMode="auto">
            <a:xfrm>
              <a:off x="2562" y="981"/>
              <a:ext cx="454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rgbClr val="0000FF"/>
                  </a:solidFill>
                </a:rPr>
                <a:t>М</a:t>
              </a:r>
            </a:p>
          </p:txBody>
        </p:sp>
      </p:grp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611188" y="5373688"/>
            <a:ext cx="727392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00"/>
                </a:solidFill>
              </a:rPr>
              <a:t>Пересекающиеся  прямые.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133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nimBg="1"/>
      <p:bldP spid="13321" grpId="0"/>
      <p:bldP spid="13323" grpId="0" animBg="1"/>
      <p:bldP spid="13323" grpId="1" animBg="1"/>
      <p:bldP spid="13326" grpId="0"/>
      <p:bldP spid="133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79388" y="404813"/>
            <a:ext cx="7993062" cy="191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0000FF"/>
                </a:solidFill>
              </a:rPr>
              <a:t>Задание.</a:t>
            </a:r>
          </a:p>
          <a:p>
            <a:pPr>
              <a:spcBef>
                <a:spcPct val="50000"/>
              </a:spcBef>
            </a:pPr>
            <a:r>
              <a:rPr lang="ru-RU" sz="2400"/>
              <a:t>Начертите  три пересекающиеся прямые.</a:t>
            </a:r>
          </a:p>
          <a:p>
            <a:pPr>
              <a:spcBef>
                <a:spcPct val="50000"/>
              </a:spcBef>
            </a:pPr>
            <a:r>
              <a:rPr lang="ru-RU" sz="2400"/>
              <a:t>Сколько способов пересечения этих прямых  может быть?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900113" y="2708275"/>
            <a:ext cx="1079500" cy="27368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539750" y="3716338"/>
            <a:ext cx="3744913" cy="151288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827088" y="3141663"/>
            <a:ext cx="1728787" cy="33115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H="1">
            <a:off x="5003800" y="2636838"/>
            <a:ext cx="1944688" cy="360045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5435600" y="2997200"/>
            <a:ext cx="2736850" cy="3095625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4643438" y="5445125"/>
            <a:ext cx="3600450" cy="360363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 animBg="1"/>
      <p:bldP spid="16390" grpId="0" animBg="1"/>
      <p:bldP spid="16391" grpId="0" animBg="1"/>
      <p:bldP spid="16392" grpId="0" animBg="1"/>
      <p:bldP spid="16393" grpId="0" animBg="1"/>
      <p:bldP spid="1639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755650" y="3933825"/>
            <a:ext cx="7416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755650" y="4508500"/>
            <a:ext cx="74882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2339975" y="4005263"/>
            <a:ext cx="37449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1187450" y="1916113"/>
            <a:ext cx="3313113" cy="129698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H="1">
            <a:off x="323850" y="1557338"/>
            <a:ext cx="2952750" cy="237648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 flipV="1">
            <a:off x="395288" y="2852738"/>
            <a:ext cx="3168650" cy="5762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900113" y="1484313"/>
            <a:ext cx="15113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-541338" y="2997200"/>
            <a:ext cx="1800226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</a:rPr>
              <a:t>Д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1042988" y="1844675"/>
            <a:ext cx="23764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</a:rPr>
              <a:t>К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-180975" y="3716338"/>
            <a:ext cx="20161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</a:rPr>
              <a:t>М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2771775" y="2349500"/>
            <a:ext cx="16573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3492500" y="2781300"/>
            <a:ext cx="17287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1908175" y="1268413"/>
            <a:ext cx="16573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</a:rPr>
              <a:t>Р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0" y="2924175"/>
            <a:ext cx="20161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611188" y="4292600"/>
            <a:ext cx="7705725" cy="1370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Найдите и запишите два отрезка, две прямые.</a:t>
            </a:r>
          </a:p>
          <a:p>
            <a:pPr>
              <a:spcBef>
                <a:spcPct val="50000"/>
              </a:spcBef>
            </a:pPr>
            <a:r>
              <a:rPr lang="ru-RU" sz="2400"/>
              <a:t>Назовите точки пересечения прямых АВ и МР, ДВ и РМ, ВЕ и АС.</a:t>
            </a:r>
          </a:p>
        </p:txBody>
      </p:sp>
      <p:pic>
        <p:nvPicPr>
          <p:cNvPr id="20518" name="Picture 38" descr="j0232723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5435600" y="1341438"/>
            <a:ext cx="2605088" cy="13731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806450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Начертите прямую МК и отрезки АВ и СД так, чтобы прямая МК пересекала отрезок АВ, но не пересекала отрезок СД.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042988" y="3284538"/>
            <a:ext cx="6624637" cy="21605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1835150" y="4437063"/>
            <a:ext cx="3960813" cy="7143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4859338" y="2924175"/>
            <a:ext cx="2233612" cy="14414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1835150" y="4365625"/>
            <a:ext cx="73025" cy="14287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5724525" y="4365625"/>
            <a:ext cx="73025" cy="14287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4787900" y="2852738"/>
            <a:ext cx="73025" cy="14287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7019925" y="4292600"/>
            <a:ext cx="73025" cy="14287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611188" y="2924175"/>
            <a:ext cx="19446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М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6659563" y="4941888"/>
            <a:ext cx="12969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К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1187450" y="3860800"/>
            <a:ext cx="13684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4932363" y="3933825"/>
            <a:ext cx="14398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В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3995738" y="2420938"/>
            <a:ext cx="18002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С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6588125" y="3860800"/>
            <a:ext cx="15843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27654" grpId="0" animBg="1"/>
      <p:bldP spid="27655" grpId="0" animBg="1"/>
      <p:bldP spid="27656" grpId="0" animBg="1"/>
      <p:bldP spid="27657" grpId="0" animBg="1"/>
      <p:bldP spid="27658" grpId="0" animBg="1"/>
      <p:bldP spid="27659" grpId="0" animBg="1"/>
      <p:bldP spid="27660" grpId="0"/>
      <p:bldP spid="27661" grpId="0"/>
      <p:bldP spid="27662" grpId="0"/>
      <p:bldP spid="27663" grpId="0"/>
      <p:bldP spid="27664" grpId="0"/>
      <p:bldP spid="2766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68313" y="692150"/>
            <a:ext cx="8064500" cy="4656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0000FF"/>
                </a:solidFill>
              </a:rPr>
              <a:t>Домашнее задание.</a:t>
            </a:r>
          </a:p>
          <a:p>
            <a:pPr>
              <a:spcBef>
                <a:spcPct val="50000"/>
              </a:spcBef>
            </a:pPr>
            <a:r>
              <a:rPr lang="ru-RU" sz="2400"/>
              <a:t>Начертите две пересекающиеся прямые. На сколько частей эти прямые делят плоскость?</a:t>
            </a:r>
          </a:p>
          <a:p>
            <a:pPr>
              <a:spcBef>
                <a:spcPct val="50000"/>
              </a:spcBef>
            </a:pPr>
            <a:endParaRPr lang="ru-RU" sz="2400"/>
          </a:p>
          <a:p>
            <a:pPr>
              <a:spcBef>
                <a:spcPct val="50000"/>
              </a:spcBef>
            </a:pPr>
            <a:r>
              <a:rPr lang="ru-RU" sz="2400"/>
              <a:t>Начертите прямую и отметьте точки А,В и С, лежащие на прямой , а точки К, М, и Р , не лежащие на прямой.</a:t>
            </a:r>
          </a:p>
          <a:p>
            <a:pPr>
              <a:spcBef>
                <a:spcPct val="50000"/>
              </a:spcBef>
            </a:pPr>
            <a:endParaRPr lang="ru-RU" sz="2400"/>
          </a:p>
          <a:p>
            <a:pPr>
              <a:spcBef>
                <a:spcPct val="50000"/>
              </a:spcBef>
            </a:pPr>
            <a:r>
              <a:rPr lang="ru-RU" sz="2400"/>
              <a:t>Начертите прямую ,отрезок МР , лежащий на данной прямой . Отметьте точки А и В , лежащие на прямой , но не лежащие на отрезке.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827088" y="765175"/>
            <a:ext cx="698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pic>
        <p:nvPicPr>
          <p:cNvPr id="28678" name="Picture 6" descr="j0292134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7235825" y="4913313"/>
            <a:ext cx="1433513" cy="19446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11188" y="692150"/>
            <a:ext cx="8353425" cy="1004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68313" y="5949950"/>
            <a:ext cx="5746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grpSp>
        <p:nvGrpSpPr>
          <p:cNvPr id="14371" name="Group 35"/>
          <p:cNvGrpSpPr>
            <a:grpSpLocks/>
          </p:cNvGrpSpPr>
          <p:nvPr/>
        </p:nvGrpSpPr>
        <p:grpSpPr bwMode="auto">
          <a:xfrm>
            <a:off x="0" y="1484313"/>
            <a:ext cx="5329238" cy="4551362"/>
            <a:chOff x="249" y="845"/>
            <a:chExt cx="3357" cy="2867"/>
          </a:xfrm>
        </p:grpSpPr>
        <p:grpSp>
          <p:nvGrpSpPr>
            <p:cNvPr id="14367" name="Group 31"/>
            <p:cNvGrpSpPr>
              <a:grpSpLocks/>
            </p:cNvGrpSpPr>
            <p:nvPr/>
          </p:nvGrpSpPr>
          <p:grpSpPr bwMode="auto">
            <a:xfrm>
              <a:off x="249" y="845"/>
              <a:ext cx="3357" cy="2867"/>
              <a:chOff x="385" y="981"/>
              <a:chExt cx="4401" cy="2974"/>
            </a:xfrm>
          </p:grpSpPr>
          <p:sp>
            <p:nvSpPr>
              <p:cNvPr id="14347" name="Oval 11"/>
              <p:cNvSpPr>
                <a:spLocks noChangeArrowheads="1"/>
              </p:cNvSpPr>
              <p:nvPr/>
            </p:nvSpPr>
            <p:spPr bwMode="auto">
              <a:xfrm>
                <a:off x="431" y="981"/>
                <a:ext cx="4355" cy="2767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2400"/>
              </a:p>
            </p:txBody>
          </p:sp>
          <p:sp>
            <p:nvSpPr>
              <p:cNvPr id="14348" name="Line 12"/>
              <p:cNvSpPr>
                <a:spLocks noChangeShapeType="1"/>
              </p:cNvSpPr>
              <p:nvPr/>
            </p:nvSpPr>
            <p:spPr bwMode="auto">
              <a:xfrm flipH="1">
                <a:off x="748" y="1344"/>
                <a:ext cx="1316" cy="154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49" name="Line 13"/>
              <p:cNvSpPr>
                <a:spLocks noChangeShapeType="1"/>
              </p:cNvSpPr>
              <p:nvPr/>
            </p:nvSpPr>
            <p:spPr bwMode="auto">
              <a:xfrm flipV="1">
                <a:off x="2154" y="2296"/>
                <a:ext cx="2087" cy="59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50" name="Oval 14"/>
              <p:cNvSpPr>
                <a:spLocks noChangeArrowheads="1"/>
              </p:cNvSpPr>
              <p:nvPr/>
            </p:nvSpPr>
            <p:spPr bwMode="auto">
              <a:xfrm flipH="1">
                <a:off x="2154" y="2840"/>
                <a:ext cx="90" cy="91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55" name="Oval 19"/>
              <p:cNvSpPr>
                <a:spLocks noChangeArrowheads="1"/>
              </p:cNvSpPr>
              <p:nvPr/>
            </p:nvSpPr>
            <p:spPr bwMode="auto">
              <a:xfrm flipH="1">
                <a:off x="4195" y="2251"/>
                <a:ext cx="90" cy="91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56" name="Text Box 20"/>
              <p:cNvSpPr txBox="1">
                <a:spLocks noChangeArrowheads="1"/>
              </p:cNvSpPr>
              <p:nvPr/>
            </p:nvSpPr>
            <p:spPr bwMode="auto">
              <a:xfrm>
                <a:off x="2154" y="2976"/>
                <a:ext cx="409" cy="29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 sz="2400"/>
              </a:p>
            </p:txBody>
          </p:sp>
          <p:sp>
            <p:nvSpPr>
              <p:cNvPr id="14357" name="Text Box 21"/>
              <p:cNvSpPr txBox="1">
                <a:spLocks noChangeArrowheads="1"/>
              </p:cNvSpPr>
              <p:nvPr/>
            </p:nvSpPr>
            <p:spPr bwMode="auto">
              <a:xfrm>
                <a:off x="4332" y="3657"/>
                <a:ext cx="226" cy="29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 sz="2400"/>
              </a:p>
            </p:txBody>
          </p:sp>
          <p:sp>
            <p:nvSpPr>
              <p:cNvPr id="14359" name="Text Box 23"/>
              <p:cNvSpPr txBox="1">
                <a:spLocks noChangeArrowheads="1"/>
              </p:cNvSpPr>
              <p:nvPr/>
            </p:nvSpPr>
            <p:spPr bwMode="auto">
              <a:xfrm>
                <a:off x="2181" y="3113"/>
                <a:ext cx="152" cy="29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/>
                  <a:t>А</a:t>
                </a:r>
              </a:p>
            </p:txBody>
          </p:sp>
          <p:sp>
            <p:nvSpPr>
              <p:cNvPr id="14360" name="Text Box 24"/>
              <p:cNvSpPr txBox="1">
                <a:spLocks noChangeArrowheads="1"/>
              </p:cNvSpPr>
              <p:nvPr/>
            </p:nvSpPr>
            <p:spPr bwMode="auto">
              <a:xfrm>
                <a:off x="2109" y="2976"/>
                <a:ext cx="454" cy="29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/>
                  <a:t>А</a:t>
                </a:r>
              </a:p>
            </p:txBody>
          </p:sp>
          <p:sp>
            <p:nvSpPr>
              <p:cNvPr id="14361" name="Text Box 25"/>
              <p:cNvSpPr txBox="1">
                <a:spLocks noChangeArrowheads="1"/>
              </p:cNvSpPr>
              <p:nvPr/>
            </p:nvSpPr>
            <p:spPr bwMode="auto">
              <a:xfrm>
                <a:off x="4150" y="2341"/>
                <a:ext cx="363" cy="29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/>
                  <a:t>В</a:t>
                </a:r>
              </a:p>
            </p:txBody>
          </p:sp>
          <p:sp>
            <p:nvSpPr>
              <p:cNvPr id="14362" name="Text Box 26"/>
              <p:cNvSpPr txBox="1">
                <a:spLocks noChangeArrowheads="1"/>
              </p:cNvSpPr>
              <p:nvPr/>
            </p:nvSpPr>
            <p:spPr bwMode="auto">
              <a:xfrm>
                <a:off x="385" y="3521"/>
                <a:ext cx="408" cy="29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 sz="2400"/>
              </a:p>
            </p:txBody>
          </p:sp>
          <p:sp>
            <p:nvSpPr>
              <p:cNvPr id="14363" name="Text Box 27"/>
              <p:cNvSpPr txBox="1">
                <a:spLocks noChangeArrowheads="1"/>
              </p:cNvSpPr>
              <p:nvPr/>
            </p:nvSpPr>
            <p:spPr bwMode="auto">
              <a:xfrm>
                <a:off x="431" y="3612"/>
                <a:ext cx="317" cy="29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 sz="2400"/>
              </a:p>
            </p:txBody>
          </p:sp>
          <p:sp>
            <p:nvSpPr>
              <p:cNvPr id="14364" name="Text Box 28"/>
              <p:cNvSpPr txBox="1">
                <a:spLocks noChangeArrowheads="1"/>
              </p:cNvSpPr>
              <p:nvPr/>
            </p:nvSpPr>
            <p:spPr bwMode="auto">
              <a:xfrm>
                <a:off x="957" y="2796"/>
                <a:ext cx="152" cy="29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 sz="2400"/>
              </a:p>
            </p:txBody>
          </p:sp>
        </p:grpSp>
        <p:sp>
          <p:nvSpPr>
            <p:cNvPr id="14368" name="Text Box 32"/>
            <p:cNvSpPr txBox="1">
              <a:spLocks noChangeArrowheads="1"/>
            </p:cNvSpPr>
            <p:nvPr/>
          </p:nvSpPr>
          <p:spPr bwMode="auto">
            <a:xfrm>
              <a:off x="567" y="1706"/>
              <a:ext cx="59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а</a:t>
              </a:r>
            </a:p>
          </p:txBody>
        </p:sp>
      </p:grp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5830888" y="1125538"/>
            <a:ext cx="33131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14373" name="Oval 37"/>
          <p:cNvSpPr>
            <a:spLocks noChangeArrowheads="1"/>
          </p:cNvSpPr>
          <p:nvPr/>
        </p:nvSpPr>
        <p:spPr bwMode="auto">
          <a:xfrm>
            <a:off x="3203575" y="2708275"/>
            <a:ext cx="144463" cy="122238"/>
          </a:xfrm>
          <a:prstGeom prst="ellipse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400">
              <a:solidFill>
                <a:srgbClr val="0000FF"/>
              </a:solidFill>
            </a:endParaRP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276600" y="2205038"/>
            <a:ext cx="2889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Р</a:t>
            </a:r>
          </a:p>
        </p:txBody>
      </p:sp>
      <p:sp>
        <p:nvSpPr>
          <p:cNvPr id="14375" name="Oval 39"/>
          <p:cNvSpPr>
            <a:spLocks noChangeArrowheads="1"/>
          </p:cNvSpPr>
          <p:nvPr/>
        </p:nvSpPr>
        <p:spPr bwMode="auto">
          <a:xfrm flipV="1">
            <a:off x="1835150" y="2133600"/>
            <a:ext cx="71438" cy="9366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76" name="Oval 40"/>
          <p:cNvSpPr>
            <a:spLocks noChangeArrowheads="1"/>
          </p:cNvSpPr>
          <p:nvPr/>
        </p:nvSpPr>
        <p:spPr bwMode="auto">
          <a:xfrm>
            <a:off x="900113" y="3573463"/>
            <a:ext cx="73025" cy="1222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77" name="Text Box 41"/>
          <p:cNvSpPr txBox="1">
            <a:spLocks noChangeArrowheads="1"/>
          </p:cNvSpPr>
          <p:nvPr/>
        </p:nvSpPr>
        <p:spPr bwMode="auto">
          <a:xfrm>
            <a:off x="1476375" y="1844675"/>
            <a:ext cx="5746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К</a:t>
            </a:r>
          </a:p>
        </p:txBody>
      </p:sp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1042988" y="3500438"/>
            <a:ext cx="3603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М</a:t>
            </a:r>
          </a:p>
        </p:txBody>
      </p:sp>
      <p:sp>
        <p:nvSpPr>
          <p:cNvPr id="14380" name="Text Box 44"/>
          <p:cNvSpPr txBox="1">
            <a:spLocks noChangeArrowheads="1"/>
          </p:cNvSpPr>
          <p:nvPr/>
        </p:nvSpPr>
        <p:spPr bwMode="auto">
          <a:xfrm>
            <a:off x="5580063" y="692150"/>
            <a:ext cx="2952750" cy="5386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1)Какие фигуры изображены на рисунке?</a:t>
            </a:r>
          </a:p>
          <a:p>
            <a:pPr>
              <a:spcBef>
                <a:spcPct val="50000"/>
              </a:spcBef>
            </a:pPr>
            <a:r>
              <a:rPr lang="ru-RU" sz="2400"/>
              <a:t>2)Что общего между отрезком и прямой?</a:t>
            </a:r>
          </a:p>
          <a:p>
            <a:pPr>
              <a:spcBef>
                <a:spcPct val="50000"/>
              </a:spcBef>
            </a:pPr>
            <a:r>
              <a:rPr lang="ru-RU" sz="2400"/>
              <a:t>3)Чем отличается отрезок от прямой?</a:t>
            </a:r>
          </a:p>
          <a:p>
            <a:pPr>
              <a:spcBef>
                <a:spcPct val="50000"/>
              </a:spcBef>
            </a:pPr>
            <a:r>
              <a:rPr lang="ru-RU" sz="2400"/>
              <a:t>4)Какие точки принадлежат прямой и какие не принадлежат?</a:t>
            </a:r>
          </a:p>
        </p:txBody>
      </p:sp>
      <p:sp>
        <p:nvSpPr>
          <p:cNvPr id="14381" name="Text Box 45"/>
          <p:cNvSpPr txBox="1">
            <a:spLocks noChangeArrowheads="1"/>
          </p:cNvSpPr>
          <p:nvPr/>
        </p:nvSpPr>
        <p:spPr bwMode="auto">
          <a:xfrm>
            <a:off x="395288" y="692150"/>
            <a:ext cx="27368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pic>
        <p:nvPicPr>
          <p:cNvPr id="14384" name="Picture 48" descr="j0292112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96875" y="404813"/>
            <a:ext cx="1511300" cy="11525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FF"/>
                </a:solidFill>
              </a:rPr>
              <a:t>Описание проекта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Урок предназначен для изучения темы « Плоскость. Прямая.» в курсе математики 5  класса. На изучение данной темы отводится 1 час после введения понятия отрезка.             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403350" y="692150"/>
            <a:ext cx="698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539750" y="4868863"/>
            <a:ext cx="7561263" cy="1004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Преподавание ведется по учебнику </a:t>
            </a:r>
          </a:p>
          <a:p>
            <a:pPr>
              <a:spcBef>
                <a:spcPct val="50000"/>
              </a:spcBef>
            </a:pPr>
            <a:r>
              <a:rPr lang="ru-RU" sz="2400"/>
              <a:t>Виленкина Н .Я.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611188" y="1052513"/>
            <a:ext cx="7273925" cy="4049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0000FF"/>
                </a:solidFill>
              </a:rPr>
              <a:t>План урока.</a:t>
            </a:r>
          </a:p>
          <a:p>
            <a:pPr>
              <a:spcBef>
                <a:spcPct val="50000"/>
              </a:spcBef>
            </a:pPr>
            <a:endParaRPr lang="ru-RU" sz="3200">
              <a:solidFill>
                <a:srgbClr val="0000FF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ru-RU" sz="2400"/>
              <a:t>1)Устный счет.</a:t>
            </a:r>
          </a:p>
          <a:p>
            <a:pPr algn="l">
              <a:spcBef>
                <a:spcPct val="50000"/>
              </a:spcBef>
            </a:pPr>
            <a:r>
              <a:rPr lang="ru-RU" sz="2400"/>
              <a:t>2)Изучение нового материала.</a:t>
            </a:r>
          </a:p>
          <a:p>
            <a:pPr algn="l">
              <a:spcBef>
                <a:spcPct val="50000"/>
              </a:spcBef>
            </a:pPr>
            <a:r>
              <a:rPr lang="ru-RU" sz="2400"/>
              <a:t>3)Закрепление.</a:t>
            </a:r>
          </a:p>
          <a:p>
            <a:pPr algn="l">
              <a:spcBef>
                <a:spcPct val="50000"/>
              </a:spcBef>
            </a:pPr>
            <a:r>
              <a:rPr lang="ru-RU" sz="2400"/>
              <a:t>4)Итог урока.</a:t>
            </a:r>
          </a:p>
          <a:p>
            <a:pPr algn="l">
              <a:spcBef>
                <a:spcPct val="50000"/>
              </a:spcBef>
            </a:pPr>
            <a:r>
              <a:rPr lang="ru-RU" sz="2400"/>
              <a:t>5)Домашнее задание.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258888" y="1196975"/>
            <a:ext cx="6697662" cy="258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>
                <a:solidFill>
                  <a:srgbClr val="FF0000"/>
                </a:solidFill>
              </a:rPr>
              <a:t>Цели урока</a:t>
            </a:r>
            <a:r>
              <a:rPr lang="ru-RU" sz="2400">
                <a:solidFill>
                  <a:srgbClr val="FF0000"/>
                </a:solidFill>
              </a:rPr>
              <a:t>:</a:t>
            </a:r>
          </a:p>
          <a:p>
            <a:pPr algn="l">
              <a:spcBef>
                <a:spcPct val="50000"/>
              </a:spcBef>
            </a:pPr>
            <a:r>
              <a:rPr lang="ru-RU" sz="2400"/>
              <a:t>1)Сформировать понятия плоскости.</a:t>
            </a:r>
          </a:p>
          <a:p>
            <a:pPr algn="l">
              <a:spcBef>
                <a:spcPct val="50000"/>
              </a:spcBef>
            </a:pPr>
            <a:r>
              <a:rPr lang="ru-RU" sz="2400"/>
              <a:t>2)Учить находить и называть прямую на чертеже.</a:t>
            </a:r>
          </a:p>
          <a:p>
            <a:pPr algn="l">
              <a:spcBef>
                <a:spcPct val="50000"/>
              </a:spcBef>
            </a:pPr>
            <a:r>
              <a:rPr lang="ru-RU" sz="2400"/>
              <a:t>3)Строить прямую по двум точкам.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755650" y="1196975"/>
            <a:ext cx="38877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23850" y="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240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84213" y="1989138"/>
            <a:ext cx="10795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/>
              <a:t>54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1763713" y="227647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3348038" y="24209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3348038" y="22764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52" name="Oval 36"/>
          <p:cNvSpPr>
            <a:spLocks noChangeArrowheads="1"/>
          </p:cNvSpPr>
          <p:nvPr/>
        </p:nvSpPr>
        <p:spPr bwMode="auto">
          <a:xfrm>
            <a:off x="6372225" y="1844675"/>
            <a:ext cx="5048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/>
              <a:t>?</a:t>
            </a:r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>
            <a:off x="3419475" y="227647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66" name="Oval 50"/>
          <p:cNvSpPr>
            <a:spLocks noChangeArrowheads="1"/>
          </p:cNvSpPr>
          <p:nvPr/>
        </p:nvSpPr>
        <p:spPr bwMode="auto">
          <a:xfrm>
            <a:off x="4643438" y="1844675"/>
            <a:ext cx="5048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/>
              <a:t>?</a:t>
            </a:r>
          </a:p>
        </p:txBody>
      </p:sp>
      <p:sp>
        <p:nvSpPr>
          <p:cNvPr id="9267" name="Oval 51"/>
          <p:cNvSpPr>
            <a:spLocks noChangeArrowheads="1"/>
          </p:cNvSpPr>
          <p:nvPr/>
        </p:nvSpPr>
        <p:spPr bwMode="auto">
          <a:xfrm>
            <a:off x="2771775" y="1844675"/>
            <a:ext cx="5048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/>
              <a:t>?</a:t>
            </a:r>
          </a:p>
        </p:txBody>
      </p:sp>
      <p:sp>
        <p:nvSpPr>
          <p:cNvPr id="9268" name="Line 52"/>
          <p:cNvSpPr>
            <a:spLocks noChangeShapeType="1"/>
          </p:cNvSpPr>
          <p:nvPr/>
        </p:nvSpPr>
        <p:spPr bwMode="auto">
          <a:xfrm>
            <a:off x="5292725" y="227647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69" name="Line 53"/>
          <p:cNvSpPr>
            <a:spLocks noChangeShapeType="1"/>
          </p:cNvSpPr>
          <p:nvPr/>
        </p:nvSpPr>
        <p:spPr bwMode="auto">
          <a:xfrm>
            <a:off x="7019925" y="227647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70" name="Rectangle 54"/>
          <p:cNvSpPr>
            <a:spLocks noChangeArrowheads="1"/>
          </p:cNvSpPr>
          <p:nvPr/>
        </p:nvSpPr>
        <p:spPr bwMode="auto">
          <a:xfrm>
            <a:off x="8243888" y="1987550"/>
            <a:ext cx="649287" cy="64928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/>
              <a:t>9</a:t>
            </a:r>
          </a:p>
        </p:txBody>
      </p:sp>
      <p:sp>
        <p:nvSpPr>
          <p:cNvPr id="9296" name="Text Box 80"/>
          <p:cNvSpPr txBox="1">
            <a:spLocks noChangeArrowheads="1"/>
          </p:cNvSpPr>
          <p:nvPr/>
        </p:nvSpPr>
        <p:spPr bwMode="auto">
          <a:xfrm>
            <a:off x="3492500" y="404813"/>
            <a:ext cx="2808288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0000FF"/>
                </a:solidFill>
              </a:rPr>
              <a:t>Устный счет</a:t>
            </a:r>
          </a:p>
        </p:txBody>
      </p:sp>
      <p:sp>
        <p:nvSpPr>
          <p:cNvPr id="9297" name="Text Box 81"/>
          <p:cNvSpPr txBox="1">
            <a:spLocks noChangeArrowheads="1"/>
          </p:cNvSpPr>
          <p:nvPr/>
        </p:nvSpPr>
        <p:spPr bwMode="auto">
          <a:xfrm>
            <a:off x="1979613" y="1773238"/>
            <a:ext cx="5032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:6</a:t>
            </a:r>
          </a:p>
        </p:txBody>
      </p:sp>
      <p:sp>
        <p:nvSpPr>
          <p:cNvPr id="9300" name="Text Box 84"/>
          <p:cNvSpPr txBox="1">
            <a:spLocks noChangeArrowheads="1"/>
          </p:cNvSpPr>
          <p:nvPr/>
        </p:nvSpPr>
        <p:spPr bwMode="auto">
          <a:xfrm>
            <a:off x="7164388" y="1844675"/>
            <a:ext cx="5032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:7</a:t>
            </a:r>
          </a:p>
        </p:txBody>
      </p:sp>
      <p:sp>
        <p:nvSpPr>
          <p:cNvPr id="9301" name="Text Box 85"/>
          <p:cNvSpPr txBox="1">
            <a:spLocks noChangeArrowheads="1"/>
          </p:cNvSpPr>
          <p:nvPr/>
        </p:nvSpPr>
        <p:spPr bwMode="auto">
          <a:xfrm>
            <a:off x="5435600" y="1773238"/>
            <a:ext cx="5032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*3</a:t>
            </a:r>
          </a:p>
        </p:txBody>
      </p:sp>
      <p:sp>
        <p:nvSpPr>
          <p:cNvPr id="9302" name="Text Box 86"/>
          <p:cNvSpPr txBox="1">
            <a:spLocks noChangeArrowheads="1"/>
          </p:cNvSpPr>
          <p:nvPr/>
        </p:nvSpPr>
        <p:spPr bwMode="auto">
          <a:xfrm>
            <a:off x="3494088" y="1747838"/>
            <a:ext cx="862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+12</a:t>
            </a:r>
          </a:p>
        </p:txBody>
      </p:sp>
      <p:sp>
        <p:nvSpPr>
          <p:cNvPr id="9309" name="Text Box 93"/>
          <p:cNvSpPr txBox="1">
            <a:spLocks noChangeArrowheads="1"/>
          </p:cNvSpPr>
          <p:nvPr/>
        </p:nvSpPr>
        <p:spPr bwMode="auto">
          <a:xfrm>
            <a:off x="7092950" y="260350"/>
            <a:ext cx="5032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9311" name="Text Box 95"/>
          <p:cNvSpPr txBox="1">
            <a:spLocks noChangeArrowheads="1"/>
          </p:cNvSpPr>
          <p:nvPr/>
        </p:nvSpPr>
        <p:spPr bwMode="auto">
          <a:xfrm>
            <a:off x="900113" y="1628775"/>
            <a:ext cx="2873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9318" name="Text Box 102"/>
          <p:cNvSpPr txBox="1">
            <a:spLocks noChangeArrowheads="1"/>
          </p:cNvSpPr>
          <p:nvPr/>
        </p:nvSpPr>
        <p:spPr bwMode="auto">
          <a:xfrm>
            <a:off x="468313" y="765175"/>
            <a:ext cx="53990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grpSp>
        <p:nvGrpSpPr>
          <p:cNvPr id="9336" name="Group 120"/>
          <p:cNvGrpSpPr>
            <a:grpSpLocks/>
          </p:cNvGrpSpPr>
          <p:nvPr/>
        </p:nvGrpSpPr>
        <p:grpSpPr bwMode="auto">
          <a:xfrm>
            <a:off x="468313" y="3141663"/>
            <a:ext cx="8424862" cy="1008062"/>
            <a:chOff x="295" y="1979"/>
            <a:chExt cx="5307" cy="635"/>
          </a:xfrm>
        </p:grpSpPr>
        <p:sp>
          <p:nvSpPr>
            <p:cNvPr id="9273" name="Rectangle 57"/>
            <p:cNvSpPr>
              <a:spLocks noChangeArrowheads="1"/>
            </p:cNvSpPr>
            <p:nvPr/>
          </p:nvSpPr>
          <p:spPr bwMode="auto">
            <a:xfrm>
              <a:off x="431" y="2115"/>
              <a:ext cx="680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74" name="Line 58"/>
            <p:cNvSpPr>
              <a:spLocks noChangeShapeType="1"/>
            </p:cNvSpPr>
            <p:nvPr/>
          </p:nvSpPr>
          <p:spPr bwMode="auto">
            <a:xfrm>
              <a:off x="1111" y="2296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75" name="Line 59"/>
            <p:cNvSpPr>
              <a:spLocks noChangeShapeType="1"/>
            </p:cNvSpPr>
            <p:nvPr/>
          </p:nvSpPr>
          <p:spPr bwMode="auto">
            <a:xfrm>
              <a:off x="2109" y="2387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76" name="Line 60"/>
            <p:cNvSpPr>
              <a:spLocks noChangeShapeType="1"/>
            </p:cNvSpPr>
            <p:nvPr/>
          </p:nvSpPr>
          <p:spPr bwMode="auto">
            <a:xfrm>
              <a:off x="2109" y="2296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77" name="Oval 61"/>
            <p:cNvSpPr>
              <a:spLocks noChangeArrowheads="1"/>
            </p:cNvSpPr>
            <p:nvPr/>
          </p:nvSpPr>
          <p:spPr bwMode="auto">
            <a:xfrm>
              <a:off x="4014" y="2024"/>
              <a:ext cx="318" cy="5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78" name="Line 62"/>
            <p:cNvSpPr>
              <a:spLocks noChangeShapeType="1"/>
            </p:cNvSpPr>
            <p:nvPr/>
          </p:nvSpPr>
          <p:spPr bwMode="auto">
            <a:xfrm>
              <a:off x="2154" y="2296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79" name="Oval 63"/>
            <p:cNvSpPr>
              <a:spLocks noChangeArrowheads="1"/>
            </p:cNvSpPr>
            <p:nvPr/>
          </p:nvSpPr>
          <p:spPr bwMode="auto">
            <a:xfrm>
              <a:off x="2925" y="2024"/>
              <a:ext cx="318" cy="5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80" name="Oval 64"/>
            <p:cNvSpPr>
              <a:spLocks noChangeArrowheads="1"/>
            </p:cNvSpPr>
            <p:nvPr/>
          </p:nvSpPr>
          <p:spPr bwMode="auto">
            <a:xfrm>
              <a:off x="1746" y="2024"/>
              <a:ext cx="318" cy="5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81" name="Line 65"/>
            <p:cNvSpPr>
              <a:spLocks noChangeShapeType="1"/>
            </p:cNvSpPr>
            <p:nvPr/>
          </p:nvSpPr>
          <p:spPr bwMode="auto">
            <a:xfrm>
              <a:off x="3334" y="2296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82" name="Line 66"/>
            <p:cNvSpPr>
              <a:spLocks noChangeShapeType="1"/>
            </p:cNvSpPr>
            <p:nvPr/>
          </p:nvSpPr>
          <p:spPr bwMode="auto">
            <a:xfrm>
              <a:off x="4422" y="2296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83" name="Rectangle 67"/>
            <p:cNvSpPr>
              <a:spLocks noChangeArrowheads="1"/>
            </p:cNvSpPr>
            <p:nvPr/>
          </p:nvSpPr>
          <p:spPr bwMode="auto">
            <a:xfrm>
              <a:off x="5193" y="2114"/>
              <a:ext cx="409" cy="409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99" name="Text Box 83"/>
            <p:cNvSpPr txBox="1">
              <a:spLocks noChangeArrowheads="1"/>
            </p:cNvSpPr>
            <p:nvPr/>
          </p:nvSpPr>
          <p:spPr bwMode="auto">
            <a:xfrm>
              <a:off x="295" y="2205"/>
              <a:ext cx="907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18</a:t>
              </a:r>
            </a:p>
          </p:txBody>
        </p:sp>
        <p:sp>
          <p:nvSpPr>
            <p:cNvPr id="9312" name="Text Box 96"/>
            <p:cNvSpPr txBox="1">
              <a:spLocks noChangeArrowheads="1"/>
            </p:cNvSpPr>
            <p:nvPr/>
          </p:nvSpPr>
          <p:spPr bwMode="auto">
            <a:xfrm>
              <a:off x="1156" y="2024"/>
              <a:ext cx="45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*3</a:t>
              </a:r>
            </a:p>
          </p:txBody>
        </p:sp>
        <p:sp>
          <p:nvSpPr>
            <p:cNvPr id="9314" name="Text Box 98"/>
            <p:cNvSpPr txBox="1">
              <a:spLocks noChangeArrowheads="1"/>
            </p:cNvSpPr>
            <p:nvPr/>
          </p:nvSpPr>
          <p:spPr bwMode="auto">
            <a:xfrm>
              <a:off x="2154" y="1979"/>
              <a:ext cx="59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:9</a:t>
              </a:r>
            </a:p>
          </p:txBody>
        </p:sp>
        <p:sp>
          <p:nvSpPr>
            <p:cNvPr id="9320" name="Text Box 104"/>
            <p:cNvSpPr txBox="1">
              <a:spLocks noChangeArrowheads="1"/>
            </p:cNvSpPr>
            <p:nvPr/>
          </p:nvSpPr>
          <p:spPr bwMode="auto">
            <a:xfrm>
              <a:off x="3107" y="2024"/>
              <a:ext cx="104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+38</a:t>
              </a:r>
            </a:p>
          </p:txBody>
        </p:sp>
        <p:sp>
          <p:nvSpPr>
            <p:cNvPr id="9321" name="Text Box 105"/>
            <p:cNvSpPr txBox="1">
              <a:spLocks noChangeArrowheads="1"/>
            </p:cNvSpPr>
            <p:nvPr/>
          </p:nvSpPr>
          <p:spPr bwMode="auto">
            <a:xfrm>
              <a:off x="4332" y="2024"/>
              <a:ext cx="68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:4</a:t>
              </a:r>
            </a:p>
          </p:txBody>
        </p:sp>
      </p:grpSp>
      <p:grpSp>
        <p:nvGrpSpPr>
          <p:cNvPr id="9337" name="Group 121"/>
          <p:cNvGrpSpPr>
            <a:grpSpLocks/>
          </p:cNvGrpSpPr>
          <p:nvPr/>
        </p:nvGrpSpPr>
        <p:grpSpPr bwMode="auto">
          <a:xfrm>
            <a:off x="755650" y="4652963"/>
            <a:ext cx="8208963" cy="1008062"/>
            <a:chOff x="476" y="2931"/>
            <a:chExt cx="5171" cy="635"/>
          </a:xfrm>
        </p:grpSpPr>
        <p:sp>
          <p:nvSpPr>
            <p:cNvPr id="9285" name="Rectangle 69"/>
            <p:cNvSpPr>
              <a:spLocks noChangeArrowheads="1"/>
            </p:cNvSpPr>
            <p:nvPr/>
          </p:nvSpPr>
          <p:spPr bwMode="auto">
            <a:xfrm>
              <a:off x="476" y="3067"/>
              <a:ext cx="680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86" name="Line 70"/>
            <p:cNvSpPr>
              <a:spLocks noChangeShapeType="1"/>
            </p:cNvSpPr>
            <p:nvPr/>
          </p:nvSpPr>
          <p:spPr bwMode="auto">
            <a:xfrm>
              <a:off x="1156" y="3248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87" name="Line 71"/>
            <p:cNvSpPr>
              <a:spLocks noChangeShapeType="1"/>
            </p:cNvSpPr>
            <p:nvPr/>
          </p:nvSpPr>
          <p:spPr bwMode="auto">
            <a:xfrm>
              <a:off x="2154" y="3339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88" name="Line 72"/>
            <p:cNvSpPr>
              <a:spLocks noChangeShapeType="1"/>
            </p:cNvSpPr>
            <p:nvPr/>
          </p:nvSpPr>
          <p:spPr bwMode="auto">
            <a:xfrm>
              <a:off x="2154" y="3248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89" name="Oval 73"/>
            <p:cNvSpPr>
              <a:spLocks noChangeArrowheads="1"/>
            </p:cNvSpPr>
            <p:nvPr/>
          </p:nvSpPr>
          <p:spPr bwMode="auto">
            <a:xfrm>
              <a:off x="4059" y="2976"/>
              <a:ext cx="318" cy="5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90" name="Line 74"/>
            <p:cNvSpPr>
              <a:spLocks noChangeShapeType="1"/>
            </p:cNvSpPr>
            <p:nvPr/>
          </p:nvSpPr>
          <p:spPr bwMode="auto">
            <a:xfrm>
              <a:off x="2199" y="3248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91" name="Oval 75"/>
            <p:cNvSpPr>
              <a:spLocks noChangeArrowheads="1"/>
            </p:cNvSpPr>
            <p:nvPr/>
          </p:nvSpPr>
          <p:spPr bwMode="auto">
            <a:xfrm>
              <a:off x="2970" y="2976"/>
              <a:ext cx="318" cy="5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92" name="Oval 76"/>
            <p:cNvSpPr>
              <a:spLocks noChangeArrowheads="1"/>
            </p:cNvSpPr>
            <p:nvPr/>
          </p:nvSpPr>
          <p:spPr bwMode="auto">
            <a:xfrm>
              <a:off x="1791" y="2976"/>
              <a:ext cx="318" cy="5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93" name="Line 77"/>
            <p:cNvSpPr>
              <a:spLocks noChangeShapeType="1"/>
            </p:cNvSpPr>
            <p:nvPr/>
          </p:nvSpPr>
          <p:spPr bwMode="auto">
            <a:xfrm>
              <a:off x="3379" y="3248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94" name="Line 78"/>
            <p:cNvSpPr>
              <a:spLocks noChangeShapeType="1"/>
            </p:cNvSpPr>
            <p:nvPr/>
          </p:nvSpPr>
          <p:spPr bwMode="auto">
            <a:xfrm>
              <a:off x="4467" y="3248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95" name="Rectangle 79"/>
            <p:cNvSpPr>
              <a:spLocks noChangeArrowheads="1"/>
            </p:cNvSpPr>
            <p:nvPr/>
          </p:nvSpPr>
          <p:spPr bwMode="auto">
            <a:xfrm>
              <a:off x="5238" y="3066"/>
              <a:ext cx="409" cy="409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04" name="Text Box 88"/>
            <p:cNvSpPr txBox="1">
              <a:spLocks noChangeArrowheads="1"/>
            </p:cNvSpPr>
            <p:nvPr/>
          </p:nvSpPr>
          <p:spPr bwMode="auto">
            <a:xfrm>
              <a:off x="4559" y="2976"/>
              <a:ext cx="317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-6</a:t>
              </a:r>
            </a:p>
          </p:txBody>
        </p:sp>
        <p:sp>
          <p:nvSpPr>
            <p:cNvPr id="9305" name="Text Box 89"/>
            <p:cNvSpPr txBox="1">
              <a:spLocks noChangeArrowheads="1"/>
            </p:cNvSpPr>
            <p:nvPr/>
          </p:nvSpPr>
          <p:spPr bwMode="auto">
            <a:xfrm>
              <a:off x="3470" y="2976"/>
              <a:ext cx="317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:4</a:t>
              </a:r>
            </a:p>
          </p:txBody>
        </p:sp>
        <p:sp>
          <p:nvSpPr>
            <p:cNvPr id="9306" name="Text Box 90"/>
            <p:cNvSpPr txBox="1">
              <a:spLocks noChangeArrowheads="1"/>
            </p:cNvSpPr>
            <p:nvPr/>
          </p:nvSpPr>
          <p:spPr bwMode="auto">
            <a:xfrm>
              <a:off x="2245" y="2931"/>
              <a:ext cx="63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*12</a:t>
              </a:r>
            </a:p>
          </p:txBody>
        </p:sp>
        <p:sp>
          <p:nvSpPr>
            <p:cNvPr id="9307" name="Text Box 91"/>
            <p:cNvSpPr txBox="1">
              <a:spLocks noChangeArrowheads="1"/>
            </p:cNvSpPr>
            <p:nvPr/>
          </p:nvSpPr>
          <p:spPr bwMode="auto">
            <a:xfrm>
              <a:off x="1746" y="2976"/>
              <a:ext cx="317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9322" name="Text Box 106"/>
            <p:cNvSpPr txBox="1">
              <a:spLocks noChangeArrowheads="1"/>
            </p:cNvSpPr>
            <p:nvPr/>
          </p:nvSpPr>
          <p:spPr bwMode="auto">
            <a:xfrm>
              <a:off x="476" y="3113"/>
              <a:ext cx="63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35</a:t>
              </a:r>
            </a:p>
          </p:txBody>
        </p:sp>
        <p:sp>
          <p:nvSpPr>
            <p:cNvPr id="9326" name="Text Box 110"/>
            <p:cNvSpPr txBox="1">
              <a:spLocks noChangeArrowheads="1"/>
            </p:cNvSpPr>
            <p:nvPr/>
          </p:nvSpPr>
          <p:spPr bwMode="auto">
            <a:xfrm>
              <a:off x="1156" y="2976"/>
              <a:ext cx="59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:7</a:t>
              </a:r>
            </a:p>
          </p:txBody>
        </p:sp>
      </p:grpSp>
      <p:sp>
        <p:nvSpPr>
          <p:cNvPr id="9334" name="Text Box 118"/>
          <p:cNvSpPr txBox="1">
            <a:spLocks noChangeArrowheads="1"/>
          </p:cNvSpPr>
          <p:nvPr/>
        </p:nvSpPr>
        <p:spPr bwMode="auto">
          <a:xfrm>
            <a:off x="827088" y="1341438"/>
            <a:ext cx="13684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9338" name="Text Box 122"/>
          <p:cNvSpPr txBox="1">
            <a:spLocks noChangeArrowheads="1"/>
          </p:cNvSpPr>
          <p:nvPr/>
        </p:nvSpPr>
        <p:spPr bwMode="auto">
          <a:xfrm>
            <a:off x="1835150" y="765175"/>
            <a:ext cx="48434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2400"/>
          </a:p>
        </p:txBody>
      </p:sp>
      <p:pic>
        <p:nvPicPr>
          <p:cNvPr id="9339" name="Picture 123" descr="j0233964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88913"/>
            <a:ext cx="2039938" cy="18002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9224" grpId="0" animBg="1"/>
      <p:bldP spid="9252" grpId="0" animBg="1"/>
      <p:bldP spid="9253" grpId="0" animBg="1"/>
      <p:bldP spid="9266" grpId="0" animBg="1"/>
      <p:bldP spid="9267" grpId="0" animBg="1"/>
      <p:bldP spid="9268" grpId="0" animBg="1"/>
      <p:bldP spid="9269" grpId="0" animBg="1"/>
      <p:bldP spid="9270" grpId="0" animBg="1"/>
      <p:bldP spid="9297" grpId="0"/>
      <p:bldP spid="9300" grpId="0"/>
      <p:bldP spid="9301" grpId="0"/>
      <p:bldP spid="93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311275" y="2151063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400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1042988" y="2205038"/>
            <a:ext cx="3024187" cy="1584325"/>
          </a:xfrm>
          <a:prstGeom prst="ellipse">
            <a:avLst/>
          </a:prstGeom>
          <a:solidFill>
            <a:srgbClr val="ACF2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1187450" y="4221163"/>
            <a:ext cx="3024188" cy="9366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5003800" y="2924175"/>
            <a:ext cx="3024188" cy="2089150"/>
          </a:xfrm>
          <a:prstGeom prst="rect">
            <a:avLst/>
          </a:prstGeom>
          <a:solidFill>
            <a:srgbClr val="E7B4E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95288" y="5516563"/>
            <a:ext cx="7921625" cy="1004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У плоскости </a:t>
            </a:r>
            <a:r>
              <a:rPr lang="ru-RU" sz="2400">
                <a:solidFill>
                  <a:srgbClr val="FF0000"/>
                </a:solidFill>
              </a:rPr>
              <a:t>нет края.</a:t>
            </a:r>
          </a:p>
          <a:p>
            <a:pPr>
              <a:spcBef>
                <a:spcPct val="50000"/>
              </a:spcBef>
            </a:pPr>
            <a:r>
              <a:rPr lang="ru-RU" sz="2400"/>
              <a:t>Какие предметы дают представление о плоскости?</a:t>
            </a:r>
          </a:p>
        </p:txBody>
      </p:sp>
      <p:sp>
        <p:nvSpPr>
          <p:cNvPr id="10255" name="WordArt 15"/>
          <p:cNvSpPr>
            <a:spLocks noChangeArrowheads="1" noChangeShapeType="1" noTextEdit="1"/>
          </p:cNvSpPr>
          <p:nvPr/>
        </p:nvSpPr>
        <p:spPr bwMode="auto">
          <a:xfrm>
            <a:off x="2051050" y="333375"/>
            <a:ext cx="4176713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Плоскость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nimBg="1"/>
      <p:bldP spid="10249" grpId="0" animBg="1"/>
      <p:bldP spid="102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2" name="Rectangle 18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/>
              <a:t>Примеры плоскостей и линий</a:t>
            </a:r>
          </a:p>
        </p:txBody>
      </p:sp>
      <p:pic>
        <p:nvPicPr>
          <p:cNvPr id="21509" name="Picture 5" descr="595p213">
            <a:hlinkClick r:id="rId2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68313" y="1557338"/>
            <a:ext cx="2808287" cy="2160587"/>
          </a:xfrm>
          <a:ln/>
        </p:spPr>
      </p:pic>
      <p:pic>
        <p:nvPicPr>
          <p:cNvPr id="21513" name="Picture 9" descr="mitsuna-kasumi7b">
            <a:hlinkClick r:id="rId4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4716463" y="1412875"/>
            <a:ext cx="3600450" cy="2874963"/>
          </a:xfrm>
          <a:ln/>
        </p:spPr>
      </p:pic>
      <p:pic>
        <p:nvPicPr>
          <p:cNvPr id="21517" name="Picture 13" descr="chaise">
            <a:hlinkClick r:id="rId6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7"/>
          <a:srcRect/>
          <a:stretch>
            <a:fillRect/>
          </a:stretch>
        </p:blipFill>
        <p:spPr>
          <a:xfrm>
            <a:off x="900113" y="4437063"/>
            <a:ext cx="3240087" cy="2433637"/>
          </a:xfrm>
          <a:ln/>
        </p:spPr>
      </p:pic>
      <p:pic>
        <p:nvPicPr>
          <p:cNvPr id="21521" name="Picture 17" descr="glatt4hk_bunt_glatt">
            <a:hlinkClick r:id="rId8"/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9"/>
          <a:srcRect/>
          <a:stretch>
            <a:fillRect/>
          </a:stretch>
        </p:blipFill>
        <p:spPr>
          <a:xfrm>
            <a:off x="5148263" y="4581525"/>
            <a:ext cx="3167062" cy="1863725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50825" y="5013325"/>
            <a:ext cx="76327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Прямая неограниченно продолжается в обе стороны.</a:t>
            </a:r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1403350" y="2060575"/>
            <a:ext cx="144463" cy="14446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1547813" y="2133600"/>
            <a:ext cx="1871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3348038" y="2060575"/>
            <a:ext cx="144462" cy="14446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3419475" y="2133600"/>
            <a:ext cx="37449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H="1">
            <a:off x="468313" y="2133600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250825" y="2997200"/>
            <a:ext cx="6119813" cy="1370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Через любые две точки проходит </a:t>
            </a:r>
            <a:r>
              <a:rPr lang="ru-RU" sz="2400">
                <a:solidFill>
                  <a:srgbClr val="FF0000"/>
                </a:solidFill>
              </a:rPr>
              <a:t>единственная прямая.</a:t>
            </a:r>
          </a:p>
          <a:p>
            <a:pPr>
              <a:spcBef>
                <a:spcPct val="50000"/>
              </a:spcBef>
            </a:pPr>
            <a:endParaRPr lang="ru-RU" sz="2400">
              <a:solidFill>
                <a:srgbClr val="FF0000"/>
              </a:solidFill>
            </a:endParaRP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250825" y="4076700"/>
            <a:ext cx="52562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Прямая не имеет концов.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1187450" y="1700213"/>
            <a:ext cx="431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0000FF"/>
                </a:solidFill>
              </a:rPr>
              <a:t>А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2987675" y="1700213"/>
            <a:ext cx="8651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0000FF"/>
                </a:solidFill>
              </a:rPr>
              <a:t>В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1403350" y="1341438"/>
            <a:ext cx="9366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1258888" y="1557338"/>
            <a:ext cx="4333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1116013" y="1628775"/>
            <a:ext cx="6477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2051050" y="1196975"/>
            <a:ext cx="5762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1116013" y="1557338"/>
            <a:ext cx="504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pic>
        <p:nvPicPr>
          <p:cNvPr id="11300" name="Picture 36" descr="j0301252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6516688" y="2852738"/>
            <a:ext cx="1830387" cy="1565275"/>
          </a:xfrm>
          <a:noFill/>
          <a:ln/>
        </p:spPr>
      </p:pic>
      <p:sp>
        <p:nvSpPr>
          <p:cNvPr id="11302" name="WordArt 38"/>
          <p:cNvSpPr>
            <a:spLocks noChangeArrowheads="1" noChangeShapeType="1" noTextEdit="1"/>
          </p:cNvSpPr>
          <p:nvPr/>
        </p:nvSpPr>
        <p:spPr bwMode="auto">
          <a:xfrm>
            <a:off x="2339975" y="333375"/>
            <a:ext cx="3960813" cy="858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Прямая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  <p:bldP spid="11274" grpId="0" animBg="1"/>
      <p:bldP spid="11276" grpId="0" animBg="1"/>
      <p:bldP spid="11277" grpId="0" animBg="1"/>
      <p:bldP spid="11278" grpId="0" animBg="1"/>
      <p:bldP spid="11281" grpId="0" animBg="1"/>
      <p:bldP spid="11283" grpId="0"/>
      <p:bldP spid="11284" grpId="0"/>
      <p:bldP spid="11285" grpId="0"/>
      <p:bldP spid="112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339975" y="1557338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400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900113" y="1268413"/>
            <a:ext cx="7056437" cy="1655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1619250" y="1412875"/>
            <a:ext cx="73025" cy="14446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4695825" y="2943225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400"/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6659563" y="5876925"/>
            <a:ext cx="6492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12324" name="Oval 36"/>
          <p:cNvSpPr>
            <a:spLocks noChangeArrowheads="1"/>
          </p:cNvSpPr>
          <p:nvPr/>
        </p:nvSpPr>
        <p:spPr bwMode="auto">
          <a:xfrm>
            <a:off x="4284663" y="1989138"/>
            <a:ext cx="73025" cy="14287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5" name="Oval 37"/>
          <p:cNvSpPr>
            <a:spLocks noChangeArrowheads="1"/>
          </p:cNvSpPr>
          <p:nvPr/>
        </p:nvSpPr>
        <p:spPr bwMode="auto">
          <a:xfrm flipH="1">
            <a:off x="2339975" y="1557338"/>
            <a:ext cx="71438" cy="14287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6" name="Oval 38"/>
          <p:cNvSpPr>
            <a:spLocks noChangeArrowheads="1"/>
          </p:cNvSpPr>
          <p:nvPr/>
        </p:nvSpPr>
        <p:spPr bwMode="auto">
          <a:xfrm>
            <a:off x="6011863" y="2420938"/>
            <a:ext cx="73025" cy="144462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7" name="Oval 39"/>
          <p:cNvSpPr>
            <a:spLocks noChangeArrowheads="1"/>
          </p:cNvSpPr>
          <p:nvPr/>
        </p:nvSpPr>
        <p:spPr bwMode="auto">
          <a:xfrm flipH="1">
            <a:off x="5003800" y="1052513"/>
            <a:ext cx="71438" cy="14287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1258888" y="981075"/>
            <a:ext cx="8651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0000FF"/>
                </a:solidFill>
              </a:rPr>
              <a:t>А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2124075" y="1196975"/>
            <a:ext cx="6477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0000FF"/>
                </a:solidFill>
              </a:rPr>
              <a:t>В</a:t>
            </a: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3995738" y="1628775"/>
            <a:ext cx="7921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0000FF"/>
                </a:solidFill>
              </a:rPr>
              <a:t>С</a:t>
            </a:r>
          </a:p>
        </p:txBody>
      </p:sp>
      <p:sp>
        <p:nvSpPr>
          <p:cNvPr id="12331" name="Text Box 43"/>
          <p:cNvSpPr txBox="1">
            <a:spLocks noChangeArrowheads="1"/>
          </p:cNvSpPr>
          <p:nvPr/>
        </p:nvSpPr>
        <p:spPr bwMode="auto">
          <a:xfrm>
            <a:off x="5651500" y="1989138"/>
            <a:ext cx="9366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0000FF"/>
                </a:solidFill>
              </a:rPr>
              <a:t>Е</a:t>
            </a: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4643438" y="549275"/>
            <a:ext cx="8651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FF00"/>
                </a:solidFill>
              </a:rPr>
              <a:t>К</a:t>
            </a:r>
          </a:p>
        </p:txBody>
      </p:sp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539750" y="4292600"/>
            <a:ext cx="6192838" cy="155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на рисунке?</a:t>
            </a:r>
          </a:p>
          <a:p>
            <a:pPr>
              <a:spcBef>
                <a:spcPct val="50000"/>
              </a:spcBef>
            </a:pPr>
            <a:r>
              <a:rPr lang="ru-RU" sz="2400"/>
              <a:t>Что вы скажете о точках А,В,С,Е?</a:t>
            </a:r>
          </a:p>
          <a:p>
            <a:pPr>
              <a:spcBef>
                <a:spcPct val="50000"/>
              </a:spcBef>
            </a:pPr>
            <a:r>
              <a:rPr lang="ru-RU" sz="2400"/>
              <a:t>Лежит ли точка  К на прямой?</a:t>
            </a:r>
          </a:p>
        </p:txBody>
      </p:sp>
      <p:sp>
        <p:nvSpPr>
          <p:cNvPr id="12337" name="Oval 49"/>
          <p:cNvSpPr>
            <a:spLocks noChangeArrowheads="1"/>
          </p:cNvSpPr>
          <p:nvPr/>
        </p:nvSpPr>
        <p:spPr bwMode="auto">
          <a:xfrm flipH="1">
            <a:off x="8172450" y="2924175"/>
            <a:ext cx="71438" cy="14287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38" name="Text Box 50"/>
          <p:cNvSpPr txBox="1">
            <a:spLocks noChangeArrowheads="1"/>
          </p:cNvSpPr>
          <p:nvPr/>
        </p:nvSpPr>
        <p:spPr bwMode="auto">
          <a:xfrm>
            <a:off x="7596188" y="2349500"/>
            <a:ext cx="11525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</a:rPr>
              <a:t>Р</a:t>
            </a:r>
          </a:p>
        </p:txBody>
      </p:sp>
      <p:sp>
        <p:nvSpPr>
          <p:cNvPr id="12339" name="Text Box 51"/>
          <p:cNvSpPr txBox="1">
            <a:spLocks noChangeArrowheads="1"/>
          </p:cNvSpPr>
          <p:nvPr/>
        </p:nvSpPr>
        <p:spPr bwMode="auto">
          <a:xfrm>
            <a:off x="827088" y="5876925"/>
            <a:ext cx="56896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Как проверить, лежит ли точка Р на данной прямой?</a:t>
            </a:r>
          </a:p>
        </p:txBody>
      </p:sp>
      <p:sp>
        <p:nvSpPr>
          <p:cNvPr id="12341" name="Text Box 53"/>
          <p:cNvSpPr txBox="1">
            <a:spLocks noChangeArrowheads="1"/>
          </p:cNvSpPr>
          <p:nvPr/>
        </p:nvSpPr>
        <p:spPr bwMode="auto">
          <a:xfrm>
            <a:off x="1116013" y="1052513"/>
            <a:ext cx="11525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12342" name="Text Box 54"/>
          <p:cNvSpPr txBox="1">
            <a:spLocks noChangeArrowheads="1"/>
          </p:cNvSpPr>
          <p:nvPr/>
        </p:nvSpPr>
        <p:spPr bwMode="auto">
          <a:xfrm>
            <a:off x="755650" y="1196975"/>
            <a:ext cx="11525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12343" name="Text Box 55"/>
          <p:cNvSpPr txBox="1">
            <a:spLocks noChangeArrowheads="1"/>
          </p:cNvSpPr>
          <p:nvPr/>
        </p:nvSpPr>
        <p:spPr bwMode="auto">
          <a:xfrm>
            <a:off x="1547813" y="908050"/>
            <a:ext cx="3603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12349" name="Rectangle 61"/>
          <p:cNvSpPr>
            <a:spLocks noChangeArrowheads="1"/>
          </p:cNvSpPr>
          <p:nvPr/>
        </p:nvSpPr>
        <p:spPr bwMode="auto">
          <a:xfrm>
            <a:off x="8064500" y="989013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solidFill>
                <a:srgbClr val="0000FF"/>
              </a:solidFill>
            </a:endParaRPr>
          </a:p>
        </p:txBody>
      </p:sp>
      <p:sp>
        <p:nvSpPr>
          <p:cNvPr id="12350" name="Text Box 62"/>
          <p:cNvSpPr txBox="1">
            <a:spLocks noChangeArrowheads="1"/>
          </p:cNvSpPr>
          <p:nvPr/>
        </p:nvSpPr>
        <p:spPr bwMode="auto">
          <a:xfrm>
            <a:off x="250825" y="4292600"/>
            <a:ext cx="27368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12352" name="Text Box 64"/>
          <p:cNvSpPr txBox="1">
            <a:spLocks noChangeArrowheads="1"/>
          </p:cNvSpPr>
          <p:nvPr/>
        </p:nvSpPr>
        <p:spPr bwMode="auto">
          <a:xfrm>
            <a:off x="611188" y="3789363"/>
            <a:ext cx="55451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Какие фигуры изображены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408</Words>
  <Application>Microsoft PowerPoint</Application>
  <PresentationFormat>Экран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Оформление по умолчанию</vt:lpstr>
      <vt:lpstr>Слайд 1</vt:lpstr>
      <vt:lpstr>Описание проекта</vt:lpstr>
      <vt:lpstr>Слайд 3</vt:lpstr>
      <vt:lpstr>Слайд 4</vt:lpstr>
      <vt:lpstr>Слайд 5</vt:lpstr>
      <vt:lpstr>Слайд 6</vt:lpstr>
      <vt:lpstr>Примеры плоскостей и линий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ИПКиПРО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прямая и плоскость 5 класс</dc:title>
  <dc:creator>Козлова Н.В.</dc:creator>
  <cp:lastModifiedBy>01</cp:lastModifiedBy>
  <cp:revision>59</cp:revision>
  <dcterms:created xsi:type="dcterms:W3CDTF">2005-04-05T09:10:55Z</dcterms:created>
  <dcterms:modified xsi:type="dcterms:W3CDTF">2011-11-13T10:34:26Z</dcterms:modified>
</cp:coreProperties>
</file>