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sldIdLst>
    <p:sldId id="256" r:id="rId2"/>
    <p:sldId id="271" r:id="rId3"/>
    <p:sldId id="257" r:id="rId4"/>
    <p:sldId id="258" r:id="rId5"/>
    <p:sldId id="259" r:id="rId6"/>
    <p:sldId id="260" r:id="rId7"/>
    <p:sldId id="264" r:id="rId8"/>
    <p:sldId id="261" r:id="rId9"/>
    <p:sldId id="268" r:id="rId10"/>
    <p:sldId id="266" r:id="rId11"/>
    <p:sldId id="269" r:id="rId12"/>
    <p:sldId id="267" r:id="rId13"/>
    <p:sldId id="272"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52509" autoAdjust="0"/>
  </p:normalViewPr>
  <p:slideViewPr>
    <p:cSldViewPr>
      <p:cViewPr>
        <p:scale>
          <a:sx n="66" d="100"/>
          <a:sy n="66" d="100"/>
        </p:scale>
        <p:origin x="-1422" y="-17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A74A0A-EB0D-4695-823B-B75841A51A99}" type="datetimeFigureOut">
              <a:rPr lang="ru-RU" smtClean="0"/>
              <a:pPr/>
              <a:t>24.08.2012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22711B-65FD-4350-9D7C-8EAA80B5ABE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Одним из самых популярных среди цитрусовых фруктов является – </a:t>
            </a:r>
            <a:r>
              <a:rPr lang="ru-RU" sz="1200" u="none" kern="1200" dirty="0" smtClean="0">
                <a:solidFill>
                  <a:schemeClr val="tx1"/>
                </a:solidFill>
                <a:latin typeface="+mn-lt"/>
                <a:ea typeface="+mn-ea"/>
                <a:cs typeface="+mn-cs"/>
              </a:rPr>
              <a:t>апельсин. </a:t>
            </a:r>
          </a:p>
          <a:p>
            <a:r>
              <a:rPr lang="ru-RU" sz="1200" b="0" kern="1200" dirty="0" smtClean="0">
                <a:solidFill>
                  <a:schemeClr val="tx1"/>
                </a:solidFill>
                <a:latin typeface="+mn-lt"/>
                <a:ea typeface="+mn-ea"/>
                <a:cs typeface="+mn-cs"/>
              </a:rPr>
              <a:t>Апельсин </a:t>
            </a:r>
            <a:r>
              <a:rPr lang="ru-RU" sz="1200" kern="1200" dirty="0" smtClean="0">
                <a:solidFill>
                  <a:schemeClr val="tx1"/>
                </a:solidFill>
                <a:latin typeface="+mn-lt"/>
                <a:ea typeface="+mn-ea"/>
                <a:cs typeface="+mn-cs"/>
              </a:rPr>
              <a:t>– это гибрид, полученный ещё в древние времена при скрещивании мандарина и помело. </a:t>
            </a:r>
            <a:endParaRPr lang="ru-RU" u="none" dirty="0"/>
          </a:p>
        </p:txBody>
      </p:sp>
      <p:sp>
        <p:nvSpPr>
          <p:cNvPr id="4" name="Номер слайда 3"/>
          <p:cNvSpPr>
            <a:spLocks noGrp="1"/>
          </p:cNvSpPr>
          <p:nvPr>
            <p:ph type="sldNum" sz="quarter" idx="10"/>
          </p:nvPr>
        </p:nvSpPr>
        <p:spPr/>
        <p:txBody>
          <a:bodyPr/>
          <a:lstStyle/>
          <a:p>
            <a:fld id="{9622711B-65FD-4350-9D7C-8EAA80B5ABE3}"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0000" lnSpcReduction="20000"/>
          </a:bodyPr>
          <a:lstStyle/>
          <a:p>
            <a:r>
              <a:rPr lang="ru-RU" sz="1200" b="1" kern="1200" dirty="0" smtClean="0">
                <a:solidFill>
                  <a:schemeClr val="tx1"/>
                </a:solidFill>
                <a:latin typeface="+mn-lt"/>
                <a:ea typeface="+mn-ea"/>
                <a:cs typeface="+mn-cs"/>
              </a:rPr>
              <a:t>Полезные свойства апельсина</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О применении апельсинов в медицине дошел ряд отрывочных сведений. </a:t>
            </a:r>
          </a:p>
          <a:p>
            <a:pPr marL="228600" indent="-228600">
              <a:buFont typeface="Wingdings" pitchFamily="2" charset="2"/>
              <a:buChar char="ü"/>
            </a:pPr>
            <a:r>
              <a:rPr lang="ru-RU" sz="1200" kern="1200" dirty="0" smtClean="0">
                <a:solidFill>
                  <a:schemeClr val="tx1"/>
                </a:solidFill>
                <a:latin typeface="+mn-lt"/>
                <a:ea typeface="+mn-ea"/>
                <a:cs typeface="+mn-cs"/>
              </a:rPr>
              <a:t>Врачи средневековья использовали различные части апельсинов (сок, мякоть, кожуру) при некоторых заболеваниях почек, в том числе почечнокаменной болезни; а также при острых кишечных заболеваниях. Особенно высоко ценились целебные свойства корок апельсина. В свежем виде и в виде настоев их назначали при различного рода лихорадках. Целебное действие корок плодов апельсина сравнивали со знаменитой тогда хиной. В Италии из цветов апельсина перегоняли апельсиновую воду, которую прописывали как потогонное и кровоостанавливающее средство. Сок апельсина высоко ценился как надежное средство от цинги, гриппа. Апельсины широко использовались для приготовления всевозможных целебных эликсиров.</a:t>
            </a:r>
          </a:p>
          <a:p>
            <a:pPr marL="228600" lvl="0" indent="-228600">
              <a:buFont typeface="Wingdings" pitchFamily="2" charset="2"/>
              <a:buChar char="ü"/>
            </a:pPr>
            <a:r>
              <a:rPr lang="ru-RU" sz="1200" kern="1200" dirty="0" smtClean="0">
                <a:solidFill>
                  <a:schemeClr val="tx1"/>
                </a:solidFill>
                <a:latin typeface="+mn-lt"/>
                <a:ea typeface="+mn-ea"/>
                <a:cs typeface="+mn-cs"/>
              </a:rPr>
              <a:t>В плодах апельсина содержатся: вода, сахара (глюкоза, фруктоза, сахароза). Нежная клетчатка апельсина способствует нормализации пищеварения и снижению гнилостных процессов в кишечнике, а также выведению из организма избыточного холестерина. В непосредственной связи с клетчаткой в апельсинах находятся пектиновые вещества, которые обладают способностью улучшать жизнедеятельность полезной кишечной микрофлоры, участвующей в синтезе "собственных" витаминов в организме. В больших количествах пектин способен уменьшать содержание холестерина и сахара в крови. Кстати, пектиновые вещества содержатся и в корке плодов.</a:t>
            </a:r>
          </a:p>
          <a:p>
            <a:pPr marL="228600" lvl="0" indent="-228600">
              <a:buFont typeface="Wingdings" pitchFamily="2" charset="2"/>
              <a:buChar char="ü"/>
            </a:pPr>
            <a:r>
              <a:rPr lang="ru-RU" sz="1200" kern="1200" dirty="0" smtClean="0">
                <a:solidFill>
                  <a:schemeClr val="tx1"/>
                </a:solidFill>
                <a:latin typeface="+mn-lt"/>
                <a:ea typeface="+mn-ea"/>
                <a:cs typeface="+mn-cs"/>
              </a:rPr>
              <a:t>В плодах сливы, абрикоса, земляники, клюквы, крыжовника, персика содержится пектиновых веществ больше, чем в апельсинах. Но пектин, содержащийся в апельсинах, совершенно другого свойства: он обладает большой способностью образовывать желе, а это значит, что он самый эффективный по своему оздоровительному действию среди овощных и фруктовых пектинов. К апельсиновому пектину близок лишь яблочный пектин.</a:t>
            </a:r>
          </a:p>
          <a:p>
            <a:pPr marL="228600" lvl="0" indent="-228600">
              <a:buFont typeface="Wingdings" pitchFamily="2" charset="2"/>
              <a:buChar char="ü"/>
            </a:pPr>
            <a:r>
              <a:rPr lang="ru-RU" sz="1200" kern="1200" dirty="0" smtClean="0">
                <a:solidFill>
                  <a:schemeClr val="tx1"/>
                </a:solidFill>
                <a:latin typeface="+mn-lt"/>
                <a:ea typeface="+mn-ea"/>
                <a:cs typeface="+mn-cs"/>
              </a:rPr>
              <a:t>Как ценный источник </a:t>
            </a:r>
            <a:r>
              <a:rPr lang="ru-RU" sz="1200" kern="1200" dirty="0" err="1" smtClean="0">
                <a:solidFill>
                  <a:schemeClr val="tx1"/>
                </a:solidFill>
                <a:latin typeface="+mn-lt"/>
                <a:ea typeface="+mn-ea"/>
                <a:cs typeface="+mn-cs"/>
              </a:rPr>
              <a:t>липотропных</a:t>
            </a:r>
            <a:r>
              <a:rPr lang="ru-RU" sz="1200" kern="1200" dirty="0" smtClean="0">
                <a:solidFill>
                  <a:schemeClr val="tx1"/>
                </a:solidFill>
                <a:latin typeface="+mn-lt"/>
                <a:ea typeface="+mn-ea"/>
                <a:cs typeface="+mn-cs"/>
              </a:rPr>
              <a:t> веществ апельсины может использоваться в любом возрасте и практически при любых (за исключением аллергии) состояниях.</a:t>
            </a:r>
          </a:p>
          <a:p>
            <a:pPr marL="228600" lvl="0" indent="-228600">
              <a:buFont typeface="Wingdings" pitchFamily="2" charset="2"/>
              <a:buChar char="ü"/>
            </a:pPr>
            <a:r>
              <a:rPr lang="ru-RU" sz="1200" kern="1200" dirty="0" smtClean="0">
                <a:solidFill>
                  <a:schemeClr val="tx1"/>
                </a:solidFill>
                <a:latin typeface="+mn-lt"/>
                <a:ea typeface="+mn-ea"/>
                <a:cs typeface="+mn-cs"/>
              </a:rPr>
              <a:t>Апельсины могут служить источником минеральных солей и поставлять значительное количество калия. Присутствие в составе плодов веществ, обладающих подщелачивающим действием и полное отсутствие пуринов очень полезно для людей, страдающих нарушением обмена мочевой кислоты.</a:t>
            </a:r>
          </a:p>
          <a:p>
            <a:pPr marL="228600" lvl="0" indent="-228600">
              <a:buFont typeface="Wingdings" pitchFamily="2" charset="2"/>
              <a:buChar char="ü"/>
            </a:pPr>
            <a:r>
              <a:rPr lang="ru-RU" sz="1200" kern="1200" dirty="0" smtClean="0">
                <a:solidFill>
                  <a:schemeClr val="tx1"/>
                </a:solidFill>
                <a:latin typeface="+mn-lt"/>
                <a:ea typeface="+mn-ea"/>
                <a:cs typeface="+mn-cs"/>
              </a:rPr>
              <a:t>Имеются данные, что апельсиновый сок при наружном применении оказывает положительное влияние на заживление инфицированных ран и хронических язв. Эфирные масла апельсина играют роль во вкусовом отношении, а также способствуют повышенному выделению пищеварительных соков, улучшают аппетит и усвоение пищи.</a:t>
            </a:r>
          </a:p>
          <a:p>
            <a:pPr marL="228600" lvl="0" indent="-228600">
              <a:buFont typeface="Wingdings" pitchFamily="2" charset="2"/>
              <a:buChar char="ü"/>
            </a:pPr>
            <a:r>
              <a:rPr lang="ru-RU" sz="1200" kern="1200" dirty="0" smtClean="0">
                <a:solidFill>
                  <a:schemeClr val="tx1"/>
                </a:solidFill>
                <a:latin typeface="+mn-lt"/>
                <a:ea typeface="+mn-ea"/>
                <a:cs typeface="+mn-cs"/>
              </a:rPr>
              <a:t>В ряде случаев необходимо ограничивать или полностью исключать употребление апельсина: обострении язвенной болезни желудка и двенадцатиперстной кишки, при гастритах, сопровождающихся повышенной кислотностью, а также если появляется зуд, высыпание на коже, крапивница, аллергический дерматит, кашель, затрудненное дыхание.</a:t>
            </a:r>
          </a:p>
          <a:p>
            <a:pPr marL="228600" lvl="0" indent="-228600">
              <a:buFont typeface="Wingdings" pitchFamily="2" charset="2"/>
              <a:buChar char="ü"/>
            </a:pPr>
            <a:r>
              <a:rPr lang="ru-RU" sz="1200" kern="1200" dirty="0" err="1" smtClean="0">
                <a:solidFill>
                  <a:schemeClr val="tx1"/>
                </a:solidFill>
                <a:latin typeface="+mn-lt"/>
                <a:ea typeface="+mn-ea"/>
                <a:cs typeface="+mn-cs"/>
              </a:rPr>
              <a:t>Шелтон</a:t>
            </a:r>
            <a:r>
              <a:rPr lang="ru-RU" sz="1200" kern="1200" dirty="0" smtClean="0">
                <a:solidFill>
                  <a:schemeClr val="tx1"/>
                </a:solidFill>
                <a:latin typeface="+mn-lt"/>
                <a:ea typeface="+mn-ea"/>
                <a:cs typeface="+mn-cs"/>
              </a:rPr>
              <a:t>, знаток лечения соками, строго предупреждает, что сок апельсина и сам апельсин следует употреблять не ранее чем через 20 минут после еды, иначе можно "приобрести" заболевание органов пищеварения, "несварение".</a:t>
            </a:r>
          </a:p>
          <a:p>
            <a:pPr marL="228600" lvl="0" indent="-228600">
              <a:buFont typeface="Wingdings" pitchFamily="2" charset="2"/>
              <a:buChar char="ü"/>
            </a:pPr>
            <a:r>
              <a:rPr lang="ru-RU" sz="1200" kern="1200" dirty="0" smtClean="0">
                <a:solidFill>
                  <a:schemeClr val="tx1"/>
                </a:solidFill>
                <a:latin typeface="+mn-lt"/>
                <a:ea typeface="+mn-ea"/>
                <a:cs typeface="+mn-cs"/>
              </a:rPr>
              <a:t>Современные врачи рекомендуют для улучшения деятельности кишечника и профилактики запоров утром натощак и вечером перед сном выпивать стакан апельсинового сока или съедать по 1-2 апельсина. Благодаря сравнительно большому содержанию калия и разнообразных витаминов плоды апельсина полезны при гипертонической болезни, атеросклерозе, заболеваниях печени, ожирении, подагре. Ежедневное употребление нескольких апельсинов предупреждает возникновение острого респираторного вирусного заболевания и способствует более быстрому выздоровлению.</a:t>
            </a:r>
          </a:p>
          <a:p>
            <a:pPr marL="228600" indent="-228600">
              <a:buFont typeface="Wingdings" pitchFamily="2" charset="2"/>
              <a:buChar char="ü"/>
            </a:pPr>
            <a:endParaRPr lang="ru-RU" dirty="0"/>
          </a:p>
        </p:txBody>
      </p:sp>
      <p:sp>
        <p:nvSpPr>
          <p:cNvPr id="4" name="Номер слайда 3"/>
          <p:cNvSpPr>
            <a:spLocks noGrp="1"/>
          </p:cNvSpPr>
          <p:nvPr>
            <p:ph type="sldNum" sz="quarter" idx="10"/>
          </p:nvPr>
        </p:nvSpPr>
        <p:spPr/>
        <p:txBody>
          <a:bodyPr/>
          <a:lstStyle/>
          <a:p>
            <a:fld id="{9622711B-65FD-4350-9D7C-8EAA80B5ABE3}" type="slidenum">
              <a:rPr lang="ru-RU" smtClean="0"/>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fontAlgn="base"/>
            <a:r>
              <a:rPr lang="ru-RU" sz="1200" kern="1200" dirty="0" smtClean="0">
                <a:solidFill>
                  <a:schemeClr val="tx1"/>
                </a:solidFill>
                <a:latin typeface="+mn-lt"/>
                <a:ea typeface="+mn-ea"/>
                <a:cs typeface="+mn-cs"/>
              </a:rPr>
              <a:t>Как узнать, сколько долек в апельсине?</a:t>
            </a:r>
          </a:p>
          <a:p>
            <a:pPr fontAlgn="base"/>
            <a:r>
              <a:rPr lang="ru-RU" sz="1200" kern="1200" dirty="0" smtClean="0">
                <a:solidFill>
                  <a:schemeClr val="tx1"/>
                </a:solidFill>
                <a:latin typeface="+mn-lt"/>
                <a:ea typeface="+mn-ea"/>
                <a:cs typeface="+mn-cs"/>
              </a:rPr>
              <a:t>Инструкция о том, </a:t>
            </a:r>
            <a:r>
              <a:rPr lang="ru-RU" sz="1200" b="1" kern="1200" dirty="0" smtClean="0">
                <a:solidFill>
                  <a:schemeClr val="tx1"/>
                </a:solidFill>
                <a:latin typeface="+mn-lt"/>
                <a:ea typeface="+mn-ea"/>
                <a:cs typeface="+mn-cs"/>
              </a:rPr>
              <a:t>как узнать сколько долек в апельсине</a:t>
            </a:r>
            <a:r>
              <a:rPr lang="ru-RU" sz="1200" kern="1200" dirty="0" smtClean="0">
                <a:solidFill>
                  <a:schemeClr val="tx1"/>
                </a:solidFill>
                <a:latin typeface="+mn-lt"/>
                <a:ea typeface="+mn-ea"/>
                <a:cs typeface="+mn-cs"/>
              </a:rPr>
              <a:t>, мандарине или лимоне до того, как его почистить:</a:t>
            </a:r>
          </a:p>
          <a:p>
            <a:pPr marL="228600" lvl="0" indent="-228600" fontAlgn="base">
              <a:buFont typeface="+mj-lt"/>
              <a:buAutoNum type="arabicPeriod"/>
            </a:pPr>
            <a:r>
              <a:rPr lang="ru-RU" sz="1200" kern="1200" dirty="0" smtClean="0">
                <a:solidFill>
                  <a:schemeClr val="tx1"/>
                </a:solidFill>
                <a:latin typeface="+mn-lt"/>
                <a:ea typeface="+mn-ea"/>
                <a:cs typeface="+mn-cs"/>
              </a:rPr>
              <a:t>сначала оторвите у апельсина хвостик;</a:t>
            </a:r>
          </a:p>
          <a:p>
            <a:pPr marL="228600" lvl="0" indent="-228600" fontAlgn="base">
              <a:buFont typeface="+mj-lt"/>
              <a:buAutoNum type="arabicPeriod"/>
            </a:pPr>
            <a:r>
              <a:rPr lang="ru-RU" sz="1200" kern="1200" dirty="0" smtClean="0">
                <a:solidFill>
                  <a:schemeClr val="tx1"/>
                </a:solidFill>
                <a:latin typeface="+mn-lt"/>
                <a:ea typeface="+mn-ea"/>
                <a:cs typeface="+mn-cs"/>
              </a:rPr>
              <a:t>в образовавшейся выемке считаем количество маленьких дырочек – их количество и является количеством долек в апельсине: через них апельсин впитывает соки в свои дольки;</a:t>
            </a:r>
          </a:p>
          <a:p>
            <a:pPr marL="228600" lvl="0" indent="-228600" fontAlgn="base">
              <a:buFont typeface="+mj-lt"/>
              <a:buAutoNum type="arabicPeriod"/>
            </a:pPr>
            <a:r>
              <a:rPr lang="ru-RU" sz="1200" kern="1200" dirty="0" smtClean="0">
                <a:solidFill>
                  <a:schemeClr val="tx1"/>
                </a:solidFill>
                <a:latin typeface="+mn-lt"/>
                <a:ea typeface="+mn-ea"/>
                <a:cs typeface="+mn-cs"/>
              </a:rPr>
              <a:t>предложите спор, что вы угадаете сколько долек в </a:t>
            </a:r>
            <a:r>
              <a:rPr lang="ru-RU" sz="1200" kern="1200" dirty="0" err="1" smtClean="0">
                <a:solidFill>
                  <a:schemeClr val="tx1"/>
                </a:solidFill>
                <a:latin typeface="+mn-lt"/>
                <a:ea typeface="+mn-ea"/>
                <a:cs typeface="+mn-cs"/>
              </a:rPr>
              <a:t>апельсинке</a:t>
            </a:r>
            <a:r>
              <a:rPr lang="ru-RU" sz="1200" kern="1200" dirty="0" smtClean="0">
                <a:solidFill>
                  <a:schemeClr val="tx1"/>
                </a:solidFill>
                <a:latin typeface="+mn-lt"/>
                <a:ea typeface="+mn-ea"/>
                <a:cs typeface="+mn-cs"/>
              </a:rPr>
              <a:t> до того, как почистите его;</a:t>
            </a:r>
          </a:p>
          <a:p>
            <a:pPr marL="228600" lvl="0" indent="-228600" fontAlgn="base">
              <a:buFont typeface="+mj-lt"/>
              <a:buAutoNum type="arabicPeriod"/>
            </a:pPr>
            <a:r>
              <a:rPr lang="ru-RU" sz="1200" kern="1200" dirty="0" smtClean="0">
                <a:solidFill>
                  <a:schemeClr val="tx1"/>
                </a:solidFill>
                <a:latin typeface="+mn-lt"/>
                <a:ea typeface="+mn-ea"/>
                <a:cs typeface="+mn-cs"/>
              </a:rPr>
              <a:t>выигрываете спор.</a:t>
            </a:r>
          </a:p>
          <a:p>
            <a:endParaRPr lang="ru-RU" dirty="0"/>
          </a:p>
        </p:txBody>
      </p:sp>
      <p:sp>
        <p:nvSpPr>
          <p:cNvPr id="4" name="Номер слайда 3"/>
          <p:cNvSpPr>
            <a:spLocks noGrp="1"/>
          </p:cNvSpPr>
          <p:nvPr>
            <p:ph type="sldNum" sz="quarter" idx="10"/>
          </p:nvPr>
        </p:nvSpPr>
        <p:spPr/>
        <p:txBody>
          <a:bodyPr/>
          <a:lstStyle/>
          <a:p>
            <a:fld id="{9622711B-65FD-4350-9D7C-8EAA80B5ABE3}" type="slidenum">
              <a:rPr lang="ru-RU" smtClean="0"/>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Апельсин – это настоящая «витаминная сокровищница»</a:t>
            </a:r>
            <a:r>
              <a:rPr lang="ru-RU" sz="1200" kern="1200" dirty="0" smtClean="0">
                <a:solidFill>
                  <a:schemeClr val="tx1"/>
                </a:solidFill>
                <a:latin typeface="+mn-lt"/>
                <a:ea typeface="+mn-ea"/>
                <a:cs typeface="+mn-cs"/>
              </a:rPr>
              <a:t>. В нем содержится ряд таких витаминов: РР (</a:t>
            </a:r>
            <a:r>
              <a:rPr lang="ru-RU" sz="1200" kern="1200" dirty="0" err="1" smtClean="0">
                <a:solidFill>
                  <a:schemeClr val="tx1"/>
                </a:solidFill>
                <a:latin typeface="+mn-lt"/>
                <a:ea typeface="+mn-ea"/>
                <a:cs typeface="+mn-cs"/>
              </a:rPr>
              <a:t>ниацин</a:t>
            </a:r>
            <a:r>
              <a:rPr lang="ru-RU" sz="1200" kern="1200" dirty="0" smtClean="0">
                <a:solidFill>
                  <a:schemeClr val="tx1"/>
                </a:solidFill>
                <a:latin typeface="+mn-lt"/>
                <a:ea typeface="+mn-ea"/>
                <a:cs typeface="+mn-cs"/>
              </a:rPr>
              <a:t>), В1(тиамин), А, В9 (</a:t>
            </a:r>
            <a:r>
              <a:rPr lang="ru-RU" sz="1200" kern="1200" dirty="0" err="1" smtClean="0">
                <a:solidFill>
                  <a:schemeClr val="tx1"/>
                </a:solidFill>
                <a:latin typeface="+mn-lt"/>
                <a:ea typeface="+mn-ea"/>
                <a:cs typeface="+mn-cs"/>
              </a:rPr>
              <a:t>фолиевая</a:t>
            </a:r>
            <a:r>
              <a:rPr lang="ru-RU" sz="1200" kern="1200" dirty="0" smtClean="0">
                <a:solidFill>
                  <a:schemeClr val="tx1"/>
                </a:solidFill>
                <a:latin typeface="+mn-lt"/>
                <a:ea typeface="+mn-ea"/>
                <a:cs typeface="+mn-cs"/>
              </a:rPr>
              <a:t> кислота), Е (токоферол), В2 (рибофлавин), С (аскорбиновая кислота). А содержание макроэлементов (натрия, калия, магния, кальция, фосфора) и микроэлементов (йод, железо, марганец, кобальт, медь, фтор, цинк) только подтверждают ценность и полезность этого фрукта. Поскольку они тонизируют организм, наделяя его жизненной энергией и силой, содействуют очищению крови, повышают аппетит. Кроме этого в апельсинах присутствуют вещества, которые не просто предотвращают, но и лечат цингу. Благодаря содержанию витамина В апельсины весьма полезны при малокровии или анемии, потере аппетита, несварении, вялости и слабости.</a:t>
            </a:r>
          </a:p>
          <a:p>
            <a:r>
              <a:rPr lang="ru-RU" sz="1200" kern="1200" dirty="0" smtClean="0">
                <a:solidFill>
                  <a:schemeClr val="tx1"/>
                </a:solidFill>
                <a:latin typeface="+mn-lt"/>
                <a:ea typeface="+mn-ea"/>
                <a:cs typeface="+mn-cs"/>
              </a:rPr>
              <a:t>Салициловая кислота в апельсинах – это наилучшее средство, употребляя которое с успехом позволит бороться с высокой температурой. С давних времен знаменит рецепт целительного напитка: на пятьдесят миллилитров кипяченой воды (не холодной), кладут 4 дольки апельсина и дают настояться в течение получаса.</a:t>
            </a:r>
          </a:p>
          <a:p>
            <a:r>
              <a:rPr lang="ru-RU" sz="1200" b="1" kern="1200" dirty="0" smtClean="0">
                <a:solidFill>
                  <a:schemeClr val="tx1"/>
                </a:solidFill>
                <a:latin typeface="+mn-lt"/>
                <a:ea typeface="+mn-ea"/>
                <a:cs typeface="+mn-cs"/>
              </a:rPr>
              <a:t>Но главное достоинство в апельсине - это аскорбиновая кислота (витамин С)</a:t>
            </a:r>
            <a:r>
              <a:rPr lang="ru-RU" sz="1200" kern="1200" dirty="0" smtClean="0">
                <a:solidFill>
                  <a:schemeClr val="tx1"/>
                </a:solidFill>
                <a:latin typeface="+mn-lt"/>
                <a:ea typeface="+mn-ea"/>
                <a:cs typeface="+mn-cs"/>
              </a:rPr>
              <a:t>. В 150 граммах апельсиновой мякоти, содержится аскорбиновой кислоты 80 мг, а это норма потребления в сутки витамина С. При нехватке витамина С в организме происходит развитие так называемого синдрома хронической усталости, падает настроение и работоспособность, все время клонит в сон, не дают покоя частые простудные заболевания.</a:t>
            </a:r>
          </a:p>
          <a:p>
            <a:endParaRPr lang="ru-RU" dirty="0"/>
          </a:p>
        </p:txBody>
      </p:sp>
      <p:sp>
        <p:nvSpPr>
          <p:cNvPr id="4" name="Номер слайда 3"/>
          <p:cNvSpPr>
            <a:spLocks noGrp="1"/>
          </p:cNvSpPr>
          <p:nvPr>
            <p:ph type="sldNum" sz="quarter" idx="10"/>
          </p:nvPr>
        </p:nvSpPr>
        <p:spPr/>
        <p:txBody>
          <a:bodyPr/>
          <a:lstStyle/>
          <a:p>
            <a:fld id="{9622711B-65FD-4350-9D7C-8EAA80B5ABE3}" type="slidenum">
              <a:rPr lang="ru-RU" smtClean="0"/>
              <a:pPr/>
              <a:t>12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7500" lnSpcReduction="20000"/>
          </a:bodyPr>
          <a:lstStyle/>
          <a:p>
            <a:pPr fontAlgn="base"/>
            <a:r>
              <a:rPr lang="ru-RU" sz="1200" b="1" kern="1200" dirty="0" smtClean="0">
                <a:solidFill>
                  <a:schemeClr val="tx1"/>
                </a:solidFill>
                <a:latin typeface="+mn-lt"/>
                <a:ea typeface="+mn-ea"/>
                <a:cs typeface="+mn-cs"/>
              </a:rPr>
              <a:t>Апельсины любимы всеми</a:t>
            </a:r>
            <a:r>
              <a:rPr lang="ru-RU" sz="1200" kern="1200" dirty="0" smtClean="0">
                <a:solidFill>
                  <a:schemeClr val="tx1"/>
                </a:solidFill>
                <a:latin typeface="+mn-lt"/>
                <a:ea typeface="+mn-ea"/>
                <a:cs typeface="+mn-cs"/>
              </a:rPr>
              <a:t>. Многие любят апельсины даже больше яблок. Да и как можно сравнивать благородный цитрусовый фрукт с какой-нибудь антоновкой? А между тем...</a:t>
            </a:r>
          </a:p>
          <a:p>
            <a:pPr fontAlgn="base"/>
            <a:r>
              <a:rPr lang="ru-RU" sz="1200" kern="1200" dirty="0" smtClean="0">
                <a:solidFill>
                  <a:schemeClr val="tx1"/>
                </a:solidFill>
                <a:latin typeface="+mn-lt"/>
                <a:ea typeface="+mn-ea"/>
                <a:cs typeface="+mn-cs"/>
              </a:rPr>
              <a:t>До XVI века европейцы вообще никакого понятия об апельсинах не имели. Русские – тем более. </a:t>
            </a:r>
            <a:r>
              <a:rPr lang="ru-RU" sz="1200" b="1" kern="1200" dirty="0" smtClean="0">
                <a:solidFill>
                  <a:schemeClr val="tx1"/>
                </a:solidFill>
                <a:latin typeface="+mn-lt"/>
                <a:ea typeface="+mn-ea"/>
                <a:cs typeface="+mn-cs"/>
              </a:rPr>
              <a:t>У нас ведь апельсины не растут</a:t>
            </a:r>
            <a:r>
              <a:rPr lang="ru-RU" sz="1200" kern="1200" dirty="0" smtClean="0">
                <a:solidFill>
                  <a:schemeClr val="tx1"/>
                </a:solidFill>
                <a:latin typeface="+mn-lt"/>
                <a:ea typeface="+mn-ea"/>
                <a:cs typeface="+mn-cs"/>
              </a:rPr>
              <a:t>! А потом португальские мореплаватели завезли из восточных стран эти оранжевые вкусные шары. И стали торговать ими с соседями. Те, конечно, спрашивали: "Откуда яблочки-то?" – потому что об апельсинах не слышали, а по форме этот фрукт на яблоко похож. Торговцы честно отвечали: "Из Китая яблочки, китайские!"</a:t>
            </a:r>
          </a:p>
          <a:p>
            <a:pPr fontAlgn="base"/>
            <a:r>
              <a:rPr lang="ru-RU" sz="1200" kern="1200" dirty="0" smtClean="0">
                <a:solidFill>
                  <a:schemeClr val="tx1"/>
                </a:solidFill>
                <a:latin typeface="+mn-lt"/>
                <a:ea typeface="+mn-ea"/>
                <a:cs typeface="+mn-cs"/>
              </a:rPr>
              <a:t>Так и запомнилось. В </a:t>
            </a:r>
            <a:r>
              <a:rPr lang="ru-RU" sz="1200" b="1" kern="1200" dirty="0" smtClean="0">
                <a:solidFill>
                  <a:schemeClr val="tx1"/>
                </a:solidFill>
                <a:latin typeface="+mn-lt"/>
                <a:ea typeface="+mn-ea"/>
                <a:cs typeface="+mn-cs"/>
              </a:rPr>
              <a:t>Россию апельсины попали из Голландии</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По-голландски</a:t>
            </a:r>
            <a:r>
              <a:rPr lang="ru-RU" sz="1200" kern="1200" dirty="0" smtClean="0">
                <a:solidFill>
                  <a:schemeClr val="tx1"/>
                </a:solidFill>
                <a:latin typeface="+mn-lt"/>
                <a:ea typeface="+mn-ea"/>
                <a:cs typeface="+mn-cs"/>
              </a:rPr>
              <a:t> "яблоко" – </a:t>
            </a:r>
            <a:r>
              <a:rPr lang="ru-RU" sz="1200" kern="1200" dirty="0" err="1" smtClean="0">
                <a:solidFill>
                  <a:schemeClr val="tx1"/>
                </a:solidFill>
                <a:latin typeface="+mn-lt"/>
                <a:ea typeface="+mn-ea"/>
                <a:cs typeface="+mn-cs"/>
              </a:rPr>
              <a:t>appel</a:t>
            </a:r>
            <a:r>
              <a:rPr lang="ru-RU" sz="1200" kern="1200" dirty="0" smtClean="0">
                <a:solidFill>
                  <a:schemeClr val="tx1"/>
                </a:solidFill>
                <a:latin typeface="+mn-lt"/>
                <a:ea typeface="+mn-ea"/>
                <a:cs typeface="+mn-cs"/>
              </a:rPr>
              <a:t>, а китайский – </a:t>
            </a:r>
            <a:r>
              <a:rPr lang="ru-RU" sz="1200" kern="1200" dirty="0" err="1" smtClean="0">
                <a:solidFill>
                  <a:schemeClr val="tx1"/>
                </a:solidFill>
                <a:latin typeface="+mn-lt"/>
                <a:ea typeface="+mn-ea"/>
                <a:cs typeface="+mn-cs"/>
              </a:rPr>
              <a:t>sien</a:t>
            </a:r>
            <a:r>
              <a:rPr lang="ru-RU" sz="1200" kern="1200" dirty="0" smtClean="0">
                <a:solidFill>
                  <a:schemeClr val="tx1"/>
                </a:solidFill>
                <a:latin typeface="+mn-lt"/>
                <a:ea typeface="+mn-ea"/>
                <a:cs typeface="+mn-cs"/>
              </a:rPr>
              <a:t>. </a:t>
            </a:r>
          </a:p>
          <a:p>
            <a:pPr fontAlgn="base"/>
            <a:r>
              <a:rPr lang="ru-RU" sz="1200" kern="1200" dirty="0" smtClean="0">
                <a:solidFill>
                  <a:schemeClr val="tx1"/>
                </a:solidFill>
                <a:latin typeface="+mn-lt"/>
                <a:ea typeface="+mn-ea"/>
                <a:cs typeface="+mn-cs"/>
              </a:rPr>
              <a:t>Происхождение апельсина</a:t>
            </a:r>
          </a:p>
          <a:p>
            <a:pPr fontAlgn="base"/>
            <a:r>
              <a:rPr lang="ru-RU" sz="1200" b="1" kern="1200" dirty="0" smtClean="0">
                <a:solidFill>
                  <a:schemeClr val="tx1"/>
                </a:solidFill>
                <a:latin typeface="+mn-lt"/>
                <a:ea typeface="+mn-ea"/>
                <a:cs typeface="+mn-cs"/>
              </a:rPr>
              <a:t>Апельсины известны человечеству с давних времен</a:t>
            </a:r>
            <a:r>
              <a:rPr lang="ru-RU" sz="1200" kern="1200" dirty="0" smtClean="0">
                <a:solidFill>
                  <a:schemeClr val="tx1"/>
                </a:solidFill>
                <a:latin typeface="+mn-lt"/>
                <a:ea typeface="+mn-ea"/>
                <a:cs typeface="+mn-cs"/>
              </a:rPr>
              <a:t>. Впервые о них упоминали в древнейшей литературе еще 2400 лет до н. э. Позже в Европе они стали элитными фруктами и украшали только королевские трапезы и вельможные застолья. Простому люду оставались лишь шкурки сочных ярких плодов. В эпоху Возрождения ученые решили, что апельсины "отгоняют" чуму, и тут же приписали их к лекарственным растениям. Надо сказать, что относительно целебности цитрусов ученые были правы. Они и в самом деле повышают аппетит, улучшают обмен веществ, налаживая пищеварительные функции, и укрепляют иммунную систему организма.</a:t>
            </a:r>
          </a:p>
          <a:p>
            <a:pPr fontAlgn="base"/>
            <a:r>
              <a:rPr lang="ru-RU" sz="1200" b="1" kern="1200" dirty="0" smtClean="0">
                <a:solidFill>
                  <a:schemeClr val="tx1"/>
                </a:solidFill>
                <a:latin typeface="+mn-lt"/>
                <a:ea typeface="+mn-ea"/>
                <a:cs typeface="+mn-cs"/>
              </a:rPr>
              <a:t>Апельсин и впрямь азиат по происхождению</a:t>
            </a:r>
            <a:r>
              <a:rPr lang="ru-RU" sz="1200" kern="1200" dirty="0" smtClean="0">
                <a:solidFill>
                  <a:schemeClr val="tx1"/>
                </a:solidFill>
                <a:latin typeface="+mn-lt"/>
                <a:ea typeface="+mn-ea"/>
                <a:cs typeface="+mn-cs"/>
              </a:rPr>
              <a:t>. Италия, Испания, Марокко и прочие средиземноморские страны, которые и кормят полмира цитрусами, – это, как принято говорить, вторичный центр происхождения. И попал он туда довольно поздно, меньше пяти столетий назад.</a:t>
            </a:r>
          </a:p>
          <a:p>
            <a:pPr fontAlgn="base"/>
            <a:r>
              <a:rPr lang="ru-RU" sz="1200" kern="1200" dirty="0" smtClean="0">
                <a:solidFill>
                  <a:schemeClr val="tx1"/>
                </a:solidFill>
                <a:latin typeface="+mn-lt"/>
                <a:ea typeface="+mn-ea"/>
                <a:cs typeface="+mn-cs"/>
              </a:rPr>
              <a:t>С апельсином были знакомы еще воины Александра Македонского, но они не признали в нем хорошего фрукта. Много веков </a:t>
            </a:r>
            <a:r>
              <a:rPr lang="ru-RU" sz="1200" b="1" kern="1200" dirty="0" smtClean="0">
                <a:solidFill>
                  <a:schemeClr val="tx1"/>
                </a:solidFill>
                <a:latin typeface="+mn-lt"/>
                <a:ea typeface="+mn-ea"/>
                <a:cs typeface="+mn-cs"/>
              </a:rPr>
              <a:t>европейцы не обращали на апельсин никакого внимания</a:t>
            </a:r>
            <a:r>
              <a:rPr lang="ru-RU" sz="1200" kern="1200" dirty="0" smtClean="0">
                <a:solidFill>
                  <a:schemeClr val="tx1"/>
                </a:solidFill>
                <a:latin typeface="+mn-lt"/>
                <a:ea typeface="+mn-ea"/>
                <a:cs typeface="+mn-cs"/>
              </a:rPr>
              <a:t>. Вот время и место его прихода в Европу: 1548 год, Лиссабон. Очень быстро пахучий плод с приметной оранжевой кожурой получил широкую известность, хотя и под разными именами. И не только из-за удивительной сочности и необыкновенного, запоминающегося вкуса, но и потому, что дерево плодоносит круглый год, а его плоды (точнее, </a:t>
            </a:r>
            <a:r>
              <a:rPr lang="ru-RU" sz="1200" kern="1200" dirty="0" err="1" smtClean="0">
                <a:solidFill>
                  <a:schemeClr val="tx1"/>
                </a:solidFill>
                <a:latin typeface="+mn-lt"/>
                <a:ea typeface="+mn-ea"/>
                <a:cs typeface="+mn-cs"/>
              </a:rPr>
              <a:t>многогнездные</a:t>
            </a:r>
            <a:r>
              <a:rPr lang="ru-RU" sz="1200" kern="1200" dirty="0" smtClean="0">
                <a:solidFill>
                  <a:schemeClr val="tx1"/>
                </a:solidFill>
                <a:latin typeface="+mn-lt"/>
                <a:ea typeface="+mn-ea"/>
                <a:cs typeface="+mn-cs"/>
              </a:rPr>
              <a:t> ягоды, поскольку семена окружены, как в смородине, сочной мякотью) хранятся подолгу без особых ухищрений.</a:t>
            </a:r>
          </a:p>
          <a:p>
            <a:pPr fontAlgn="base"/>
            <a:r>
              <a:rPr lang="ru-RU" sz="1200" kern="1200" dirty="0" smtClean="0">
                <a:solidFill>
                  <a:schemeClr val="tx1"/>
                </a:solidFill>
                <a:latin typeface="+mn-lt"/>
                <a:ea typeface="+mn-ea"/>
                <a:cs typeface="+mn-cs"/>
              </a:rPr>
              <a:t>В стране, которая прежде называлась СССР, лишь Колхида да еще среднеазиатские субтропики могли предоставить апельсиновому дереву сносные условия для существования; уже район Сочи для него излишне прохладен. Селекция на </a:t>
            </a:r>
            <a:r>
              <a:rPr lang="ru-RU" sz="1200" kern="1200" dirty="0" err="1" smtClean="0">
                <a:solidFill>
                  <a:schemeClr val="tx1"/>
                </a:solidFill>
                <a:latin typeface="+mn-lt"/>
                <a:ea typeface="+mn-ea"/>
                <a:cs typeface="+mn-cs"/>
              </a:rPr>
              <a:t>хладостойкость</a:t>
            </a:r>
            <a:r>
              <a:rPr lang="ru-RU" sz="1200" kern="1200" dirty="0" smtClean="0">
                <a:solidFill>
                  <a:schemeClr val="tx1"/>
                </a:solidFill>
                <a:latin typeface="+mn-lt"/>
                <a:ea typeface="+mn-ea"/>
                <a:cs typeface="+mn-cs"/>
              </a:rPr>
              <a:t> идет давно, но победных фанфар пока не слышно. Урожай под Батуми поспевает лишь к самому концу года, сахара в мякоти – в соковых мешочках, покрытых пленкой, – заметно меньше, чем у испанских или марокканских апельсинов. Правда, витаминов и минеральных веществ столько же.</a:t>
            </a:r>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9622711B-65FD-4350-9D7C-8EAA80B5ABE3}" type="slidenum">
              <a:rPr lang="ru-RU" smtClean="0"/>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История апельсинов</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Апельсины довольно поздно появились в Европе, примерно в начале XV века. На своей родине, в Китае, их разводили задолго до начала нашей эры. </a:t>
            </a:r>
            <a:r>
              <a:rPr lang="ru-RU" sz="1200" kern="1200" dirty="0" err="1" smtClean="0">
                <a:solidFill>
                  <a:schemeClr val="tx1"/>
                </a:solidFill>
                <a:latin typeface="+mn-lt"/>
                <a:ea typeface="+mn-ea"/>
                <a:cs typeface="+mn-cs"/>
              </a:rPr>
              <a:t>Васко</a:t>
            </a:r>
            <a:r>
              <a:rPr lang="ru-RU" sz="1200" kern="1200" dirty="0" smtClean="0">
                <a:solidFill>
                  <a:schemeClr val="tx1"/>
                </a:solidFill>
                <a:latin typeface="+mn-lt"/>
                <a:ea typeface="+mn-ea"/>
                <a:cs typeface="+mn-cs"/>
              </a:rPr>
              <a:t> да Гама, возвратившись со своими спутниками в Европу, восторженно сообщил о том, как в одной из гаваней восточного побережья Африки их угощали </a:t>
            </a:r>
            <a:r>
              <a:rPr lang="ru-RU" sz="1200" kern="1200" dirty="0" err="1" smtClean="0">
                <a:solidFill>
                  <a:schemeClr val="tx1"/>
                </a:solidFill>
                <a:latin typeface="+mn-lt"/>
                <a:ea typeface="+mn-ea"/>
                <a:cs typeface="+mn-cs"/>
              </a:rPr>
              <a:t>чудо-плодами</a:t>
            </a:r>
            <a:r>
              <a:rPr lang="ru-RU" sz="1200" kern="1200" dirty="0" smtClean="0">
                <a:solidFill>
                  <a:schemeClr val="tx1"/>
                </a:solidFill>
                <a:latin typeface="+mn-lt"/>
                <a:ea typeface="+mn-ea"/>
                <a:cs typeface="+mn-cs"/>
              </a:rPr>
              <a:t> – апельсинами.</a:t>
            </a:r>
          </a:p>
          <a:p>
            <a:r>
              <a:rPr lang="ru-RU" sz="1200" kern="1200" dirty="0" smtClean="0">
                <a:solidFill>
                  <a:schemeClr val="tx1"/>
                </a:solidFill>
                <a:latin typeface="+mn-lt"/>
                <a:ea typeface="+mn-ea"/>
                <a:cs typeface="+mn-cs"/>
              </a:rPr>
              <a:t>По другой версии европейцы познакомились с апельсиновым деревом и его плодами благодаря крестоносцам, которые вывезли их из Палестины одновременно с лимонами. Слово "апельсин" в переводе с немецкого означает "китайское яблоко" ("</a:t>
            </a:r>
            <a:r>
              <a:rPr lang="ru-RU" sz="1200" kern="1200" dirty="0" err="1" smtClean="0">
                <a:solidFill>
                  <a:schemeClr val="tx1"/>
                </a:solidFill>
                <a:latin typeface="+mn-lt"/>
                <a:ea typeface="+mn-ea"/>
                <a:cs typeface="+mn-cs"/>
              </a:rPr>
              <a:t>апфель</a:t>
            </a:r>
            <a:r>
              <a:rPr lang="ru-RU" sz="1200" kern="1200" dirty="0" smtClean="0">
                <a:solidFill>
                  <a:schemeClr val="tx1"/>
                </a:solidFill>
                <a:latin typeface="+mn-lt"/>
                <a:ea typeface="+mn-ea"/>
                <a:cs typeface="+mn-cs"/>
              </a:rPr>
              <a:t>" - </a:t>
            </a:r>
            <a:r>
              <a:rPr lang="ru-RU" sz="1200" kern="1200" dirty="0" err="1" smtClean="0">
                <a:solidFill>
                  <a:schemeClr val="tx1"/>
                </a:solidFill>
                <a:latin typeface="+mn-lt"/>
                <a:ea typeface="+mn-ea"/>
                <a:cs typeface="+mn-cs"/>
              </a:rPr>
              <a:t>яблоко</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сина</a:t>
            </a:r>
            <a:r>
              <a:rPr lang="ru-RU" sz="1200" kern="1200" dirty="0" smtClean="0">
                <a:solidFill>
                  <a:schemeClr val="tx1"/>
                </a:solidFill>
                <a:latin typeface="+mn-lt"/>
                <a:ea typeface="+mn-ea"/>
                <a:cs typeface="+mn-cs"/>
              </a:rPr>
              <a:t>" Китай). Для нежных "китайских яблок", не выносящих морозов, во многих местах климат оказался неподходящим. Поэтому для их выращивания стали строить специальные помещения – оранжереи.</a:t>
            </a:r>
          </a:p>
          <a:p>
            <a:r>
              <a:rPr lang="ru-RU" sz="1200" kern="1200" dirty="0" smtClean="0">
                <a:solidFill>
                  <a:schemeClr val="tx1"/>
                </a:solidFill>
                <a:latin typeface="+mn-lt"/>
                <a:ea typeface="+mn-ea"/>
                <a:cs typeface="+mn-cs"/>
              </a:rPr>
              <a:t>В начале ХVIII века слава об апельсинах дошла до России. В 1714 году князь А. Меньшиков построил дворец с большими оранжереями, в которых выращивали заморские плоды. Спустя некоторое время Екатерина II приказала именовать этот дворец вместе со слободой Ораниенбаум (немецкое "апельсиновое дерево") и посвятила ему герб: оранжевое апельсиновое дерево на серебряном фоне.</a:t>
            </a:r>
          </a:p>
          <a:p>
            <a:endParaRPr lang="ru-RU" dirty="0"/>
          </a:p>
        </p:txBody>
      </p:sp>
      <p:sp>
        <p:nvSpPr>
          <p:cNvPr id="4" name="Номер слайда 3"/>
          <p:cNvSpPr>
            <a:spLocks noGrp="1"/>
          </p:cNvSpPr>
          <p:nvPr>
            <p:ph type="sldNum" sz="quarter" idx="10"/>
          </p:nvPr>
        </p:nvSpPr>
        <p:spPr/>
        <p:txBody>
          <a:bodyPr/>
          <a:lstStyle/>
          <a:p>
            <a:fld id="{9622711B-65FD-4350-9D7C-8EAA80B5ABE3}" type="slidenum">
              <a:rPr lang="ru-RU" smtClean="0"/>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Польза апельсинов</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Итак, рассмотрев положительные стороны такого цитрусового фрукта, как апельсин можно подвести итог, что апельсин:</a:t>
            </a:r>
          </a:p>
          <a:p>
            <a:pPr marL="228600" lvl="0" indent="-228600">
              <a:buFont typeface="Wingdings" pitchFamily="2" charset="2"/>
              <a:buChar char="Ø"/>
            </a:pPr>
            <a:r>
              <a:rPr lang="ru-RU" sz="1200" kern="1200" dirty="0" smtClean="0">
                <a:solidFill>
                  <a:schemeClr val="tx1"/>
                </a:solidFill>
                <a:latin typeface="+mn-lt"/>
                <a:ea typeface="+mn-ea"/>
                <a:cs typeface="+mn-cs"/>
              </a:rPr>
              <a:t>богат на витамины А, группы В и С;</a:t>
            </a:r>
          </a:p>
          <a:p>
            <a:pPr marL="228600" lvl="0" indent="-228600">
              <a:buFont typeface="Wingdings" pitchFamily="2" charset="2"/>
              <a:buChar char="Ø"/>
            </a:pPr>
            <a:r>
              <a:rPr lang="ru-RU" sz="1200" kern="1200" dirty="0" smtClean="0">
                <a:solidFill>
                  <a:schemeClr val="tx1"/>
                </a:solidFill>
                <a:latin typeface="+mn-lt"/>
                <a:ea typeface="+mn-ea"/>
                <a:cs typeface="+mn-cs"/>
              </a:rPr>
              <a:t>обладает тонизирующим эффектом для всего организма, и наделяет его силой и энергией, оказывая омолаживающее действие;</a:t>
            </a:r>
          </a:p>
          <a:p>
            <a:pPr marL="228600" lvl="0" indent="-228600">
              <a:buFont typeface="Wingdings" pitchFamily="2" charset="2"/>
              <a:buChar char="Ø"/>
            </a:pPr>
            <a:r>
              <a:rPr lang="ru-RU" sz="1200" kern="1200" dirty="0" smtClean="0">
                <a:solidFill>
                  <a:schemeClr val="tx1"/>
                </a:solidFill>
                <a:latin typeface="+mn-lt"/>
                <a:ea typeface="+mn-ea"/>
                <a:cs typeface="+mn-cs"/>
              </a:rPr>
              <a:t>имеет большое содержание калия;</a:t>
            </a:r>
          </a:p>
          <a:p>
            <a:pPr marL="228600" lvl="0" indent="-228600">
              <a:buFont typeface="Wingdings" pitchFamily="2" charset="2"/>
              <a:buChar char="Ø"/>
            </a:pPr>
            <a:r>
              <a:rPr lang="ru-RU" sz="1200" kern="1200" dirty="0" smtClean="0">
                <a:solidFill>
                  <a:schemeClr val="tx1"/>
                </a:solidFill>
                <a:latin typeface="+mn-lt"/>
                <a:ea typeface="+mn-ea"/>
                <a:cs typeface="+mn-cs"/>
              </a:rPr>
              <a:t>полезен при малокровии и анемии, потере аппетита, несварении, вялости и слабости;</a:t>
            </a:r>
          </a:p>
          <a:p>
            <a:pPr marL="228600" lvl="0" indent="-228600">
              <a:buFont typeface="Wingdings" pitchFamily="2" charset="2"/>
              <a:buChar char="Ø"/>
            </a:pPr>
            <a:r>
              <a:rPr lang="ru-RU" sz="1200" kern="1200" dirty="0" smtClean="0">
                <a:solidFill>
                  <a:schemeClr val="tx1"/>
                </a:solidFill>
                <a:latin typeface="+mn-lt"/>
                <a:ea typeface="+mn-ea"/>
                <a:cs typeface="+mn-cs"/>
              </a:rPr>
              <a:t>способствует очищению крови;</a:t>
            </a:r>
          </a:p>
          <a:p>
            <a:pPr marL="228600" lvl="0" indent="-228600">
              <a:buFont typeface="Wingdings" pitchFamily="2" charset="2"/>
              <a:buChar char="Ø"/>
            </a:pPr>
            <a:r>
              <a:rPr lang="ru-RU" sz="1200" kern="1200" dirty="0" smtClean="0">
                <a:solidFill>
                  <a:schemeClr val="tx1"/>
                </a:solidFill>
                <a:latin typeface="+mn-lt"/>
                <a:ea typeface="+mn-ea"/>
                <a:cs typeface="+mn-cs"/>
              </a:rPr>
              <a:t>полезен при болезнях печени, гипертонической болезни, ожирении, атеросклерозе, подагре;</a:t>
            </a:r>
          </a:p>
          <a:p>
            <a:pPr marL="228600" lvl="0" indent="-228600">
              <a:buFont typeface="Wingdings" pitchFamily="2" charset="2"/>
              <a:buChar char="Ø"/>
            </a:pPr>
            <a:r>
              <a:rPr lang="ru-RU" sz="1200" kern="1200" dirty="0" smtClean="0">
                <a:solidFill>
                  <a:schemeClr val="tx1"/>
                </a:solidFill>
                <a:latin typeface="+mn-lt"/>
                <a:ea typeface="+mn-ea"/>
                <a:cs typeface="+mn-cs"/>
              </a:rPr>
              <a:t>предотвращает и лечит цингу;</a:t>
            </a:r>
          </a:p>
          <a:p>
            <a:pPr marL="228600" lvl="0" indent="-228600">
              <a:buFont typeface="Wingdings" pitchFamily="2" charset="2"/>
              <a:buChar char="Ø"/>
            </a:pPr>
            <a:r>
              <a:rPr lang="ru-RU" sz="1200" kern="1200" dirty="0" smtClean="0">
                <a:solidFill>
                  <a:schemeClr val="tx1"/>
                </a:solidFill>
                <a:latin typeface="+mn-lt"/>
                <a:ea typeface="+mn-ea"/>
                <a:cs typeface="+mn-cs"/>
              </a:rPr>
              <a:t>лечит запоры;</a:t>
            </a:r>
          </a:p>
          <a:p>
            <a:pPr marL="228600" lvl="0" indent="-228600">
              <a:buFont typeface="Wingdings" pitchFamily="2" charset="2"/>
              <a:buChar char="Ø"/>
            </a:pPr>
            <a:r>
              <a:rPr lang="ru-RU" sz="1200" kern="1200" dirty="0" smtClean="0">
                <a:solidFill>
                  <a:schemeClr val="tx1"/>
                </a:solidFill>
                <a:latin typeface="+mn-lt"/>
                <a:ea typeface="+mn-ea"/>
                <a:cs typeface="+mn-cs"/>
              </a:rPr>
              <a:t>сок апельсина применяется для лечения не затягивающихся ран и язв;</a:t>
            </a:r>
          </a:p>
          <a:p>
            <a:pPr marL="228600" lvl="0" indent="-228600">
              <a:buFont typeface="Wingdings" pitchFamily="2" charset="2"/>
              <a:buChar char="Ø"/>
            </a:pPr>
            <a:r>
              <a:rPr lang="ru-RU" sz="1200" kern="1200" dirty="0" smtClean="0">
                <a:solidFill>
                  <a:schemeClr val="tx1"/>
                </a:solidFill>
                <a:latin typeface="+mn-lt"/>
                <a:ea typeface="+mn-ea"/>
                <a:cs typeface="+mn-cs"/>
              </a:rPr>
              <a:t>сок из апельсина обладает противовоспалительными, противовирусными и противоаллергическими свойствами;</a:t>
            </a:r>
          </a:p>
          <a:p>
            <a:pPr marL="228600" lvl="0" indent="-228600">
              <a:buFont typeface="Wingdings" pitchFamily="2" charset="2"/>
              <a:buChar char="Ø"/>
            </a:pPr>
            <a:r>
              <a:rPr lang="ru-RU" sz="1200" kern="1200" dirty="0" smtClean="0">
                <a:solidFill>
                  <a:schemeClr val="tx1"/>
                </a:solidFill>
                <a:latin typeface="+mn-lt"/>
                <a:ea typeface="+mn-ea"/>
                <a:cs typeface="+mn-cs"/>
              </a:rPr>
              <a:t>сухая кожура используется при лечении злокачественной опухоли молочной железы;</a:t>
            </a:r>
          </a:p>
          <a:p>
            <a:pPr marL="228600" lvl="0" indent="-228600">
              <a:buFont typeface="Wingdings" pitchFamily="2" charset="2"/>
              <a:buChar char="Ø"/>
            </a:pPr>
            <a:r>
              <a:rPr lang="ru-RU" sz="1200" kern="1200" dirty="0" smtClean="0">
                <a:solidFill>
                  <a:schemeClr val="tx1"/>
                </a:solidFill>
                <a:latin typeface="+mn-lt"/>
                <a:ea typeface="+mn-ea"/>
                <a:cs typeface="+mn-cs"/>
              </a:rPr>
              <a:t>с успехом борется с высокой температурой.</a:t>
            </a:r>
          </a:p>
          <a:p>
            <a:pPr marL="228600" indent="-228600">
              <a:buFont typeface="Wingdings" pitchFamily="2" charset="2"/>
              <a:buChar char="Ø"/>
            </a:pPr>
            <a:endParaRPr lang="ru-RU" dirty="0"/>
          </a:p>
        </p:txBody>
      </p:sp>
      <p:sp>
        <p:nvSpPr>
          <p:cNvPr id="4" name="Номер слайда 3"/>
          <p:cNvSpPr>
            <a:spLocks noGrp="1"/>
          </p:cNvSpPr>
          <p:nvPr>
            <p:ph type="sldNum" sz="quarter" idx="10"/>
          </p:nvPr>
        </p:nvSpPr>
        <p:spPr/>
        <p:txBody>
          <a:bodyPr/>
          <a:lstStyle/>
          <a:p>
            <a:fld id="{9622711B-65FD-4350-9D7C-8EAA80B5ABE3}" type="slidenum">
              <a:rPr lang="ru-RU" smtClean="0"/>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Апельсин</a:t>
            </a:r>
            <a:r>
              <a:rPr lang="ru-RU" sz="1200" kern="1200" dirty="0" smtClean="0">
                <a:solidFill>
                  <a:schemeClr val="tx1"/>
                </a:solidFill>
                <a:latin typeface="+mn-lt"/>
                <a:ea typeface="+mn-ea"/>
                <a:cs typeface="+mn-cs"/>
              </a:rPr>
              <a:t> — символ плодородия.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Символика обусловлена непревзойденной плодовитостью дерева. По этой причине апельсин связывался с тематикой любви и брака. Он выступал в роли мифического "золотого яблока", врученного Юноной Юпитеру в день их бракосочетания.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Цветки апельсинового дерева символизировали чистоту, невинность и целомудрие. Обычай украшать себя ими был весьма популярен в Европе в первой половине XIX в.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Иногда апельсиновый плод используется вместо яблока при иллюстрации мифологемы о грехопадении, а иногда заменяет яблоко в руках младенца Христа. Повсеместно считалось, что удача в браке будет сопутствовать той невесте, которая украсит себя цветами апельсина. Ее будет ожидать большое потомство. У маори бытовало представление, что женщина, обнявшая дерево апельсина, непременно родит ребенка, причем, будет это мальчик или девочка, зависит от того, с какой стороны она подойдет к дереву.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В целом символика апельсина восходит к представлению о существовании древесных духов.</a:t>
            </a:r>
            <a:endParaRPr lang="ru-RU" dirty="0"/>
          </a:p>
        </p:txBody>
      </p:sp>
      <p:sp>
        <p:nvSpPr>
          <p:cNvPr id="4" name="Номер слайда 3"/>
          <p:cNvSpPr>
            <a:spLocks noGrp="1"/>
          </p:cNvSpPr>
          <p:nvPr>
            <p:ph type="sldNum" sz="quarter" idx="10"/>
          </p:nvPr>
        </p:nvSpPr>
        <p:spPr/>
        <p:txBody>
          <a:bodyPr/>
          <a:lstStyle/>
          <a:p>
            <a:fld id="{9622711B-65FD-4350-9D7C-8EAA80B5ABE3}" type="slidenum">
              <a:rPr lang="ru-RU" smtClean="0"/>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Апельсины своими целебными свойствами были известны еще до нашей эры. А в переводе с немецкого, апельсин – "китайское яблоко".</a:t>
            </a:r>
          </a:p>
          <a:p>
            <a:r>
              <a:rPr lang="ru-RU" sz="1200" kern="1200" dirty="0" smtClean="0">
                <a:solidFill>
                  <a:schemeClr val="tx1"/>
                </a:solidFill>
                <a:latin typeface="+mn-lt"/>
                <a:ea typeface="+mn-ea"/>
                <a:cs typeface="+mn-cs"/>
              </a:rPr>
              <a:t>Самые распространенные 4 вида апельсинов:</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1. Обыкновенные - плоды с жёлтой мякотью, много семян.</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2. Пупочные - с оранжевой мякотью и вторым маленьким зачаточным плодом.</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3. Корольки – небольшого размера, с кроваво-красной мякотью, очень сладкие.</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4. </a:t>
            </a:r>
            <a:r>
              <a:rPr lang="ru-RU" sz="1200" kern="1200" dirty="0" err="1" smtClean="0">
                <a:solidFill>
                  <a:schemeClr val="tx1"/>
                </a:solidFill>
                <a:latin typeface="+mn-lt"/>
                <a:ea typeface="+mn-ea"/>
                <a:cs typeface="+mn-cs"/>
              </a:rPr>
              <a:t>Яффские</a:t>
            </a:r>
            <a:r>
              <a:rPr lang="ru-RU" sz="1200" kern="1200" dirty="0" smtClean="0">
                <a:solidFill>
                  <a:schemeClr val="tx1"/>
                </a:solidFill>
                <a:latin typeface="+mn-lt"/>
                <a:ea typeface="+mn-ea"/>
                <a:cs typeface="+mn-cs"/>
              </a:rPr>
              <a:t> - крупные апельсины с толстой бугристой кожурой, очень сладкие и сочные</a:t>
            </a:r>
            <a:endParaRPr lang="ru-RU" dirty="0"/>
          </a:p>
        </p:txBody>
      </p:sp>
      <p:sp>
        <p:nvSpPr>
          <p:cNvPr id="4" name="Номер слайда 3"/>
          <p:cNvSpPr>
            <a:spLocks noGrp="1"/>
          </p:cNvSpPr>
          <p:nvPr>
            <p:ph type="sldNum" sz="quarter" idx="10"/>
          </p:nvPr>
        </p:nvSpPr>
        <p:spPr/>
        <p:txBody>
          <a:bodyPr/>
          <a:lstStyle/>
          <a:p>
            <a:fld id="{9622711B-65FD-4350-9D7C-8EAA80B5ABE3}" type="slidenum">
              <a:rPr lang="ru-RU" smtClean="0"/>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Апельсиновый сок</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Сок апельсинов содержит необходимое для нормальной деятельности сердечной мышцы и нервной ткани головного мозга вещество инозит. Сок и свежая мякоть апельсина улучшают аппетит и пищеварение, способствуют выведению токсических веществ, снижают гнилостные процессы в кишечнике. При хронических запорах рекомендуется утром натощак или перед сном пить апельсиновый сок. Фрукты полезно есть при гипертонии, атеросклерозе, заболеваниях печени, подагре, ожирении. Однако нужно помнить, что апельсиновый сок противопоказан при язвенных болезнях желудочно-кишечного тракта и гастрите с повышенной кислотностью желудочного сока.</a:t>
            </a:r>
          </a:p>
          <a:p>
            <a:r>
              <a:rPr lang="ru-RU" sz="1200" kern="1200" dirty="0" smtClean="0">
                <a:solidFill>
                  <a:schemeClr val="tx1"/>
                </a:solidFill>
                <a:latin typeface="+mn-lt"/>
                <a:ea typeface="+mn-ea"/>
                <a:cs typeface="+mn-cs"/>
              </a:rPr>
              <a:t>В народной медицине апельсиновый сок издавна применяли в качестве жаропонижающего средства, спиртовую настойку кожуры – при лихорадке. Водный отвар кожуры (особенно незрелых апельсинов) применяли как кровоостанавливающее средство при обильных менструациях и маточных кровотечениях. Эфирное масло апельсина стимулирует пищеварение, функции желчного пузыря, почек, мочевого пузыря, а при воздействии на кожу – регенерирующим и противовоспалительным действием (эффективно при гингивите, </a:t>
            </a:r>
            <a:r>
              <a:rPr lang="ru-RU" sz="1200" kern="1200" dirty="0" err="1" smtClean="0">
                <a:solidFill>
                  <a:schemeClr val="tx1"/>
                </a:solidFill>
                <a:latin typeface="+mn-lt"/>
                <a:ea typeface="+mn-ea"/>
                <a:cs typeface="+mn-cs"/>
              </a:rPr>
              <a:t>целлюлите</a:t>
            </a:r>
            <a:r>
              <a:rPr lang="ru-RU" sz="1200" kern="1200" dirty="0" smtClean="0">
                <a:solidFill>
                  <a:schemeClr val="tx1"/>
                </a:solidFill>
                <a:latin typeface="+mn-lt"/>
                <a:ea typeface="+mn-ea"/>
                <a:cs typeface="+mn-cs"/>
              </a:rPr>
              <a:t>, сухой коже). Эфирное масло сладкого апельсина используют при нервозности, тревоге, депрессии, недостатке самообладания, потребности в тепле. При ожирении рекомендуют 2–3 раза в неделю съедать в качестве ужина фруктовый салат из яблок и апельсинов.</a:t>
            </a:r>
          </a:p>
          <a:p>
            <a:endParaRPr lang="ru-RU" dirty="0"/>
          </a:p>
        </p:txBody>
      </p:sp>
      <p:sp>
        <p:nvSpPr>
          <p:cNvPr id="4" name="Номер слайда 3"/>
          <p:cNvSpPr>
            <a:spLocks noGrp="1"/>
          </p:cNvSpPr>
          <p:nvPr>
            <p:ph type="sldNum" sz="quarter" idx="10"/>
          </p:nvPr>
        </p:nvSpPr>
        <p:spPr/>
        <p:txBody>
          <a:bodyPr/>
          <a:lstStyle/>
          <a:p>
            <a:fld id="{9622711B-65FD-4350-9D7C-8EAA80B5ABE3}" type="slidenum">
              <a:rPr lang="ru-RU" smtClean="0"/>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10000"/>
          </a:bodyPr>
          <a:lstStyle/>
          <a:p>
            <a:r>
              <a:rPr lang="ru-RU" sz="1200" kern="1200" dirty="0" smtClean="0">
                <a:solidFill>
                  <a:schemeClr val="tx1"/>
                </a:solidFill>
                <a:latin typeface="+mn-lt"/>
                <a:ea typeface="+mn-ea"/>
                <a:cs typeface="+mn-cs"/>
              </a:rPr>
              <a:t>Противопоказания для употребления апельсинов</a:t>
            </a:r>
          </a:p>
          <a:p>
            <a:r>
              <a:rPr lang="ru-RU" sz="1200" b="1" kern="1200" dirty="0" smtClean="0">
                <a:solidFill>
                  <a:schemeClr val="tx1"/>
                </a:solidFill>
                <a:latin typeface="+mn-lt"/>
                <a:ea typeface="+mn-ea"/>
                <a:cs typeface="+mn-cs"/>
              </a:rPr>
              <a:t>Однако существуют предостережения и противопоказания в применении апельсина и апельсинового сока</a:t>
            </a:r>
            <a:r>
              <a:rPr lang="ru-RU" sz="1200" kern="1200" dirty="0" smtClean="0">
                <a:solidFill>
                  <a:schemeClr val="tx1"/>
                </a:solidFill>
                <a:latin typeface="+mn-lt"/>
                <a:ea typeface="+mn-ea"/>
                <a:cs typeface="+mn-cs"/>
              </a:rPr>
              <a:t>:</a:t>
            </a:r>
          </a:p>
          <a:p>
            <a:pPr marL="228600" lvl="0" indent="-228600">
              <a:buFont typeface="Wingdings" pitchFamily="2" charset="2"/>
              <a:buChar char="ü"/>
            </a:pPr>
            <a:r>
              <a:rPr lang="ru-RU" sz="1200" kern="1200" dirty="0" smtClean="0">
                <a:solidFill>
                  <a:schemeClr val="tx1"/>
                </a:solidFill>
                <a:latin typeface="+mn-lt"/>
                <a:ea typeface="+mn-ea"/>
                <a:cs typeface="+mn-cs"/>
              </a:rPr>
              <a:t>Не рекомендуется употребление апельсинового сока перед приемом пищи, поскольку это может способствовать нарушению пищеварения.</a:t>
            </a:r>
          </a:p>
          <a:p>
            <a:pPr marL="228600" lvl="0" indent="-228600">
              <a:buFont typeface="Wingdings" pitchFamily="2" charset="2"/>
              <a:buChar char="ü"/>
            </a:pPr>
            <a:r>
              <a:rPr lang="ru-RU" sz="1200" kern="1200" dirty="0" smtClean="0">
                <a:solidFill>
                  <a:schemeClr val="tx1"/>
                </a:solidFill>
                <a:latin typeface="+mn-lt"/>
                <a:ea typeface="+mn-ea"/>
                <a:cs typeface="+mn-cs"/>
              </a:rPr>
              <a:t>Нельзя кушать апельсины при язве двенадцатиперстной кишки и желудка, а также при обострениях прочих заболеваний кишечника.</a:t>
            </a:r>
          </a:p>
          <a:p>
            <a:pPr marL="228600" lvl="0" indent="-228600">
              <a:buFont typeface="Wingdings" pitchFamily="2" charset="2"/>
              <a:buChar char="ü"/>
            </a:pPr>
            <a:r>
              <a:rPr lang="ru-RU" sz="1200" kern="1200" dirty="0" smtClean="0">
                <a:solidFill>
                  <a:schemeClr val="tx1"/>
                </a:solidFill>
                <a:latin typeface="+mn-lt"/>
                <a:ea typeface="+mn-ea"/>
                <a:cs typeface="+mn-cs"/>
              </a:rPr>
              <a:t>Не стоит употреблять данный цитрус тем, кто страдает аллергическими болезнями (особенно детям, с таким заболеванием, как диатез). Так как это может пробудить зуд, крапивницу, высыпания на коже, кашель, аллергический дерматит, затруднённое дыхание. У некоторых детей наблюдается появления аллергии на апельсины после некоторого интервала в их употреблении. При регулярном введении в рацион питания ребенка, возрастающего количества сока, добавлять его в напитки, которые даются после еды, то в большинстве случаев аллергия либо значительно снизится, либо может пройти.</a:t>
            </a:r>
          </a:p>
          <a:p>
            <a:pPr marL="228600" lvl="0" indent="-228600">
              <a:buFont typeface="Wingdings" pitchFamily="2" charset="2"/>
              <a:buChar char="ü"/>
            </a:pPr>
            <a:r>
              <a:rPr lang="ru-RU" sz="1200" kern="1200" dirty="0" smtClean="0">
                <a:solidFill>
                  <a:schemeClr val="tx1"/>
                </a:solidFill>
                <a:latin typeface="+mn-lt"/>
                <a:ea typeface="+mn-ea"/>
                <a:cs typeface="+mn-cs"/>
              </a:rPr>
              <a:t>Апельсины могут стать причиной приступа мигрени.</a:t>
            </a:r>
          </a:p>
          <a:p>
            <a:pPr marL="228600" lvl="0" indent="-228600">
              <a:buFont typeface="Wingdings" pitchFamily="2" charset="2"/>
              <a:buChar char="ü"/>
            </a:pPr>
            <a:r>
              <a:rPr lang="ru-RU" sz="1200" kern="1200" dirty="0" smtClean="0">
                <a:solidFill>
                  <a:schemeClr val="tx1"/>
                </a:solidFill>
                <a:latin typeface="+mn-lt"/>
                <a:ea typeface="+mn-ea"/>
                <a:cs typeface="+mn-cs"/>
              </a:rPr>
              <a:t>Их нужно исключить при герпесе обычном и вагинальном, потому что они оказывать содействие на размножение вируса и обостряют болезнь.</a:t>
            </a:r>
          </a:p>
          <a:p>
            <a:pPr marL="228600" lvl="0" indent="-228600">
              <a:buFont typeface="Wingdings" pitchFamily="2" charset="2"/>
              <a:buChar char="ü"/>
            </a:pPr>
            <a:r>
              <a:rPr lang="ru-RU" sz="1200" kern="1200" dirty="0" smtClean="0">
                <a:solidFill>
                  <a:schemeClr val="tx1"/>
                </a:solidFill>
                <a:latin typeface="+mn-lt"/>
                <a:ea typeface="+mn-ea"/>
                <a:cs typeface="+mn-cs"/>
              </a:rPr>
              <a:t>Апельсины нежелательно кушать при панкреатите, а страдающим гипертоническими болячками нельзя их есть перед сном.</a:t>
            </a:r>
          </a:p>
          <a:p>
            <a:pPr marL="228600" lvl="0" indent="-228600">
              <a:buFont typeface="Wingdings" pitchFamily="2" charset="2"/>
              <a:buChar char="ü"/>
            </a:pPr>
            <a:r>
              <a:rPr lang="ru-RU" sz="1200" kern="1200" dirty="0" smtClean="0">
                <a:solidFill>
                  <a:schemeClr val="tx1"/>
                </a:solidFill>
                <a:latin typeface="+mn-lt"/>
                <a:ea typeface="+mn-ea"/>
                <a:cs typeface="+mn-cs"/>
              </a:rPr>
              <a:t>Научно доказано, безмерное употребление апельсинов может способствовать заболеванию сахарным диабетом, поскольку они сдержат большую концентрацию сахара. Диабетикам запрещается употреблять сок из апельсина, добавляя сахар или мед.</a:t>
            </a:r>
          </a:p>
          <a:p>
            <a:pPr marL="228600" lvl="0" indent="-228600">
              <a:buFont typeface="Wingdings" pitchFamily="2" charset="2"/>
              <a:buChar char="ü"/>
            </a:pPr>
            <a:r>
              <a:rPr lang="ru-RU" sz="1200" kern="1200" dirty="0" smtClean="0">
                <a:solidFill>
                  <a:schemeClr val="tx1"/>
                </a:solidFill>
                <a:latin typeface="+mn-lt"/>
                <a:ea typeface="+mn-ea"/>
                <a:cs typeface="+mn-cs"/>
              </a:rPr>
              <a:t>Если вы придерживаетесь какой-либо диеты, также может повлечь за собой вредное действие апельсинов. Вы просто опять вернетесь к нежелательным килограммам.</a:t>
            </a:r>
          </a:p>
          <a:p>
            <a:endParaRPr lang="ru-RU" dirty="0"/>
          </a:p>
        </p:txBody>
      </p:sp>
      <p:sp>
        <p:nvSpPr>
          <p:cNvPr id="4" name="Номер слайда 3"/>
          <p:cNvSpPr>
            <a:spLocks noGrp="1"/>
          </p:cNvSpPr>
          <p:nvPr>
            <p:ph type="sldNum" sz="quarter" idx="10"/>
          </p:nvPr>
        </p:nvSpPr>
        <p:spPr/>
        <p:txBody>
          <a:bodyPr/>
          <a:lstStyle/>
          <a:p>
            <a:fld id="{9622711B-65FD-4350-9D7C-8EAA80B5ABE3}" type="slidenum">
              <a:rPr lang="ru-RU" smtClean="0"/>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Состав апельсинов</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Оранжевые плоды с сочной, сладкой содержат много аскорбиновой кислоты, витаминов В1 и РР. Употребление их в достаточных количествах предупреждает развитие витаминной недостаточности. В апельсинах содержатся сахара, органические кислоты, пектиновые вещества, клетчатка, лимонная кислота, гликозиды, эфирные масла. Из минеральных веществ в апельсинах преобладают соли кальция, калия, фосфора, есть немного йода.</a:t>
            </a:r>
          </a:p>
          <a:p>
            <a:endParaRPr lang="ru-RU" dirty="0"/>
          </a:p>
        </p:txBody>
      </p:sp>
      <p:sp>
        <p:nvSpPr>
          <p:cNvPr id="4" name="Номер слайда 3"/>
          <p:cNvSpPr>
            <a:spLocks noGrp="1"/>
          </p:cNvSpPr>
          <p:nvPr>
            <p:ph type="sldNum" sz="quarter" idx="10"/>
          </p:nvPr>
        </p:nvSpPr>
        <p:spPr/>
        <p:txBody>
          <a:bodyPr/>
          <a:lstStyle/>
          <a:p>
            <a:fld id="{9622711B-65FD-4350-9D7C-8EAA80B5ABE3}"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D212BAC-1438-4A6A-A762-5455ACC2B59E}" type="datetime1">
              <a:rPr lang="ru-RU" smtClean="0"/>
              <a:pPr/>
              <a:t>24.08.2012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Click="0">
    <p:blinds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D2C252C-D797-4661-B0F1-5D77E86492F1}" type="datetime1">
              <a:rPr lang="ru-RU" smtClean="0"/>
              <a:pPr/>
              <a:t>24.08.2012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Click="0">
    <p:blinds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385B300-E89C-4149-AA64-7EB690A5603C}" type="datetime1">
              <a:rPr lang="ru-RU" smtClean="0"/>
              <a:pPr/>
              <a:t>24.08.2012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Click="0">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82D668F-7311-4117-814D-09C302560CDA}" type="datetime1">
              <a:rPr lang="ru-RU" smtClean="0"/>
              <a:pPr/>
              <a:t>24.08.2012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Click="0">
    <p:blinds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5CBA00-5AAB-4FB7-9987-350DBE622477}" type="datetime1">
              <a:rPr lang="ru-RU" smtClean="0"/>
              <a:pPr/>
              <a:t>24.08.2012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Click="0">
    <p:blinds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E9ABEF3-14AC-4026-A914-26CAFDB6C961}" type="datetime1">
              <a:rPr lang="ru-RU" smtClean="0"/>
              <a:pPr/>
              <a:t>24.08.2012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Click="0">
    <p:blinds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0CCD221-B0F1-40FD-8DD9-C65F4CE31B2A}" type="datetime1">
              <a:rPr lang="ru-RU" smtClean="0"/>
              <a:pPr/>
              <a:t>24.08.2012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Click="0">
    <p:blinds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67CA387-7C8E-40E4-97A1-4C5C5C2D1E7C}" type="datetime1">
              <a:rPr lang="ru-RU" smtClean="0"/>
              <a:pPr/>
              <a:t>24.08.2012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Click="0">
    <p:blinds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D8AE70C-61D5-411B-8FFD-F2888E686351}" type="datetime1">
              <a:rPr lang="ru-RU" smtClean="0"/>
              <a:pPr/>
              <a:t>24.08.2012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Click="0">
    <p:blinds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474790F-AAB9-4302-8A94-007995D2030E}" type="datetime1">
              <a:rPr lang="ru-RU" smtClean="0"/>
              <a:pPr/>
              <a:t>24.08.2012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Click="0">
    <p:blinds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6E47936-93B9-4977-A895-2CD7B912F688}" type="datetime1">
              <a:rPr lang="ru-RU" smtClean="0"/>
              <a:pPr/>
              <a:t>24.08.2012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Click="0">
    <p:blinds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6D4276-2536-43B8-AAB0-DDE198E506D8}" type="datetime1">
              <a:rPr lang="ru-RU" smtClean="0"/>
              <a:pPr/>
              <a:t>24.08.2012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advClick="0">
    <p:blinds dir="vert"/>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60.jpeg"/><Relationship Id="rId7" Type="http://schemas.openxmlformats.org/officeDocument/2006/relationships/image" Target="../media/image64.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1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72.jpeg"/><Relationship Id="rId13" Type="http://schemas.openxmlformats.org/officeDocument/2006/relationships/hyperlink" Target="http://fruitarian.ru/wp-content/uploads/2011/09/orange_05_1024x768.jpg" TargetMode="External"/><Relationship Id="rId18" Type="http://schemas.openxmlformats.org/officeDocument/2006/relationships/image" Target="../media/image79.jpeg"/><Relationship Id="rId3" Type="http://schemas.openxmlformats.org/officeDocument/2006/relationships/image" Target="../media/image67.jpeg"/><Relationship Id="rId21" Type="http://schemas.openxmlformats.org/officeDocument/2006/relationships/hyperlink" Target="http://fruitarian.ru/wp-content/uploads/2011/09/orange_07_washington_1024x768.jpg" TargetMode="External"/><Relationship Id="rId7" Type="http://schemas.openxmlformats.org/officeDocument/2006/relationships/image" Target="../media/image71.jpeg"/><Relationship Id="rId12" Type="http://schemas.openxmlformats.org/officeDocument/2006/relationships/image" Target="../media/image76.jpeg"/><Relationship Id="rId17" Type="http://schemas.openxmlformats.org/officeDocument/2006/relationships/hyperlink" Target="http://fruitarian.ru/wp-content/uploads/2011/09/orange_10_china_big_vityanitie_1024x683.jpg" TargetMode="External"/><Relationship Id="rId2" Type="http://schemas.openxmlformats.org/officeDocument/2006/relationships/notesSlide" Target="../notesSlides/notesSlide12.xml"/><Relationship Id="rId16" Type="http://schemas.openxmlformats.org/officeDocument/2006/relationships/image" Target="../media/image78.jpeg"/><Relationship Id="rId20" Type="http://schemas.openxmlformats.org/officeDocument/2006/relationships/image" Target="../media/image80.jpeg"/><Relationship Id="rId1" Type="http://schemas.openxmlformats.org/officeDocument/2006/relationships/slideLayout" Target="../slideLayouts/slideLayout7.xml"/><Relationship Id="rId6" Type="http://schemas.openxmlformats.org/officeDocument/2006/relationships/image" Target="../media/image70.jpeg"/><Relationship Id="rId11" Type="http://schemas.openxmlformats.org/officeDocument/2006/relationships/image" Target="../media/image75.jpeg"/><Relationship Id="rId5" Type="http://schemas.openxmlformats.org/officeDocument/2006/relationships/image" Target="../media/image69.jpeg"/><Relationship Id="rId15" Type="http://schemas.openxmlformats.org/officeDocument/2006/relationships/hyperlink" Target="http://fruitarian.ru/wp-content/uploads/2011/09/orange_09_california_1023x768.jpg" TargetMode="External"/><Relationship Id="rId10" Type="http://schemas.openxmlformats.org/officeDocument/2006/relationships/image" Target="../media/image74.jpeg"/><Relationship Id="rId19" Type="http://schemas.openxmlformats.org/officeDocument/2006/relationships/hyperlink" Target="http://fruitarian.ru/wp-content/uploads/2011/09/orange_08_1024x683.jpg" TargetMode="External"/><Relationship Id="rId4" Type="http://schemas.openxmlformats.org/officeDocument/2006/relationships/image" Target="../media/image68.jpeg"/><Relationship Id="rId9" Type="http://schemas.openxmlformats.org/officeDocument/2006/relationships/image" Target="../media/image73.jpeg"/><Relationship Id="rId14" Type="http://schemas.openxmlformats.org/officeDocument/2006/relationships/image" Target="../media/image77.jpeg"/><Relationship Id="rId22" Type="http://schemas.openxmlformats.org/officeDocument/2006/relationships/image" Target="../media/image8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7.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notesSlide" Target="../notesSlides/notesSlide2.xml"/><Relationship Id="rId16"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_rels/slide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jpeg"/></Relationships>
</file>

<file path=ppt/slides/_rels/slide4.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31.jpeg"/></Relationships>
</file>

<file path=ppt/slides/_rels/slide5.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 Id="rId9" Type="http://schemas.openxmlformats.org/officeDocument/2006/relationships/image" Target="../media/image38.jpeg"/></Relationships>
</file>

<file path=ppt/slides/_rels/slide6.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 Id="rId9" Type="http://schemas.openxmlformats.org/officeDocument/2006/relationships/image" Target="../media/image45.jpeg"/></Relationships>
</file>

<file path=ppt/slides/_rels/slide7.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8.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image" Target="../media/image53.jpeg"/><Relationship Id="rId10" Type="http://schemas.openxmlformats.org/officeDocument/2006/relationships/image" Target="../media/image58.jpeg"/><Relationship Id="rId4" Type="http://schemas.openxmlformats.org/officeDocument/2006/relationships/image" Target="../media/image52.jpeg"/><Relationship Id="rId9" Type="http://schemas.openxmlformats.org/officeDocument/2006/relationships/image" Target="../media/image57.jpeg"/></Relationships>
</file>

<file path=ppt/slides/_rels/slide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282" y="1785926"/>
            <a:ext cx="8715436" cy="1285884"/>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Апельсины — «яблоки бессмертия»</a:t>
            </a:r>
            <a:b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spd="med" advClick="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Амир\Desktop\5 апреля 2012\Апельсины\75814218_apels.jpg"/>
          <p:cNvPicPr>
            <a:picLocks noChangeAspect="1" noChangeArrowheads="1"/>
          </p:cNvPicPr>
          <p:nvPr/>
        </p:nvPicPr>
        <p:blipFill>
          <a:blip r:embed="rId3"/>
          <a:srcRect/>
          <a:stretch>
            <a:fillRect/>
          </a:stretch>
        </p:blipFill>
        <p:spPr bwMode="auto">
          <a:xfrm>
            <a:off x="0" y="2357431"/>
            <a:ext cx="3000364" cy="4500570"/>
          </a:xfrm>
          <a:prstGeom prst="rect">
            <a:avLst/>
          </a:prstGeom>
          <a:ln>
            <a:noFill/>
          </a:ln>
          <a:effectLst>
            <a:softEdge rad="112500"/>
          </a:effectLst>
        </p:spPr>
      </p:pic>
      <p:pic>
        <p:nvPicPr>
          <p:cNvPr id="1027" name="Picture 3" descr="C:\Users\Амир\Desktop\5 апреля 2012\Апельсины\IMG_2782.jpg"/>
          <p:cNvPicPr>
            <a:picLocks noChangeAspect="1" noChangeArrowheads="1"/>
          </p:cNvPicPr>
          <p:nvPr/>
        </p:nvPicPr>
        <p:blipFill>
          <a:blip r:embed="rId4" cstate="screen"/>
          <a:srcRect/>
          <a:stretch>
            <a:fillRect/>
          </a:stretch>
        </p:blipFill>
        <p:spPr bwMode="auto">
          <a:xfrm>
            <a:off x="6215073" y="2357430"/>
            <a:ext cx="2928927" cy="4500570"/>
          </a:xfrm>
          <a:prstGeom prst="rect">
            <a:avLst/>
          </a:prstGeom>
          <a:ln>
            <a:noFill/>
          </a:ln>
          <a:effectLst>
            <a:softEdge rad="112500"/>
          </a:effectLst>
        </p:spPr>
      </p:pic>
      <p:pic>
        <p:nvPicPr>
          <p:cNvPr id="1028" name="Picture 4" descr="C:\Users\Амир\Desktop\5 апреля 2012\Апельсины\262992.jpg"/>
          <p:cNvPicPr>
            <a:picLocks noChangeAspect="1" noChangeArrowheads="1"/>
          </p:cNvPicPr>
          <p:nvPr/>
        </p:nvPicPr>
        <p:blipFill>
          <a:blip r:embed="rId5"/>
          <a:srcRect/>
          <a:stretch>
            <a:fillRect/>
          </a:stretch>
        </p:blipFill>
        <p:spPr bwMode="auto">
          <a:xfrm>
            <a:off x="3000364" y="0"/>
            <a:ext cx="3214710" cy="4500570"/>
          </a:xfrm>
          <a:prstGeom prst="rect">
            <a:avLst/>
          </a:prstGeom>
          <a:ln>
            <a:noFill/>
          </a:ln>
          <a:effectLst>
            <a:softEdge rad="112500"/>
          </a:effectLst>
        </p:spPr>
      </p:pic>
      <p:pic>
        <p:nvPicPr>
          <p:cNvPr id="1029" name="Picture 5" descr="C:\Users\Амир\Desktop\5 апреля 2012\Апельсины\apelsin 21.jpg"/>
          <p:cNvPicPr>
            <a:picLocks noChangeAspect="1" noChangeArrowheads="1"/>
          </p:cNvPicPr>
          <p:nvPr/>
        </p:nvPicPr>
        <p:blipFill>
          <a:blip r:embed="rId6" cstate="screen"/>
          <a:srcRect/>
          <a:stretch>
            <a:fillRect/>
          </a:stretch>
        </p:blipFill>
        <p:spPr bwMode="auto">
          <a:xfrm>
            <a:off x="0" y="0"/>
            <a:ext cx="3000364" cy="2285992"/>
          </a:xfrm>
          <a:prstGeom prst="rect">
            <a:avLst/>
          </a:prstGeom>
          <a:ln>
            <a:noFill/>
          </a:ln>
          <a:effectLst>
            <a:softEdge rad="112500"/>
          </a:effectLst>
        </p:spPr>
      </p:pic>
      <p:pic>
        <p:nvPicPr>
          <p:cNvPr id="1030" name="Picture 6" descr="C:\Users\Амир\Desktop\5 апреля 2012\Апельсины\1297632625_7.jpg"/>
          <p:cNvPicPr>
            <a:picLocks noChangeAspect="1" noChangeArrowheads="1"/>
          </p:cNvPicPr>
          <p:nvPr/>
        </p:nvPicPr>
        <p:blipFill>
          <a:blip r:embed="rId7" cstate="screen"/>
          <a:srcRect/>
          <a:stretch>
            <a:fillRect/>
          </a:stretch>
        </p:blipFill>
        <p:spPr bwMode="auto">
          <a:xfrm>
            <a:off x="3000364" y="4500571"/>
            <a:ext cx="3214710" cy="2357430"/>
          </a:xfrm>
          <a:prstGeom prst="rect">
            <a:avLst/>
          </a:prstGeom>
          <a:ln>
            <a:noFill/>
          </a:ln>
          <a:effectLst>
            <a:softEdge rad="112500"/>
          </a:effectLst>
        </p:spPr>
      </p:pic>
      <p:pic>
        <p:nvPicPr>
          <p:cNvPr id="1031" name="Picture 7" descr="C:\Users\Амир\Desktop\5 апреля 2012\Апельсины\f_13662538.jpg"/>
          <p:cNvPicPr>
            <a:picLocks noChangeAspect="1" noChangeArrowheads="1"/>
          </p:cNvPicPr>
          <p:nvPr/>
        </p:nvPicPr>
        <p:blipFill>
          <a:blip r:embed="rId8" cstate="screen"/>
          <a:srcRect/>
          <a:stretch>
            <a:fillRect/>
          </a:stretch>
        </p:blipFill>
        <p:spPr bwMode="auto">
          <a:xfrm>
            <a:off x="6215074" y="0"/>
            <a:ext cx="2928926" cy="2357430"/>
          </a:xfrm>
          <a:prstGeom prst="rect">
            <a:avLst/>
          </a:prstGeom>
          <a:ln>
            <a:noFill/>
          </a:ln>
          <a:effectLst>
            <a:softEdge rad="112500"/>
          </a:effectLst>
        </p:spPr>
      </p:pic>
      <p:sp>
        <p:nvSpPr>
          <p:cNvPr id="8" name="Номер слайда 7"/>
          <p:cNvSpPr>
            <a:spLocks noGrp="1"/>
          </p:cNvSpPr>
          <p:nvPr>
            <p:ph type="sldNum" sz="quarter" idx="12"/>
          </p:nvPr>
        </p:nvSpPr>
        <p:spPr/>
        <p:txBody>
          <a:bodyPr/>
          <a:lstStyle/>
          <a:p>
            <a:fld id="{725C68B6-61C2-468F-89AB-4B9F7531AA68}" type="slidenum">
              <a:rPr lang="ru-RU" smtClean="0"/>
              <a:pPr/>
              <a:t>10</a:t>
            </a:fld>
            <a:endParaRPr lang="ru-RU"/>
          </a:p>
        </p:txBody>
      </p:sp>
    </p:spTree>
  </p:cSld>
  <p:clrMapOvr>
    <a:masterClrMapping/>
  </p:clrMapOvr>
  <p:transition spd="med" advClick="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031"/>
                                        </p:tgtEl>
                                        <p:attrNameLst>
                                          <p:attrName>style.visibility</p:attrName>
                                        </p:attrNameLst>
                                      </p:cBhvr>
                                      <p:to>
                                        <p:strVal val="visible"/>
                                      </p:to>
                                    </p:set>
                                    <p:anim calcmode="lin" valueType="num">
                                      <p:cBhvr>
                                        <p:cTn id="7" dur="1000" fill="hold"/>
                                        <p:tgtEl>
                                          <p:spTgt spid="1031"/>
                                        </p:tgtEl>
                                        <p:attrNameLst>
                                          <p:attrName>ppt_w</p:attrName>
                                        </p:attrNameLst>
                                      </p:cBhvr>
                                      <p:tavLst>
                                        <p:tav tm="0">
                                          <p:val>
                                            <p:strVal val="#ppt_w*0.70"/>
                                          </p:val>
                                        </p:tav>
                                        <p:tav tm="100000">
                                          <p:val>
                                            <p:strVal val="#ppt_w"/>
                                          </p:val>
                                        </p:tav>
                                      </p:tavLst>
                                    </p:anim>
                                    <p:anim calcmode="lin" valueType="num">
                                      <p:cBhvr>
                                        <p:cTn id="8" dur="1000" fill="hold"/>
                                        <p:tgtEl>
                                          <p:spTgt spid="1031"/>
                                        </p:tgtEl>
                                        <p:attrNameLst>
                                          <p:attrName>ppt_h</p:attrName>
                                        </p:attrNameLst>
                                      </p:cBhvr>
                                      <p:tavLst>
                                        <p:tav tm="0">
                                          <p:val>
                                            <p:strVal val="#ppt_h"/>
                                          </p:val>
                                        </p:tav>
                                        <p:tav tm="100000">
                                          <p:val>
                                            <p:strVal val="#ppt_h"/>
                                          </p:val>
                                        </p:tav>
                                      </p:tavLst>
                                    </p:anim>
                                    <p:animEffect transition="in" filter="fade">
                                      <p:cBhvr>
                                        <p:cTn id="9" dur="1000"/>
                                        <p:tgtEl>
                                          <p:spTgt spid="1031"/>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p:cTn id="13" dur="1000" fill="hold"/>
                                        <p:tgtEl>
                                          <p:spTgt spid="1028"/>
                                        </p:tgtEl>
                                        <p:attrNameLst>
                                          <p:attrName>ppt_w</p:attrName>
                                        </p:attrNameLst>
                                      </p:cBhvr>
                                      <p:tavLst>
                                        <p:tav tm="0">
                                          <p:val>
                                            <p:strVal val="#ppt_w*0.70"/>
                                          </p:val>
                                        </p:tav>
                                        <p:tav tm="100000">
                                          <p:val>
                                            <p:strVal val="#ppt_w"/>
                                          </p:val>
                                        </p:tav>
                                      </p:tavLst>
                                    </p:anim>
                                    <p:anim calcmode="lin" valueType="num">
                                      <p:cBhvr>
                                        <p:cTn id="14" dur="1000" fill="hold"/>
                                        <p:tgtEl>
                                          <p:spTgt spid="1028"/>
                                        </p:tgtEl>
                                        <p:attrNameLst>
                                          <p:attrName>ppt_h</p:attrName>
                                        </p:attrNameLst>
                                      </p:cBhvr>
                                      <p:tavLst>
                                        <p:tav tm="0">
                                          <p:val>
                                            <p:strVal val="#ppt_h"/>
                                          </p:val>
                                        </p:tav>
                                        <p:tav tm="100000">
                                          <p:val>
                                            <p:strVal val="#ppt_h"/>
                                          </p:val>
                                        </p:tav>
                                      </p:tavLst>
                                    </p:anim>
                                    <p:animEffect transition="in" filter="fade">
                                      <p:cBhvr>
                                        <p:cTn id="15" dur="1000"/>
                                        <p:tgtEl>
                                          <p:spTgt spid="1028"/>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1029"/>
                                        </p:tgtEl>
                                        <p:attrNameLst>
                                          <p:attrName>style.visibility</p:attrName>
                                        </p:attrNameLst>
                                      </p:cBhvr>
                                      <p:to>
                                        <p:strVal val="visible"/>
                                      </p:to>
                                    </p:set>
                                    <p:anim calcmode="lin" valueType="num">
                                      <p:cBhvr>
                                        <p:cTn id="19" dur="1000" fill="hold"/>
                                        <p:tgtEl>
                                          <p:spTgt spid="1029"/>
                                        </p:tgtEl>
                                        <p:attrNameLst>
                                          <p:attrName>ppt_w</p:attrName>
                                        </p:attrNameLst>
                                      </p:cBhvr>
                                      <p:tavLst>
                                        <p:tav tm="0">
                                          <p:val>
                                            <p:strVal val="#ppt_w*0.70"/>
                                          </p:val>
                                        </p:tav>
                                        <p:tav tm="100000">
                                          <p:val>
                                            <p:strVal val="#ppt_w"/>
                                          </p:val>
                                        </p:tav>
                                      </p:tavLst>
                                    </p:anim>
                                    <p:anim calcmode="lin" valueType="num">
                                      <p:cBhvr>
                                        <p:cTn id="20" dur="1000" fill="hold"/>
                                        <p:tgtEl>
                                          <p:spTgt spid="1029"/>
                                        </p:tgtEl>
                                        <p:attrNameLst>
                                          <p:attrName>ppt_h</p:attrName>
                                        </p:attrNameLst>
                                      </p:cBhvr>
                                      <p:tavLst>
                                        <p:tav tm="0">
                                          <p:val>
                                            <p:strVal val="#ppt_h"/>
                                          </p:val>
                                        </p:tav>
                                        <p:tav tm="100000">
                                          <p:val>
                                            <p:strVal val="#ppt_h"/>
                                          </p:val>
                                        </p:tav>
                                      </p:tavLst>
                                    </p:anim>
                                    <p:animEffect transition="in" filter="fade">
                                      <p:cBhvr>
                                        <p:cTn id="21" dur="1000"/>
                                        <p:tgtEl>
                                          <p:spTgt spid="1029"/>
                                        </p:tgtEl>
                                      </p:cBhvr>
                                    </p:animEffect>
                                  </p:childTnLst>
                                </p:cTn>
                              </p:par>
                            </p:childTnLst>
                          </p:cTn>
                        </p:par>
                        <p:par>
                          <p:cTn id="22" fill="hold">
                            <p:stCondLst>
                              <p:cond delay="3000"/>
                            </p:stCondLst>
                            <p:childTnLst>
                              <p:par>
                                <p:cTn id="23" presetID="55" presetClass="entr" presetSubtype="0" fill="hold" nodeType="afterEffect">
                                  <p:stCondLst>
                                    <p:cond delay="0"/>
                                  </p:stCondLst>
                                  <p:childTnLst>
                                    <p:set>
                                      <p:cBhvr>
                                        <p:cTn id="24" dur="1" fill="hold">
                                          <p:stCondLst>
                                            <p:cond delay="0"/>
                                          </p:stCondLst>
                                        </p:cTn>
                                        <p:tgtEl>
                                          <p:spTgt spid="1026"/>
                                        </p:tgtEl>
                                        <p:attrNameLst>
                                          <p:attrName>style.visibility</p:attrName>
                                        </p:attrNameLst>
                                      </p:cBhvr>
                                      <p:to>
                                        <p:strVal val="visible"/>
                                      </p:to>
                                    </p:set>
                                    <p:anim calcmode="lin" valueType="num">
                                      <p:cBhvr>
                                        <p:cTn id="25" dur="1000" fill="hold"/>
                                        <p:tgtEl>
                                          <p:spTgt spid="1026"/>
                                        </p:tgtEl>
                                        <p:attrNameLst>
                                          <p:attrName>ppt_w</p:attrName>
                                        </p:attrNameLst>
                                      </p:cBhvr>
                                      <p:tavLst>
                                        <p:tav tm="0">
                                          <p:val>
                                            <p:strVal val="#ppt_w*0.70"/>
                                          </p:val>
                                        </p:tav>
                                        <p:tav tm="100000">
                                          <p:val>
                                            <p:strVal val="#ppt_w"/>
                                          </p:val>
                                        </p:tav>
                                      </p:tavLst>
                                    </p:anim>
                                    <p:anim calcmode="lin" valueType="num">
                                      <p:cBhvr>
                                        <p:cTn id="26" dur="1000" fill="hold"/>
                                        <p:tgtEl>
                                          <p:spTgt spid="1026"/>
                                        </p:tgtEl>
                                        <p:attrNameLst>
                                          <p:attrName>ppt_h</p:attrName>
                                        </p:attrNameLst>
                                      </p:cBhvr>
                                      <p:tavLst>
                                        <p:tav tm="0">
                                          <p:val>
                                            <p:strVal val="#ppt_h"/>
                                          </p:val>
                                        </p:tav>
                                        <p:tav tm="100000">
                                          <p:val>
                                            <p:strVal val="#ppt_h"/>
                                          </p:val>
                                        </p:tav>
                                      </p:tavLst>
                                    </p:anim>
                                    <p:animEffect transition="in" filter="fade">
                                      <p:cBhvr>
                                        <p:cTn id="27" dur="1000"/>
                                        <p:tgtEl>
                                          <p:spTgt spid="1026"/>
                                        </p:tgtEl>
                                      </p:cBhvr>
                                    </p:animEffect>
                                  </p:childTnLst>
                                </p:cTn>
                              </p:par>
                            </p:childTnLst>
                          </p:cTn>
                        </p:par>
                        <p:par>
                          <p:cTn id="28" fill="hold">
                            <p:stCondLst>
                              <p:cond delay="4000"/>
                            </p:stCondLst>
                            <p:childTnLst>
                              <p:par>
                                <p:cTn id="29" presetID="55" presetClass="entr" presetSubtype="0" fill="hold" nodeType="afterEffect">
                                  <p:stCondLst>
                                    <p:cond delay="0"/>
                                  </p:stCondLst>
                                  <p:childTnLst>
                                    <p:set>
                                      <p:cBhvr>
                                        <p:cTn id="30" dur="1" fill="hold">
                                          <p:stCondLst>
                                            <p:cond delay="0"/>
                                          </p:stCondLst>
                                        </p:cTn>
                                        <p:tgtEl>
                                          <p:spTgt spid="1030"/>
                                        </p:tgtEl>
                                        <p:attrNameLst>
                                          <p:attrName>style.visibility</p:attrName>
                                        </p:attrNameLst>
                                      </p:cBhvr>
                                      <p:to>
                                        <p:strVal val="visible"/>
                                      </p:to>
                                    </p:set>
                                    <p:anim calcmode="lin" valueType="num">
                                      <p:cBhvr>
                                        <p:cTn id="31" dur="1000" fill="hold"/>
                                        <p:tgtEl>
                                          <p:spTgt spid="1030"/>
                                        </p:tgtEl>
                                        <p:attrNameLst>
                                          <p:attrName>ppt_w</p:attrName>
                                        </p:attrNameLst>
                                      </p:cBhvr>
                                      <p:tavLst>
                                        <p:tav tm="0">
                                          <p:val>
                                            <p:strVal val="#ppt_w*0.70"/>
                                          </p:val>
                                        </p:tav>
                                        <p:tav tm="100000">
                                          <p:val>
                                            <p:strVal val="#ppt_w"/>
                                          </p:val>
                                        </p:tav>
                                      </p:tavLst>
                                    </p:anim>
                                    <p:anim calcmode="lin" valueType="num">
                                      <p:cBhvr>
                                        <p:cTn id="32" dur="1000" fill="hold"/>
                                        <p:tgtEl>
                                          <p:spTgt spid="1030"/>
                                        </p:tgtEl>
                                        <p:attrNameLst>
                                          <p:attrName>ppt_h</p:attrName>
                                        </p:attrNameLst>
                                      </p:cBhvr>
                                      <p:tavLst>
                                        <p:tav tm="0">
                                          <p:val>
                                            <p:strVal val="#ppt_h"/>
                                          </p:val>
                                        </p:tav>
                                        <p:tav tm="100000">
                                          <p:val>
                                            <p:strVal val="#ppt_h"/>
                                          </p:val>
                                        </p:tav>
                                      </p:tavLst>
                                    </p:anim>
                                    <p:animEffect transition="in" filter="fade">
                                      <p:cBhvr>
                                        <p:cTn id="33" dur="1000"/>
                                        <p:tgtEl>
                                          <p:spTgt spid="1030"/>
                                        </p:tgtEl>
                                      </p:cBhvr>
                                    </p:animEffect>
                                  </p:childTnLst>
                                </p:cTn>
                              </p:par>
                            </p:childTnLst>
                          </p:cTn>
                        </p:par>
                        <p:par>
                          <p:cTn id="34" fill="hold">
                            <p:stCondLst>
                              <p:cond delay="5000"/>
                            </p:stCondLst>
                            <p:childTnLst>
                              <p:par>
                                <p:cTn id="35" presetID="55" presetClass="entr" presetSubtype="0" fill="hold" nodeType="afterEffect">
                                  <p:stCondLst>
                                    <p:cond delay="0"/>
                                  </p:stCondLst>
                                  <p:childTnLst>
                                    <p:set>
                                      <p:cBhvr>
                                        <p:cTn id="36" dur="1" fill="hold">
                                          <p:stCondLst>
                                            <p:cond delay="0"/>
                                          </p:stCondLst>
                                        </p:cTn>
                                        <p:tgtEl>
                                          <p:spTgt spid="1027"/>
                                        </p:tgtEl>
                                        <p:attrNameLst>
                                          <p:attrName>style.visibility</p:attrName>
                                        </p:attrNameLst>
                                      </p:cBhvr>
                                      <p:to>
                                        <p:strVal val="visible"/>
                                      </p:to>
                                    </p:set>
                                    <p:anim calcmode="lin" valueType="num">
                                      <p:cBhvr>
                                        <p:cTn id="37" dur="1000" fill="hold"/>
                                        <p:tgtEl>
                                          <p:spTgt spid="1027"/>
                                        </p:tgtEl>
                                        <p:attrNameLst>
                                          <p:attrName>ppt_w</p:attrName>
                                        </p:attrNameLst>
                                      </p:cBhvr>
                                      <p:tavLst>
                                        <p:tav tm="0">
                                          <p:val>
                                            <p:strVal val="#ppt_w*0.70"/>
                                          </p:val>
                                        </p:tav>
                                        <p:tav tm="100000">
                                          <p:val>
                                            <p:strVal val="#ppt_w"/>
                                          </p:val>
                                        </p:tav>
                                      </p:tavLst>
                                    </p:anim>
                                    <p:anim calcmode="lin" valueType="num">
                                      <p:cBhvr>
                                        <p:cTn id="38" dur="1000" fill="hold"/>
                                        <p:tgtEl>
                                          <p:spTgt spid="1027"/>
                                        </p:tgtEl>
                                        <p:attrNameLst>
                                          <p:attrName>ppt_h</p:attrName>
                                        </p:attrNameLst>
                                      </p:cBhvr>
                                      <p:tavLst>
                                        <p:tav tm="0">
                                          <p:val>
                                            <p:strVal val="#ppt_h"/>
                                          </p:val>
                                        </p:tav>
                                        <p:tav tm="100000">
                                          <p:val>
                                            <p:strVal val="#ppt_h"/>
                                          </p:val>
                                        </p:tav>
                                      </p:tavLst>
                                    </p:anim>
                                    <p:animEffect transition="in" filter="fade">
                                      <p:cBhvr>
                                        <p:cTn id="39"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11</a:t>
            </a:fld>
            <a:endParaRPr lang="ru-RU"/>
          </a:p>
        </p:txBody>
      </p:sp>
    </p:spTree>
  </p:cSld>
  <p:clrMapOvr>
    <a:masterClrMapping/>
  </p:clrMapOvr>
  <p:transition spd="med" advClick="0">
    <p:blinds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Амир\Desktop\5 апреля 2012\Апельсины\640.jpg"/>
          <p:cNvPicPr>
            <a:picLocks noChangeAspect="1" noChangeArrowheads="1"/>
          </p:cNvPicPr>
          <p:nvPr/>
        </p:nvPicPr>
        <p:blipFill>
          <a:blip r:embed="rId3" cstate="screen"/>
          <a:srcRect/>
          <a:stretch>
            <a:fillRect/>
          </a:stretch>
        </p:blipFill>
        <p:spPr bwMode="auto">
          <a:xfrm>
            <a:off x="6715141" y="0"/>
            <a:ext cx="2428860" cy="3429000"/>
          </a:xfrm>
          <a:prstGeom prst="rect">
            <a:avLst/>
          </a:prstGeom>
          <a:ln>
            <a:noFill/>
          </a:ln>
          <a:effectLst>
            <a:softEdge rad="112500"/>
          </a:effectLst>
        </p:spPr>
      </p:pic>
      <p:pic>
        <p:nvPicPr>
          <p:cNvPr id="2051" name="Picture 3" descr="C:\Users\Амир\Desktop\5 апреля 2012\Апельсины\164332-800x600.jpg"/>
          <p:cNvPicPr>
            <a:picLocks noChangeAspect="1" noChangeArrowheads="1"/>
          </p:cNvPicPr>
          <p:nvPr/>
        </p:nvPicPr>
        <p:blipFill>
          <a:blip r:embed="rId4" cstate="screen"/>
          <a:srcRect/>
          <a:stretch>
            <a:fillRect/>
          </a:stretch>
        </p:blipFill>
        <p:spPr bwMode="auto">
          <a:xfrm>
            <a:off x="4572000" y="3429000"/>
            <a:ext cx="2143140" cy="1643074"/>
          </a:xfrm>
          <a:prstGeom prst="rect">
            <a:avLst/>
          </a:prstGeom>
          <a:ln>
            <a:noFill/>
          </a:ln>
          <a:effectLst>
            <a:softEdge rad="112500"/>
          </a:effectLst>
        </p:spPr>
      </p:pic>
      <p:pic>
        <p:nvPicPr>
          <p:cNvPr id="2052" name="Picture 4" descr="C:\Users\Амир\Desktop\5 апреля 2012\Апельсины\60000005.jpg"/>
          <p:cNvPicPr>
            <a:picLocks noChangeAspect="1" noChangeArrowheads="1"/>
          </p:cNvPicPr>
          <p:nvPr/>
        </p:nvPicPr>
        <p:blipFill>
          <a:blip r:embed="rId5" cstate="screen"/>
          <a:srcRect/>
          <a:stretch>
            <a:fillRect/>
          </a:stretch>
        </p:blipFill>
        <p:spPr bwMode="auto">
          <a:xfrm>
            <a:off x="4572000" y="0"/>
            <a:ext cx="2143140" cy="1785926"/>
          </a:xfrm>
          <a:prstGeom prst="rect">
            <a:avLst/>
          </a:prstGeom>
          <a:ln>
            <a:noFill/>
          </a:ln>
          <a:effectLst>
            <a:softEdge rad="112500"/>
          </a:effectLst>
        </p:spPr>
      </p:pic>
      <p:pic>
        <p:nvPicPr>
          <p:cNvPr id="2053" name="Picture 5" descr="C:\Users\Амир\Desktop\5 апреля 2012\Апельсины\1198893097_0lik.ru_022_231.jpg"/>
          <p:cNvPicPr>
            <a:picLocks noChangeAspect="1" noChangeArrowheads="1"/>
          </p:cNvPicPr>
          <p:nvPr/>
        </p:nvPicPr>
        <p:blipFill>
          <a:blip r:embed="rId6" cstate="screen"/>
          <a:srcRect/>
          <a:stretch>
            <a:fillRect/>
          </a:stretch>
        </p:blipFill>
        <p:spPr bwMode="auto">
          <a:xfrm>
            <a:off x="4572000" y="1785926"/>
            <a:ext cx="2143140" cy="1643074"/>
          </a:xfrm>
          <a:prstGeom prst="rect">
            <a:avLst/>
          </a:prstGeom>
          <a:ln>
            <a:noFill/>
          </a:ln>
          <a:effectLst>
            <a:softEdge rad="112500"/>
          </a:effectLst>
        </p:spPr>
      </p:pic>
      <p:pic>
        <p:nvPicPr>
          <p:cNvPr id="2054" name="Picture 6" descr="C:\Users\Амир\Desktop\5 апреля 2012\Апельсины\079DSCN0190.jpg"/>
          <p:cNvPicPr>
            <a:picLocks noChangeAspect="1" noChangeArrowheads="1"/>
          </p:cNvPicPr>
          <p:nvPr/>
        </p:nvPicPr>
        <p:blipFill>
          <a:blip r:embed="rId7" cstate="screen"/>
          <a:srcRect/>
          <a:stretch>
            <a:fillRect/>
          </a:stretch>
        </p:blipFill>
        <p:spPr bwMode="auto">
          <a:xfrm>
            <a:off x="0" y="1785926"/>
            <a:ext cx="2428860" cy="1643074"/>
          </a:xfrm>
          <a:prstGeom prst="rect">
            <a:avLst/>
          </a:prstGeom>
          <a:ln>
            <a:noFill/>
          </a:ln>
          <a:effectLst>
            <a:softEdge rad="112500"/>
          </a:effectLst>
        </p:spPr>
      </p:pic>
      <p:pic>
        <p:nvPicPr>
          <p:cNvPr id="2055" name="Picture 7" descr="C:\Users\Амир\Desktop\5 апреля 2012\Апельсины\Fruits3.jpg"/>
          <p:cNvPicPr>
            <a:picLocks noChangeAspect="1" noChangeArrowheads="1"/>
          </p:cNvPicPr>
          <p:nvPr/>
        </p:nvPicPr>
        <p:blipFill>
          <a:blip r:embed="rId8" cstate="screen"/>
          <a:srcRect/>
          <a:stretch>
            <a:fillRect/>
          </a:stretch>
        </p:blipFill>
        <p:spPr bwMode="auto">
          <a:xfrm>
            <a:off x="0" y="0"/>
            <a:ext cx="2428860" cy="1785926"/>
          </a:xfrm>
          <a:prstGeom prst="rect">
            <a:avLst/>
          </a:prstGeom>
          <a:ln>
            <a:noFill/>
          </a:ln>
          <a:effectLst>
            <a:softEdge rad="112500"/>
          </a:effectLst>
        </p:spPr>
      </p:pic>
      <p:pic>
        <p:nvPicPr>
          <p:cNvPr id="2056" name="Picture 8" descr="C:\Users\Амир\Desktop\5 апреля 2012\Апельсины\124738_1024_768.jpg"/>
          <p:cNvPicPr>
            <a:picLocks noChangeAspect="1" noChangeArrowheads="1"/>
          </p:cNvPicPr>
          <p:nvPr/>
        </p:nvPicPr>
        <p:blipFill>
          <a:blip r:embed="rId9" cstate="screen"/>
          <a:srcRect/>
          <a:stretch>
            <a:fillRect/>
          </a:stretch>
        </p:blipFill>
        <p:spPr bwMode="auto">
          <a:xfrm>
            <a:off x="2428860" y="1785926"/>
            <a:ext cx="2143140" cy="1643074"/>
          </a:xfrm>
          <a:prstGeom prst="rect">
            <a:avLst/>
          </a:prstGeom>
          <a:ln>
            <a:noFill/>
          </a:ln>
          <a:effectLst>
            <a:softEdge rad="112500"/>
          </a:effectLst>
        </p:spPr>
      </p:pic>
      <p:pic>
        <p:nvPicPr>
          <p:cNvPr id="2057" name="Picture 9" descr="C:\Users\Амир\Desktop\5 апреля 2012\Апельсины\eda_46_20110313_1828971271.jpg"/>
          <p:cNvPicPr>
            <a:picLocks noChangeAspect="1" noChangeArrowheads="1"/>
          </p:cNvPicPr>
          <p:nvPr/>
        </p:nvPicPr>
        <p:blipFill>
          <a:blip r:embed="rId10" cstate="screen"/>
          <a:srcRect/>
          <a:stretch>
            <a:fillRect/>
          </a:stretch>
        </p:blipFill>
        <p:spPr bwMode="auto">
          <a:xfrm>
            <a:off x="2428860" y="0"/>
            <a:ext cx="2143140" cy="1785926"/>
          </a:xfrm>
          <a:prstGeom prst="rect">
            <a:avLst/>
          </a:prstGeom>
          <a:ln>
            <a:noFill/>
          </a:ln>
          <a:effectLst>
            <a:softEdge rad="112500"/>
          </a:effectLst>
        </p:spPr>
      </p:pic>
      <p:sp>
        <p:nvSpPr>
          <p:cNvPr id="10" name="Номер слайда 9"/>
          <p:cNvSpPr>
            <a:spLocks noGrp="1"/>
          </p:cNvSpPr>
          <p:nvPr>
            <p:ph type="sldNum" sz="quarter" idx="12"/>
          </p:nvPr>
        </p:nvSpPr>
        <p:spPr/>
        <p:txBody>
          <a:bodyPr/>
          <a:lstStyle/>
          <a:p>
            <a:fld id="{725C68B6-61C2-468F-89AB-4B9F7531AA68}" type="slidenum">
              <a:rPr lang="ru-RU" smtClean="0"/>
              <a:pPr/>
              <a:t>12</a:t>
            </a:fld>
            <a:endParaRPr lang="ru-RU"/>
          </a:p>
        </p:txBody>
      </p:sp>
      <p:pic>
        <p:nvPicPr>
          <p:cNvPr id="11" name="Picture 8" descr="C:\Users\Амир\Desktop\5 апреля 2012\Апельсины\mandarini_1024.jpg"/>
          <p:cNvPicPr>
            <a:picLocks noChangeAspect="1" noChangeArrowheads="1"/>
          </p:cNvPicPr>
          <p:nvPr/>
        </p:nvPicPr>
        <p:blipFill>
          <a:blip r:embed="rId11" cstate="screen"/>
          <a:srcRect/>
          <a:stretch>
            <a:fillRect/>
          </a:stretch>
        </p:blipFill>
        <p:spPr bwMode="auto">
          <a:xfrm flipH="1">
            <a:off x="0" y="3429000"/>
            <a:ext cx="2428860" cy="1643074"/>
          </a:xfrm>
          <a:prstGeom prst="rect">
            <a:avLst/>
          </a:prstGeom>
          <a:ln>
            <a:noFill/>
          </a:ln>
          <a:effectLst>
            <a:softEdge rad="112500"/>
          </a:effectLst>
        </p:spPr>
      </p:pic>
      <p:pic>
        <p:nvPicPr>
          <p:cNvPr id="12" name="Picture 9" descr="C:\Users\Амир\Desktop\5 апреля 2012\Апельсины\oli_011.jpeg"/>
          <p:cNvPicPr>
            <a:picLocks noChangeAspect="1" noChangeArrowheads="1"/>
          </p:cNvPicPr>
          <p:nvPr/>
        </p:nvPicPr>
        <p:blipFill>
          <a:blip r:embed="rId12" cstate="screen"/>
          <a:srcRect/>
          <a:stretch>
            <a:fillRect/>
          </a:stretch>
        </p:blipFill>
        <p:spPr bwMode="auto">
          <a:xfrm>
            <a:off x="2428860" y="3429000"/>
            <a:ext cx="2143140" cy="1643074"/>
          </a:xfrm>
          <a:prstGeom prst="rect">
            <a:avLst/>
          </a:prstGeom>
          <a:ln>
            <a:noFill/>
          </a:ln>
          <a:effectLst>
            <a:softEdge rad="112500"/>
          </a:effectLst>
        </p:spPr>
      </p:pic>
      <p:pic>
        <p:nvPicPr>
          <p:cNvPr id="13" name="Рисунок 12" descr="апельсин">
            <a:hlinkClick r:id="rId13"/>
          </p:cNvPr>
          <p:cNvPicPr/>
          <p:nvPr/>
        </p:nvPicPr>
        <p:blipFill>
          <a:blip r:embed="rId14" cstate="screen"/>
          <a:srcRect/>
          <a:stretch>
            <a:fillRect/>
          </a:stretch>
        </p:blipFill>
        <p:spPr bwMode="auto">
          <a:xfrm>
            <a:off x="6715140" y="3429000"/>
            <a:ext cx="2428860" cy="1643074"/>
          </a:xfrm>
          <a:prstGeom prst="rect">
            <a:avLst/>
          </a:prstGeom>
          <a:ln>
            <a:noFill/>
          </a:ln>
          <a:effectLst>
            <a:softEdge rad="112500"/>
          </a:effectLst>
        </p:spPr>
      </p:pic>
      <p:pic>
        <p:nvPicPr>
          <p:cNvPr id="14" name="Рисунок 13" descr="апельсин">
            <a:hlinkClick r:id="rId15"/>
          </p:cNvPr>
          <p:cNvPicPr/>
          <p:nvPr/>
        </p:nvPicPr>
        <p:blipFill>
          <a:blip r:embed="rId16" cstate="screen"/>
          <a:srcRect/>
          <a:stretch>
            <a:fillRect/>
          </a:stretch>
        </p:blipFill>
        <p:spPr bwMode="auto">
          <a:xfrm>
            <a:off x="6715140" y="5072074"/>
            <a:ext cx="2428860" cy="1785926"/>
          </a:xfrm>
          <a:prstGeom prst="rect">
            <a:avLst/>
          </a:prstGeom>
          <a:ln>
            <a:noFill/>
          </a:ln>
          <a:effectLst>
            <a:softEdge rad="112500"/>
          </a:effectLst>
        </p:spPr>
      </p:pic>
      <p:pic>
        <p:nvPicPr>
          <p:cNvPr id="15" name="Рисунок 14" descr="апельсин">
            <a:hlinkClick r:id="rId17"/>
          </p:cNvPr>
          <p:cNvPicPr/>
          <p:nvPr/>
        </p:nvPicPr>
        <p:blipFill>
          <a:blip r:embed="rId18" cstate="screen"/>
          <a:srcRect/>
          <a:stretch>
            <a:fillRect/>
          </a:stretch>
        </p:blipFill>
        <p:spPr bwMode="auto">
          <a:xfrm>
            <a:off x="0" y="5072074"/>
            <a:ext cx="2428860" cy="1785926"/>
          </a:xfrm>
          <a:prstGeom prst="rect">
            <a:avLst/>
          </a:prstGeom>
          <a:ln>
            <a:noFill/>
          </a:ln>
          <a:effectLst>
            <a:softEdge rad="112500"/>
          </a:effectLst>
        </p:spPr>
      </p:pic>
      <p:pic>
        <p:nvPicPr>
          <p:cNvPr id="16" name="Рисунок 15" descr="апельсин">
            <a:hlinkClick r:id="rId19"/>
          </p:cNvPr>
          <p:cNvPicPr/>
          <p:nvPr/>
        </p:nvPicPr>
        <p:blipFill>
          <a:blip r:embed="rId20" cstate="screen"/>
          <a:srcRect/>
          <a:stretch>
            <a:fillRect/>
          </a:stretch>
        </p:blipFill>
        <p:spPr bwMode="auto">
          <a:xfrm>
            <a:off x="4572000" y="5072074"/>
            <a:ext cx="2152648" cy="1785926"/>
          </a:xfrm>
          <a:prstGeom prst="rect">
            <a:avLst/>
          </a:prstGeom>
          <a:ln>
            <a:noFill/>
          </a:ln>
          <a:effectLst>
            <a:softEdge rad="112500"/>
          </a:effectLst>
        </p:spPr>
      </p:pic>
      <p:pic>
        <p:nvPicPr>
          <p:cNvPr id="17" name="Рисунок 16" descr="апельсин">
            <a:hlinkClick r:id="rId21"/>
          </p:cNvPr>
          <p:cNvPicPr/>
          <p:nvPr/>
        </p:nvPicPr>
        <p:blipFill>
          <a:blip r:embed="rId22" cstate="screen"/>
          <a:srcRect/>
          <a:stretch>
            <a:fillRect/>
          </a:stretch>
        </p:blipFill>
        <p:spPr bwMode="auto">
          <a:xfrm>
            <a:off x="2428860" y="5072074"/>
            <a:ext cx="2143140" cy="1785926"/>
          </a:xfrm>
          <a:prstGeom prst="rect">
            <a:avLst/>
          </a:prstGeom>
          <a:ln>
            <a:noFill/>
          </a:ln>
          <a:effectLst>
            <a:softEdge rad="112500"/>
          </a:effectLst>
        </p:spPr>
      </p:pic>
    </p:spTree>
  </p:cSld>
  <p:clrMapOvr>
    <a:masterClrMapping/>
  </p:clrMapOvr>
  <p:transition spd="med" advClick="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circle(out)">
                                      <p:cBhvr>
                                        <p:cTn id="7" dur="1000"/>
                                        <p:tgtEl>
                                          <p:spTgt spid="2053"/>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2056"/>
                                        </p:tgtEl>
                                        <p:attrNameLst>
                                          <p:attrName>style.visibility</p:attrName>
                                        </p:attrNameLst>
                                      </p:cBhvr>
                                      <p:to>
                                        <p:strVal val="visible"/>
                                      </p:to>
                                    </p:set>
                                    <p:animEffect transition="in" filter="circle(out)">
                                      <p:cBhvr>
                                        <p:cTn id="11" dur="1000"/>
                                        <p:tgtEl>
                                          <p:spTgt spid="2056"/>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out)">
                                      <p:cBhvr>
                                        <p:cTn id="15" dur="1000"/>
                                        <p:tgtEl>
                                          <p:spTgt spid="12"/>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2051"/>
                                        </p:tgtEl>
                                        <p:attrNameLst>
                                          <p:attrName>style.visibility</p:attrName>
                                        </p:attrNameLst>
                                      </p:cBhvr>
                                      <p:to>
                                        <p:strVal val="visible"/>
                                      </p:to>
                                    </p:set>
                                    <p:animEffect transition="in" filter="circle(out)">
                                      <p:cBhvr>
                                        <p:cTn id="19" dur="1000"/>
                                        <p:tgtEl>
                                          <p:spTgt spid="2051"/>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circle(out)">
                                      <p:cBhvr>
                                        <p:cTn id="23" dur="1000"/>
                                        <p:tgtEl>
                                          <p:spTgt spid="13"/>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circle(out)">
                                      <p:cBhvr>
                                        <p:cTn id="27" dur="1000"/>
                                        <p:tgtEl>
                                          <p:spTgt spid="2050"/>
                                        </p:tgtEl>
                                      </p:cBhvr>
                                    </p:animEffect>
                                  </p:childTnLst>
                                </p:cTn>
                              </p:par>
                            </p:childTnLst>
                          </p:cTn>
                        </p:par>
                        <p:par>
                          <p:cTn id="28" fill="hold">
                            <p:stCondLst>
                              <p:cond delay="6000"/>
                            </p:stCondLst>
                            <p:childTnLst>
                              <p:par>
                                <p:cTn id="29" presetID="6" presetClass="entr" presetSubtype="32" fill="hold" nodeType="afterEffect">
                                  <p:stCondLst>
                                    <p:cond delay="0"/>
                                  </p:stCondLst>
                                  <p:childTnLst>
                                    <p:set>
                                      <p:cBhvr>
                                        <p:cTn id="30" dur="1" fill="hold">
                                          <p:stCondLst>
                                            <p:cond delay="0"/>
                                          </p:stCondLst>
                                        </p:cTn>
                                        <p:tgtEl>
                                          <p:spTgt spid="2052"/>
                                        </p:tgtEl>
                                        <p:attrNameLst>
                                          <p:attrName>style.visibility</p:attrName>
                                        </p:attrNameLst>
                                      </p:cBhvr>
                                      <p:to>
                                        <p:strVal val="visible"/>
                                      </p:to>
                                    </p:set>
                                    <p:animEffect transition="in" filter="circle(out)">
                                      <p:cBhvr>
                                        <p:cTn id="31" dur="1000"/>
                                        <p:tgtEl>
                                          <p:spTgt spid="2052"/>
                                        </p:tgtEl>
                                      </p:cBhvr>
                                    </p:animEffect>
                                  </p:childTnLst>
                                </p:cTn>
                              </p:par>
                            </p:childTnLst>
                          </p:cTn>
                        </p:par>
                        <p:par>
                          <p:cTn id="32" fill="hold">
                            <p:stCondLst>
                              <p:cond delay="7000"/>
                            </p:stCondLst>
                            <p:childTnLst>
                              <p:par>
                                <p:cTn id="33" presetID="6" presetClass="entr" presetSubtype="32" fill="hold" nodeType="afterEffect">
                                  <p:stCondLst>
                                    <p:cond delay="0"/>
                                  </p:stCondLst>
                                  <p:childTnLst>
                                    <p:set>
                                      <p:cBhvr>
                                        <p:cTn id="34" dur="1" fill="hold">
                                          <p:stCondLst>
                                            <p:cond delay="0"/>
                                          </p:stCondLst>
                                        </p:cTn>
                                        <p:tgtEl>
                                          <p:spTgt spid="2057"/>
                                        </p:tgtEl>
                                        <p:attrNameLst>
                                          <p:attrName>style.visibility</p:attrName>
                                        </p:attrNameLst>
                                      </p:cBhvr>
                                      <p:to>
                                        <p:strVal val="visible"/>
                                      </p:to>
                                    </p:set>
                                    <p:animEffect transition="in" filter="circle(out)">
                                      <p:cBhvr>
                                        <p:cTn id="35" dur="1000"/>
                                        <p:tgtEl>
                                          <p:spTgt spid="2057"/>
                                        </p:tgtEl>
                                      </p:cBhvr>
                                    </p:animEffect>
                                  </p:childTnLst>
                                </p:cTn>
                              </p:par>
                            </p:childTnLst>
                          </p:cTn>
                        </p:par>
                        <p:par>
                          <p:cTn id="36" fill="hold">
                            <p:stCondLst>
                              <p:cond delay="8000"/>
                            </p:stCondLst>
                            <p:childTnLst>
                              <p:par>
                                <p:cTn id="37" presetID="6" presetClass="entr" presetSubtype="32" fill="hold" nodeType="afterEffect">
                                  <p:stCondLst>
                                    <p:cond delay="0"/>
                                  </p:stCondLst>
                                  <p:childTnLst>
                                    <p:set>
                                      <p:cBhvr>
                                        <p:cTn id="38" dur="1" fill="hold">
                                          <p:stCondLst>
                                            <p:cond delay="0"/>
                                          </p:stCondLst>
                                        </p:cTn>
                                        <p:tgtEl>
                                          <p:spTgt spid="2055"/>
                                        </p:tgtEl>
                                        <p:attrNameLst>
                                          <p:attrName>style.visibility</p:attrName>
                                        </p:attrNameLst>
                                      </p:cBhvr>
                                      <p:to>
                                        <p:strVal val="visible"/>
                                      </p:to>
                                    </p:set>
                                    <p:animEffect transition="in" filter="circle(out)">
                                      <p:cBhvr>
                                        <p:cTn id="39" dur="1000"/>
                                        <p:tgtEl>
                                          <p:spTgt spid="2055"/>
                                        </p:tgtEl>
                                      </p:cBhvr>
                                    </p:animEffect>
                                  </p:childTnLst>
                                </p:cTn>
                              </p:par>
                            </p:childTnLst>
                          </p:cTn>
                        </p:par>
                        <p:par>
                          <p:cTn id="40" fill="hold">
                            <p:stCondLst>
                              <p:cond delay="9000"/>
                            </p:stCondLst>
                            <p:childTnLst>
                              <p:par>
                                <p:cTn id="41" presetID="6" presetClass="entr" presetSubtype="32" fill="hold" nodeType="afterEffect">
                                  <p:stCondLst>
                                    <p:cond delay="0"/>
                                  </p:stCondLst>
                                  <p:childTnLst>
                                    <p:set>
                                      <p:cBhvr>
                                        <p:cTn id="42" dur="1" fill="hold">
                                          <p:stCondLst>
                                            <p:cond delay="0"/>
                                          </p:stCondLst>
                                        </p:cTn>
                                        <p:tgtEl>
                                          <p:spTgt spid="2054"/>
                                        </p:tgtEl>
                                        <p:attrNameLst>
                                          <p:attrName>style.visibility</p:attrName>
                                        </p:attrNameLst>
                                      </p:cBhvr>
                                      <p:to>
                                        <p:strVal val="visible"/>
                                      </p:to>
                                    </p:set>
                                    <p:animEffect transition="in" filter="circle(out)">
                                      <p:cBhvr>
                                        <p:cTn id="43" dur="1000"/>
                                        <p:tgtEl>
                                          <p:spTgt spid="2054"/>
                                        </p:tgtEl>
                                      </p:cBhvr>
                                    </p:animEffect>
                                  </p:childTnLst>
                                </p:cTn>
                              </p:par>
                            </p:childTnLst>
                          </p:cTn>
                        </p:par>
                        <p:par>
                          <p:cTn id="44" fill="hold">
                            <p:stCondLst>
                              <p:cond delay="10000"/>
                            </p:stCondLst>
                            <p:childTnLst>
                              <p:par>
                                <p:cTn id="45" presetID="6" presetClass="entr" presetSubtype="32"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circle(out)">
                                      <p:cBhvr>
                                        <p:cTn id="47" dur="1000"/>
                                        <p:tgtEl>
                                          <p:spTgt spid="11"/>
                                        </p:tgtEl>
                                      </p:cBhvr>
                                    </p:animEffect>
                                  </p:childTnLst>
                                </p:cTn>
                              </p:par>
                            </p:childTnLst>
                          </p:cTn>
                        </p:par>
                        <p:par>
                          <p:cTn id="48" fill="hold">
                            <p:stCondLst>
                              <p:cond delay="11000"/>
                            </p:stCondLst>
                            <p:childTnLst>
                              <p:par>
                                <p:cTn id="49" presetID="6" presetClass="entr" presetSubtype="32"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circle(out)">
                                      <p:cBhvr>
                                        <p:cTn id="51" dur="1000"/>
                                        <p:tgtEl>
                                          <p:spTgt spid="15"/>
                                        </p:tgtEl>
                                      </p:cBhvr>
                                    </p:animEffect>
                                  </p:childTnLst>
                                </p:cTn>
                              </p:par>
                            </p:childTnLst>
                          </p:cTn>
                        </p:par>
                        <p:par>
                          <p:cTn id="52" fill="hold">
                            <p:stCondLst>
                              <p:cond delay="12000"/>
                            </p:stCondLst>
                            <p:childTnLst>
                              <p:par>
                                <p:cTn id="53" presetID="6" presetClass="entr" presetSubtype="32" fill="hold"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circle(out)">
                                      <p:cBhvr>
                                        <p:cTn id="55" dur="1000"/>
                                        <p:tgtEl>
                                          <p:spTgt spid="17"/>
                                        </p:tgtEl>
                                      </p:cBhvr>
                                    </p:animEffect>
                                  </p:childTnLst>
                                </p:cTn>
                              </p:par>
                            </p:childTnLst>
                          </p:cTn>
                        </p:par>
                        <p:par>
                          <p:cTn id="56" fill="hold">
                            <p:stCondLst>
                              <p:cond delay="13000"/>
                            </p:stCondLst>
                            <p:childTnLst>
                              <p:par>
                                <p:cTn id="57" presetID="6" presetClass="entr" presetSubtype="32"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circle(out)">
                                      <p:cBhvr>
                                        <p:cTn id="59" dur="1000"/>
                                        <p:tgtEl>
                                          <p:spTgt spid="16"/>
                                        </p:tgtEl>
                                      </p:cBhvr>
                                    </p:animEffect>
                                  </p:childTnLst>
                                </p:cTn>
                              </p:par>
                            </p:childTnLst>
                          </p:cTn>
                        </p:par>
                        <p:par>
                          <p:cTn id="60" fill="hold">
                            <p:stCondLst>
                              <p:cond delay="14000"/>
                            </p:stCondLst>
                            <p:childTnLst>
                              <p:par>
                                <p:cTn id="61" presetID="6" presetClass="entr" presetSubtype="32"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circle(out)">
                                      <p:cBhvr>
                                        <p:cTn id="6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685800" y="928671"/>
            <a:ext cx="7772400" cy="267178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Благодарю за внимание</a:t>
            </a:r>
            <a:endParaRPr lang="ru-RU"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Номер слайда 1"/>
          <p:cNvSpPr>
            <a:spLocks noGrp="1"/>
          </p:cNvSpPr>
          <p:nvPr>
            <p:ph type="sldNum" sz="quarter" idx="12"/>
          </p:nvPr>
        </p:nvSpPr>
        <p:spPr/>
        <p:txBody>
          <a:bodyPr/>
          <a:lstStyle/>
          <a:p>
            <a:fld id="{725C68B6-61C2-468F-89AB-4B9F7531AA68}" type="slidenum">
              <a:rPr lang="ru-RU" smtClean="0"/>
              <a:pPr/>
              <a:t>13</a:t>
            </a:fld>
            <a:endParaRPr lang="ru-RU"/>
          </a:p>
        </p:txBody>
      </p:sp>
      <p:sp>
        <p:nvSpPr>
          <p:cNvPr id="5" name="Подзаголовок 2"/>
          <p:cNvSpPr>
            <a:spLocks noGrp="1"/>
          </p:cNvSpPr>
          <p:nvPr>
            <p:ph type="subTitle" idx="1"/>
          </p:nvPr>
        </p:nvSpPr>
        <p:spPr>
          <a:xfrm>
            <a:off x="3286116" y="3886200"/>
            <a:ext cx="5429288" cy="1685940"/>
          </a:xfrm>
        </p:spPr>
        <p:txBody>
          <a:bodyPr>
            <a:normAutofit/>
          </a:bodyPr>
          <a:lstStyle/>
          <a:p>
            <a:pPr algn="r"/>
            <a:r>
              <a:rPr lang="ru-RU" sz="2000" dirty="0" smtClean="0">
                <a:solidFill>
                  <a:schemeClr val="tx1"/>
                </a:solidFill>
                <a:latin typeface="Century Schoolbook" pitchFamily="18" charset="0"/>
              </a:rPr>
              <a:t>Презентацию подготовила преподаватель ГБОУ СПО «</a:t>
            </a:r>
            <a:r>
              <a:rPr lang="ru-RU" sz="2000" dirty="0" err="1" smtClean="0">
                <a:solidFill>
                  <a:schemeClr val="tx1"/>
                </a:solidFill>
                <a:latin typeface="Century Schoolbook" pitchFamily="18" charset="0"/>
              </a:rPr>
              <a:t>Баймакский</a:t>
            </a:r>
            <a:r>
              <a:rPr lang="ru-RU" sz="2000" dirty="0" smtClean="0">
                <a:solidFill>
                  <a:schemeClr val="tx1"/>
                </a:solidFill>
                <a:latin typeface="Century Schoolbook" pitchFamily="18" charset="0"/>
              </a:rPr>
              <a:t> сельскохозяйственный техникум»</a:t>
            </a:r>
          </a:p>
          <a:p>
            <a:pPr algn="r"/>
            <a:r>
              <a:rPr lang="ru-RU" sz="2000" b="1" dirty="0" smtClean="0">
                <a:solidFill>
                  <a:schemeClr val="tx1"/>
                </a:solidFill>
                <a:latin typeface="Century Schoolbook" pitchFamily="18" charset="0"/>
              </a:rPr>
              <a:t>Мусина Ж.М.</a:t>
            </a:r>
          </a:p>
          <a:p>
            <a:endParaRPr lang="ru-RU" sz="2000" dirty="0">
              <a:solidFill>
                <a:schemeClr val="tx1"/>
              </a:solidFill>
              <a:latin typeface="Century Schoolbook" pitchFamily="18" charset="0"/>
            </a:endParaRPr>
          </a:p>
        </p:txBody>
      </p:sp>
    </p:spTree>
  </p:cSld>
  <p:clrMapOvr>
    <a:masterClrMapping/>
  </p:clrMapOvr>
  <p:transition spd="med" advClick="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Амир\Desktop\5 апреля 2012\Апельсины\60530115_12.jpg"/>
          <p:cNvPicPr>
            <a:picLocks noChangeAspect="1" noChangeArrowheads="1"/>
          </p:cNvPicPr>
          <p:nvPr/>
        </p:nvPicPr>
        <p:blipFill>
          <a:blip r:embed="rId3" cstate="screen"/>
          <a:srcRect/>
          <a:stretch>
            <a:fillRect/>
          </a:stretch>
        </p:blipFill>
        <p:spPr bwMode="auto">
          <a:xfrm>
            <a:off x="2428860" y="3429000"/>
            <a:ext cx="2143140" cy="1643074"/>
          </a:xfrm>
          <a:prstGeom prst="rect">
            <a:avLst/>
          </a:prstGeom>
          <a:ln>
            <a:noFill/>
          </a:ln>
          <a:effectLst>
            <a:softEdge rad="112500"/>
          </a:effectLst>
        </p:spPr>
      </p:pic>
      <p:pic>
        <p:nvPicPr>
          <p:cNvPr id="3075" name="Picture 3" descr="C:\Users\Амир\Desktop\5 апреля 2012\Апельсины\5dbf5fa0c4b4.jpg"/>
          <p:cNvPicPr>
            <a:picLocks noChangeAspect="1" noChangeArrowheads="1"/>
          </p:cNvPicPr>
          <p:nvPr/>
        </p:nvPicPr>
        <p:blipFill>
          <a:blip r:embed="rId4" cstate="screen"/>
          <a:srcRect/>
          <a:stretch>
            <a:fillRect/>
          </a:stretch>
        </p:blipFill>
        <p:spPr bwMode="auto">
          <a:xfrm>
            <a:off x="0" y="1785926"/>
            <a:ext cx="2428860" cy="1643074"/>
          </a:xfrm>
          <a:prstGeom prst="rect">
            <a:avLst/>
          </a:prstGeom>
          <a:ln>
            <a:noFill/>
          </a:ln>
          <a:effectLst>
            <a:softEdge rad="112500"/>
          </a:effectLst>
        </p:spPr>
      </p:pic>
      <p:pic>
        <p:nvPicPr>
          <p:cNvPr id="3076" name="Picture 4" descr="C:\Users\Амир\Desktop\5 апреля 2012\Апельсины\2802-800x600.jpg"/>
          <p:cNvPicPr>
            <a:picLocks noChangeAspect="1" noChangeArrowheads="1"/>
          </p:cNvPicPr>
          <p:nvPr/>
        </p:nvPicPr>
        <p:blipFill>
          <a:blip r:embed="rId5" cstate="screen"/>
          <a:srcRect/>
          <a:stretch>
            <a:fillRect/>
          </a:stretch>
        </p:blipFill>
        <p:spPr bwMode="auto">
          <a:xfrm>
            <a:off x="0" y="0"/>
            <a:ext cx="2428860" cy="1785926"/>
          </a:xfrm>
          <a:prstGeom prst="rect">
            <a:avLst/>
          </a:prstGeom>
          <a:ln>
            <a:noFill/>
          </a:ln>
          <a:effectLst>
            <a:softEdge rad="112500"/>
          </a:effectLst>
        </p:spPr>
      </p:pic>
      <p:pic>
        <p:nvPicPr>
          <p:cNvPr id="3077" name="Picture 5" descr="C:\Users\Амир\Desktop\5 апреля 2012\Апельсины\131884.jpg"/>
          <p:cNvPicPr>
            <a:picLocks noChangeAspect="1" noChangeArrowheads="1"/>
          </p:cNvPicPr>
          <p:nvPr/>
        </p:nvPicPr>
        <p:blipFill>
          <a:blip r:embed="rId6" cstate="screen"/>
          <a:srcRect/>
          <a:stretch>
            <a:fillRect/>
          </a:stretch>
        </p:blipFill>
        <p:spPr bwMode="auto">
          <a:xfrm>
            <a:off x="2428860" y="0"/>
            <a:ext cx="2143140" cy="1785926"/>
          </a:xfrm>
          <a:prstGeom prst="rect">
            <a:avLst/>
          </a:prstGeom>
          <a:ln>
            <a:noFill/>
          </a:ln>
          <a:effectLst>
            <a:softEdge rad="112500"/>
          </a:effectLst>
        </p:spPr>
      </p:pic>
      <p:pic>
        <p:nvPicPr>
          <p:cNvPr id="3078" name="Picture 6" descr="C:\Users\Амир\Desktop\5 апреля 2012\Апельсины\246953-800x600.jpg"/>
          <p:cNvPicPr>
            <a:picLocks noChangeAspect="1" noChangeArrowheads="1"/>
          </p:cNvPicPr>
          <p:nvPr/>
        </p:nvPicPr>
        <p:blipFill>
          <a:blip r:embed="rId7" cstate="screen"/>
          <a:srcRect/>
          <a:stretch>
            <a:fillRect/>
          </a:stretch>
        </p:blipFill>
        <p:spPr bwMode="auto">
          <a:xfrm>
            <a:off x="2428860" y="1785926"/>
            <a:ext cx="2143140" cy="1643074"/>
          </a:xfrm>
          <a:prstGeom prst="rect">
            <a:avLst/>
          </a:prstGeom>
          <a:ln>
            <a:noFill/>
          </a:ln>
          <a:effectLst>
            <a:softEdge rad="112500"/>
          </a:effectLst>
        </p:spPr>
      </p:pic>
      <p:pic>
        <p:nvPicPr>
          <p:cNvPr id="3079" name="Picture 7" descr="C:\Users\Амир\Desktop\5 апреля 2012\Апельсины\hq-wallpapers_ru_food_1054_1024x768.jpg"/>
          <p:cNvPicPr>
            <a:picLocks noChangeAspect="1" noChangeArrowheads="1"/>
          </p:cNvPicPr>
          <p:nvPr/>
        </p:nvPicPr>
        <p:blipFill>
          <a:blip r:embed="rId8" cstate="screen"/>
          <a:srcRect/>
          <a:stretch>
            <a:fillRect/>
          </a:stretch>
        </p:blipFill>
        <p:spPr bwMode="auto">
          <a:xfrm>
            <a:off x="0" y="3429000"/>
            <a:ext cx="2428860" cy="1643074"/>
          </a:xfrm>
          <a:prstGeom prst="rect">
            <a:avLst/>
          </a:prstGeom>
          <a:ln>
            <a:noFill/>
          </a:ln>
          <a:effectLst>
            <a:softEdge rad="112500"/>
          </a:effectLst>
        </p:spPr>
      </p:pic>
      <p:pic>
        <p:nvPicPr>
          <p:cNvPr id="3080" name="Picture 8" descr="C:\Users\Амир\Desktop\5 апреля 2012\Апельсины\7544049c1b80.jpg"/>
          <p:cNvPicPr>
            <a:picLocks noChangeAspect="1" noChangeArrowheads="1"/>
          </p:cNvPicPr>
          <p:nvPr/>
        </p:nvPicPr>
        <p:blipFill>
          <a:blip r:embed="rId9" cstate="screen"/>
          <a:srcRect/>
          <a:stretch>
            <a:fillRect/>
          </a:stretch>
        </p:blipFill>
        <p:spPr bwMode="auto">
          <a:xfrm>
            <a:off x="4572000" y="5072074"/>
            <a:ext cx="2143140" cy="1785926"/>
          </a:xfrm>
          <a:prstGeom prst="rect">
            <a:avLst/>
          </a:prstGeom>
          <a:ln>
            <a:noFill/>
          </a:ln>
          <a:effectLst>
            <a:softEdge rad="112500"/>
          </a:effectLst>
        </p:spPr>
      </p:pic>
      <p:pic>
        <p:nvPicPr>
          <p:cNvPr id="3081" name="Picture 9" descr="C:\Users\Амир\Desktop\5 апреля 2012\Апельсины\10620000_10578212_709745_orange.jpg"/>
          <p:cNvPicPr>
            <a:picLocks noChangeAspect="1" noChangeArrowheads="1"/>
          </p:cNvPicPr>
          <p:nvPr/>
        </p:nvPicPr>
        <p:blipFill>
          <a:blip r:embed="rId10" cstate="screen"/>
          <a:srcRect/>
          <a:stretch>
            <a:fillRect/>
          </a:stretch>
        </p:blipFill>
        <p:spPr bwMode="auto">
          <a:xfrm>
            <a:off x="4572001" y="0"/>
            <a:ext cx="2143140" cy="1785926"/>
          </a:xfrm>
          <a:prstGeom prst="rect">
            <a:avLst/>
          </a:prstGeom>
          <a:ln>
            <a:noFill/>
          </a:ln>
          <a:effectLst>
            <a:softEdge rad="112500"/>
          </a:effectLst>
        </p:spPr>
      </p:pic>
      <p:pic>
        <p:nvPicPr>
          <p:cNvPr id="3082" name="Picture 10" descr="C:\Users\Амир\Desktop\5 апреля 2012\Апельсины\oranges.jpg"/>
          <p:cNvPicPr>
            <a:picLocks noChangeAspect="1" noChangeArrowheads="1"/>
          </p:cNvPicPr>
          <p:nvPr/>
        </p:nvPicPr>
        <p:blipFill>
          <a:blip r:embed="rId11" cstate="screen"/>
          <a:srcRect/>
          <a:stretch>
            <a:fillRect/>
          </a:stretch>
        </p:blipFill>
        <p:spPr bwMode="auto">
          <a:xfrm>
            <a:off x="4572000" y="3429000"/>
            <a:ext cx="2143140" cy="1643074"/>
          </a:xfrm>
          <a:prstGeom prst="rect">
            <a:avLst/>
          </a:prstGeom>
          <a:ln>
            <a:noFill/>
          </a:ln>
          <a:effectLst>
            <a:softEdge rad="112500"/>
          </a:effectLst>
        </p:spPr>
      </p:pic>
      <p:sp>
        <p:nvSpPr>
          <p:cNvPr id="11" name="Номер слайда 10"/>
          <p:cNvSpPr>
            <a:spLocks noGrp="1"/>
          </p:cNvSpPr>
          <p:nvPr>
            <p:ph type="sldNum" sz="quarter" idx="12"/>
          </p:nvPr>
        </p:nvSpPr>
        <p:spPr/>
        <p:txBody>
          <a:bodyPr/>
          <a:lstStyle/>
          <a:p>
            <a:fld id="{725C68B6-61C2-468F-89AB-4B9F7531AA68}" type="slidenum">
              <a:rPr lang="ru-RU" smtClean="0"/>
              <a:pPr/>
              <a:t>2</a:t>
            </a:fld>
            <a:endParaRPr lang="ru-RU"/>
          </a:p>
        </p:txBody>
      </p:sp>
      <p:pic>
        <p:nvPicPr>
          <p:cNvPr id="12" name="Picture 6" descr="C:\Users\Амир\Desktop\5 апреля 2012\Апельсины\67750026_0_1ee05_3feac886_XL.jpg"/>
          <p:cNvPicPr>
            <a:picLocks noChangeAspect="1" noChangeArrowheads="1"/>
          </p:cNvPicPr>
          <p:nvPr/>
        </p:nvPicPr>
        <p:blipFill>
          <a:blip r:embed="rId12" cstate="screen"/>
          <a:srcRect/>
          <a:stretch>
            <a:fillRect/>
          </a:stretch>
        </p:blipFill>
        <p:spPr bwMode="auto">
          <a:xfrm>
            <a:off x="6715140" y="0"/>
            <a:ext cx="2428860" cy="1785926"/>
          </a:xfrm>
          <a:prstGeom prst="rect">
            <a:avLst/>
          </a:prstGeom>
          <a:ln>
            <a:noFill/>
          </a:ln>
          <a:effectLst>
            <a:softEdge rad="112500"/>
          </a:effectLst>
        </p:spPr>
      </p:pic>
      <p:pic>
        <p:nvPicPr>
          <p:cNvPr id="13" name="Picture 5" descr="C:\Users\Амир\Desktop\5 апреля 2012\Апельсины\49251038_0020.jpg"/>
          <p:cNvPicPr>
            <a:picLocks noChangeAspect="1" noChangeArrowheads="1"/>
          </p:cNvPicPr>
          <p:nvPr/>
        </p:nvPicPr>
        <p:blipFill>
          <a:blip r:embed="rId13" cstate="screen"/>
          <a:srcRect/>
          <a:stretch>
            <a:fillRect/>
          </a:stretch>
        </p:blipFill>
        <p:spPr bwMode="auto">
          <a:xfrm>
            <a:off x="2428860" y="5072074"/>
            <a:ext cx="2143108" cy="1785926"/>
          </a:xfrm>
          <a:prstGeom prst="rect">
            <a:avLst/>
          </a:prstGeom>
          <a:ln>
            <a:noFill/>
          </a:ln>
          <a:effectLst>
            <a:softEdge rad="112500"/>
          </a:effectLst>
        </p:spPr>
      </p:pic>
      <p:pic>
        <p:nvPicPr>
          <p:cNvPr id="14" name="Picture 7" descr="C:\Users\Амир\Desktop\5 апреля 2012\Апельсины\15512df561f3.jpg"/>
          <p:cNvPicPr>
            <a:picLocks noChangeAspect="1" noChangeArrowheads="1"/>
          </p:cNvPicPr>
          <p:nvPr/>
        </p:nvPicPr>
        <p:blipFill>
          <a:blip r:embed="rId14" cstate="screen"/>
          <a:srcRect/>
          <a:stretch>
            <a:fillRect/>
          </a:stretch>
        </p:blipFill>
        <p:spPr bwMode="auto">
          <a:xfrm>
            <a:off x="6715140" y="3429000"/>
            <a:ext cx="2428860" cy="1643074"/>
          </a:xfrm>
          <a:prstGeom prst="rect">
            <a:avLst/>
          </a:prstGeom>
          <a:ln>
            <a:noFill/>
          </a:ln>
          <a:effectLst>
            <a:softEdge rad="112500"/>
          </a:effectLst>
        </p:spPr>
      </p:pic>
      <p:pic>
        <p:nvPicPr>
          <p:cNvPr id="15" name="Picture 3" descr="C:\Users\Амир\Desktop\5 апреля 2012\Апельсины\Food_Fruits_and_Berryes_Sliced_oranges_024391_.jpg"/>
          <p:cNvPicPr>
            <a:picLocks noChangeAspect="1" noChangeArrowheads="1"/>
          </p:cNvPicPr>
          <p:nvPr/>
        </p:nvPicPr>
        <p:blipFill>
          <a:blip r:embed="rId15" cstate="screen"/>
          <a:srcRect/>
          <a:stretch>
            <a:fillRect/>
          </a:stretch>
        </p:blipFill>
        <p:spPr bwMode="auto">
          <a:xfrm>
            <a:off x="4572000" y="1785926"/>
            <a:ext cx="2143140" cy="1643074"/>
          </a:xfrm>
          <a:prstGeom prst="rect">
            <a:avLst/>
          </a:prstGeom>
          <a:ln>
            <a:noFill/>
          </a:ln>
          <a:effectLst>
            <a:softEdge rad="112500"/>
          </a:effectLst>
        </p:spPr>
      </p:pic>
      <p:pic>
        <p:nvPicPr>
          <p:cNvPr id="16" name="Picture 2" descr="C:\Users\Амир\Desktop\5 апреля 2012\Апельсины\3477-1152x864.jpg"/>
          <p:cNvPicPr>
            <a:picLocks noChangeAspect="1" noChangeArrowheads="1"/>
          </p:cNvPicPr>
          <p:nvPr/>
        </p:nvPicPr>
        <p:blipFill>
          <a:blip r:embed="rId16" cstate="screen"/>
          <a:srcRect/>
          <a:stretch>
            <a:fillRect/>
          </a:stretch>
        </p:blipFill>
        <p:spPr bwMode="auto">
          <a:xfrm>
            <a:off x="6715140" y="1785926"/>
            <a:ext cx="2428860" cy="1643074"/>
          </a:xfrm>
          <a:prstGeom prst="rect">
            <a:avLst/>
          </a:prstGeom>
          <a:ln>
            <a:noFill/>
          </a:ln>
          <a:effectLst>
            <a:softEdge rad="112500"/>
          </a:effectLst>
        </p:spPr>
      </p:pic>
      <p:pic>
        <p:nvPicPr>
          <p:cNvPr id="17" name="Picture 10" descr="C:\Users\Амир\Desktop\5 апреля 2012\Апельсины\b7731e0f8d57.jpg"/>
          <p:cNvPicPr>
            <a:picLocks noChangeAspect="1" noChangeArrowheads="1"/>
          </p:cNvPicPr>
          <p:nvPr/>
        </p:nvPicPr>
        <p:blipFill>
          <a:blip r:embed="rId17"/>
          <a:srcRect/>
          <a:stretch>
            <a:fillRect/>
          </a:stretch>
        </p:blipFill>
        <p:spPr bwMode="auto">
          <a:xfrm>
            <a:off x="0" y="5072074"/>
            <a:ext cx="2428860" cy="1785926"/>
          </a:xfrm>
          <a:prstGeom prst="rect">
            <a:avLst/>
          </a:prstGeom>
          <a:ln>
            <a:noFill/>
          </a:ln>
          <a:effectLst>
            <a:softEdge rad="112500"/>
          </a:effectLst>
        </p:spPr>
      </p:pic>
      <p:pic>
        <p:nvPicPr>
          <p:cNvPr id="18" name="Picture 4" descr="C:\Users\Амир\Desktop\5 апреля 2012\Апельсины\orange-tree.jpg"/>
          <p:cNvPicPr>
            <a:picLocks noChangeAspect="1" noChangeArrowheads="1"/>
          </p:cNvPicPr>
          <p:nvPr/>
        </p:nvPicPr>
        <p:blipFill>
          <a:blip r:embed="rId18" cstate="screen"/>
          <a:srcRect/>
          <a:stretch>
            <a:fillRect/>
          </a:stretch>
        </p:blipFill>
        <p:spPr bwMode="auto">
          <a:xfrm>
            <a:off x="6715140" y="5072075"/>
            <a:ext cx="2428860" cy="1785926"/>
          </a:xfrm>
          <a:prstGeom prst="rect">
            <a:avLst/>
          </a:prstGeom>
          <a:ln>
            <a:noFill/>
          </a:ln>
          <a:effectLst>
            <a:softEdge rad="112500"/>
          </a:effectLst>
        </p:spPr>
      </p:pic>
    </p:spTree>
  </p:cSld>
  <p:clrMapOvr>
    <a:masterClrMapping/>
  </p:clrMapOvr>
  <p:transition spd="med" advClick="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4)">
                                      <p:cBhvr>
                                        <p:cTn id="7" dur="500"/>
                                        <p:tgtEl>
                                          <p:spTgt spid="15"/>
                                        </p:tgtEl>
                                      </p:cBhvr>
                                    </p:animEffect>
                                  </p:childTnLst>
                                </p:cTn>
                              </p:par>
                            </p:childTnLst>
                          </p:cTn>
                        </p:par>
                        <p:par>
                          <p:cTn id="8" fill="hold">
                            <p:stCondLst>
                              <p:cond delay="500"/>
                            </p:stCondLst>
                            <p:childTnLst>
                              <p:par>
                                <p:cTn id="9" presetID="21" presetClass="entr" presetSubtype="4" fill="hold" nodeType="afterEffect">
                                  <p:stCondLst>
                                    <p:cond delay="0"/>
                                  </p:stCondLst>
                                  <p:childTnLst>
                                    <p:set>
                                      <p:cBhvr>
                                        <p:cTn id="10" dur="1" fill="hold">
                                          <p:stCondLst>
                                            <p:cond delay="0"/>
                                          </p:stCondLst>
                                        </p:cTn>
                                        <p:tgtEl>
                                          <p:spTgt spid="3078"/>
                                        </p:tgtEl>
                                        <p:attrNameLst>
                                          <p:attrName>style.visibility</p:attrName>
                                        </p:attrNameLst>
                                      </p:cBhvr>
                                      <p:to>
                                        <p:strVal val="visible"/>
                                      </p:to>
                                    </p:set>
                                    <p:animEffect transition="in" filter="wheel(4)">
                                      <p:cBhvr>
                                        <p:cTn id="11" dur="500"/>
                                        <p:tgtEl>
                                          <p:spTgt spid="3078"/>
                                        </p:tgtEl>
                                      </p:cBhvr>
                                    </p:animEffect>
                                  </p:childTnLst>
                                </p:cTn>
                              </p:par>
                            </p:childTnLst>
                          </p:cTn>
                        </p:par>
                        <p:par>
                          <p:cTn id="12" fill="hold">
                            <p:stCondLst>
                              <p:cond delay="1000"/>
                            </p:stCondLst>
                            <p:childTnLst>
                              <p:par>
                                <p:cTn id="13" presetID="21" presetClass="entr" presetSubtype="4" fill="hold" nodeType="after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wheel(4)">
                                      <p:cBhvr>
                                        <p:cTn id="15" dur="500"/>
                                        <p:tgtEl>
                                          <p:spTgt spid="3074"/>
                                        </p:tgtEl>
                                      </p:cBhvr>
                                    </p:animEffect>
                                  </p:childTnLst>
                                </p:cTn>
                              </p:par>
                            </p:childTnLst>
                          </p:cTn>
                        </p:par>
                        <p:par>
                          <p:cTn id="16" fill="hold">
                            <p:stCondLst>
                              <p:cond delay="1500"/>
                            </p:stCondLst>
                            <p:childTnLst>
                              <p:par>
                                <p:cTn id="17" presetID="21" presetClass="entr" presetSubtype="4" fill="hold" nodeType="afterEffect">
                                  <p:stCondLst>
                                    <p:cond delay="0"/>
                                  </p:stCondLst>
                                  <p:childTnLst>
                                    <p:set>
                                      <p:cBhvr>
                                        <p:cTn id="18" dur="1" fill="hold">
                                          <p:stCondLst>
                                            <p:cond delay="0"/>
                                          </p:stCondLst>
                                        </p:cTn>
                                        <p:tgtEl>
                                          <p:spTgt spid="3082"/>
                                        </p:tgtEl>
                                        <p:attrNameLst>
                                          <p:attrName>style.visibility</p:attrName>
                                        </p:attrNameLst>
                                      </p:cBhvr>
                                      <p:to>
                                        <p:strVal val="visible"/>
                                      </p:to>
                                    </p:set>
                                    <p:animEffect transition="in" filter="wheel(4)">
                                      <p:cBhvr>
                                        <p:cTn id="19" dur="500"/>
                                        <p:tgtEl>
                                          <p:spTgt spid="3082"/>
                                        </p:tgtEl>
                                      </p:cBhvr>
                                    </p:animEffect>
                                  </p:childTnLst>
                                </p:cTn>
                              </p:par>
                            </p:childTnLst>
                          </p:cTn>
                        </p:par>
                        <p:par>
                          <p:cTn id="20" fill="hold">
                            <p:stCondLst>
                              <p:cond delay="2000"/>
                            </p:stCondLst>
                            <p:childTnLst>
                              <p:par>
                                <p:cTn id="21" presetID="21"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heel(4)">
                                      <p:cBhvr>
                                        <p:cTn id="23" dur="500"/>
                                        <p:tgtEl>
                                          <p:spTgt spid="14"/>
                                        </p:tgtEl>
                                      </p:cBhvr>
                                    </p:animEffect>
                                  </p:childTnLst>
                                </p:cTn>
                              </p:par>
                            </p:childTnLst>
                          </p:cTn>
                        </p:par>
                        <p:par>
                          <p:cTn id="24" fill="hold">
                            <p:stCondLst>
                              <p:cond delay="2500"/>
                            </p:stCondLst>
                            <p:childTnLst>
                              <p:par>
                                <p:cTn id="25" presetID="21" presetClass="entr" presetSubtype="4"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heel(4)">
                                      <p:cBhvr>
                                        <p:cTn id="27" dur="500"/>
                                        <p:tgtEl>
                                          <p:spTgt spid="16"/>
                                        </p:tgtEl>
                                      </p:cBhvr>
                                    </p:animEffect>
                                  </p:childTnLst>
                                </p:cTn>
                              </p:par>
                            </p:childTnLst>
                          </p:cTn>
                        </p:par>
                        <p:par>
                          <p:cTn id="28" fill="hold">
                            <p:stCondLst>
                              <p:cond delay="3000"/>
                            </p:stCondLst>
                            <p:childTnLst>
                              <p:par>
                                <p:cTn id="29" presetID="21" presetClass="entr" presetSubtype="4"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heel(4)">
                                      <p:cBhvr>
                                        <p:cTn id="31" dur="500"/>
                                        <p:tgtEl>
                                          <p:spTgt spid="12"/>
                                        </p:tgtEl>
                                      </p:cBhvr>
                                    </p:animEffect>
                                  </p:childTnLst>
                                </p:cTn>
                              </p:par>
                            </p:childTnLst>
                          </p:cTn>
                        </p:par>
                        <p:par>
                          <p:cTn id="32" fill="hold">
                            <p:stCondLst>
                              <p:cond delay="3500"/>
                            </p:stCondLst>
                            <p:childTnLst>
                              <p:par>
                                <p:cTn id="33" presetID="21" presetClass="entr" presetSubtype="4" fill="hold" nodeType="afterEffect">
                                  <p:stCondLst>
                                    <p:cond delay="0"/>
                                  </p:stCondLst>
                                  <p:childTnLst>
                                    <p:set>
                                      <p:cBhvr>
                                        <p:cTn id="34" dur="1" fill="hold">
                                          <p:stCondLst>
                                            <p:cond delay="0"/>
                                          </p:stCondLst>
                                        </p:cTn>
                                        <p:tgtEl>
                                          <p:spTgt spid="3081"/>
                                        </p:tgtEl>
                                        <p:attrNameLst>
                                          <p:attrName>style.visibility</p:attrName>
                                        </p:attrNameLst>
                                      </p:cBhvr>
                                      <p:to>
                                        <p:strVal val="visible"/>
                                      </p:to>
                                    </p:set>
                                    <p:animEffect transition="in" filter="wheel(4)">
                                      <p:cBhvr>
                                        <p:cTn id="35" dur="500"/>
                                        <p:tgtEl>
                                          <p:spTgt spid="3081"/>
                                        </p:tgtEl>
                                      </p:cBhvr>
                                    </p:animEffect>
                                  </p:childTnLst>
                                </p:cTn>
                              </p:par>
                            </p:childTnLst>
                          </p:cTn>
                        </p:par>
                        <p:par>
                          <p:cTn id="36" fill="hold">
                            <p:stCondLst>
                              <p:cond delay="4000"/>
                            </p:stCondLst>
                            <p:childTnLst>
                              <p:par>
                                <p:cTn id="37" presetID="21" presetClass="entr" presetSubtype="4" fill="hold" nodeType="afterEffect">
                                  <p:stCondLst>
                                    <p:cond delay="0"/>
                                  </p:stCondLst>
                                  <p:childTnLst>
                                    <p:set>
                                      <p:cBhvr>
                                        <p:cTn id="38" dur="1" fill="hold">
                                          <p:stCondLst>
                                            <p:cond delay="0"/>
                                          </p:stCondLst>
                                        </p:cTn>
                                        <p:tgtEl>
                                          <p:spTgt spid="3077"/>
                                        </p:tgtEl>
                                        <p:attrNameLst>
                                          <p:attrName>style.visibility</p:attrName>
                                        </p:attrNameLst>
                                      </p:cBhvr>
                                      <p:to>
                                        <p:strVal val="visible"/>
                                      </p:to>
                                    </p:set>
                                    <p:animEffect transition="in" filter="wheel(4)">
                                      <p:cBhvr>
                                        <p:cTn id="39" dur="500"/>
                                        <p:tgtEl>
                                          <p:spTgt spid="3077"/>
                                        </p:tgtEl>
                                      </p:cBhvr>
                                    </p:animEffect>
                                  </p:childTnLst>
                                </p:cTn>
                              </p:par>
                            </p:childTnLst>
                          </p:cTn>
                        </p:par>
                        <p:par>
                          <p:cTn id="40" fill="hold">
                            <p:stCondLst>
                              <p:cond delay="4500"/>
                            </p:stCondLst>
                            <p:childTnLst>
                              <p:par>
                                <p:cTn id="41" presetID="21" presetClass="entr" presetSubtype="4" fill="hold" nodeType="afterEffect">
                                  <p:stCondLst>
                                    <p:cond delay="0"/>
                                  </p:stCondLst>
                                  <p:childTnLst>
                                    <p:set>
                                      <p:cBhvr>
                                        <p:cTn id="42" dur="1" fill="hold">
                                          <p:stCondLst>
                                            <p:cond delay="0"/>
                                          </p:stCondLst>
                                        </p:cTn>
                                        <p:tgtEl>
                                          <p:spTgt spid="3076"/>
                                        </p:tgtEl>
                                        <p:attrNameLst>
                                          <p:attrName>style.visibility</p:attrName>
                                        </p:attrNameLst>
                                      </p:cBhvr>
                                      <p:to>
                                        <p:strVal val="visible"/>
                                      </p:to>
                                    </p:set>
                                    <p:animEffect transition="in" filter="wheel(4)">
                                      <p:cBhvr>
                                        <p:cTn id="43" dur="500"/>
                                        <p:tgtEl>
                                          <p:spTgt spid="3076"/>
                                        </p:tgtEl>
                                      </p:cBhvr>
                                    </p:animEffect>
                                  </p:childTnLst>
                                </p:cTn>
                              </p:par>
                            </p:childTnLst>
                          </p:cTn>
                        </p:par>
                        <p:par>
                          <p:cTn id="44" fill="hold">
                            <p:stCondLst>
                              <p:cond delay="5000"/>
                            </p:stCondLst>
                            <p:childTnLst>
                              <p:par>
                                <p:cTn id="45" presetID="21" presetClass="entr" presetSubtype="4" fill="hold" nodeType="afterEffect">
                                  <p:stCondLst>
                                    <p:cond delay="0"/>
                                  </p:stCondLst>
                                  <p:childTnLst>
                                    <p:set>
                                      <p:cBhvr>
                                        <p:cTn id="46" dur="1" fill="hold">
                                          <p:stCondLst>
                                            <p:cond delay="0"/>
                                          </p:stCondLst>
                                        </p:cTn>
                                        <p:tgtEl>
                                          <p:spTgt spid="3075"/>
                                        </p:tgtEl>
                                        <p:attrNameLst>
                                          <p:attrName>style.visibility</p:attrName>
                                        </p:attrNameLst>
                                      </p:cBhvr>
                                      <p:to>
                                        <p:strVal val="visible"/>
                                      </p:to>
                                    </p:set>
                                    <p:animEffect transition="in" filter="wheel(4)">
                                      <p:cBhvr>
                                        <p:cTn id="47" dur="500"/>
                                        <p:tgtEl>
                                          <p:spTgt spid="3075"/>
                                        </p:tgtEl>
                                      </p:cBhvr>
                                    </p:animEffect>
                                  </p:childTnLst>
                                </p:cTn>
                              </p:par>
                            </p:childTnLst>
                          </p:cTn>
                        </p:par>
                        <p:par>
                          <p:cTn id="48" fill="hold">
                            <p:stCondLst>
                              <p:cond delay="5500"/>
                            </p:stCondLst>
                            <p:childTnLst>
                              <p:par>
                                <p:cTn id="49" presetID="21" presetClass="entr" presetSubtype="4" fill="hold" nodeType="afterEffect">
                                  <p:stCondLst>
                                    <p:cond delay="0"/>
                                  </p:stCondLst>
                                  <p:childTnLst>
                                    <p:set>
                                      <p:cBhvr>
                                        <p:cTn id="50" dur="1" fill="hold">
                                          <p:stCondLst>
                                            <p:cond delay="0"/>
                                          </p:stCondLst>
                                        </p:cTn>
                                        <p:tgtEl>
                                          <p:spTgt spid="3079"/>
                                        </p:tgtEl>
                                        <p:attrNameLst>
                                          <p:attrName>style.visibility</p:attrName>
                                        </p:attrNameLst>
                                      </p:cBhvr>
                                      <p:to>
                                        <p:strVal val="visible"/>
                                      </p:to>
                                    </p:set>
                                    <p:animEffect transition="in" filter="wheel(4)">
                                      <p:cBhvr>
                                        <p:cTn id="51" dur="500"/>
                                        <p:tgtEl>
                                          <p:spTgt spid="3079"/>
                                        </p:tgtEl>
                                      </p:cBhvr>
                                    </p:animEffect>
                                  </p:childTnLst>
                                </p:cTn>
                              </p:par>
                            </p:childTnLst>
                          </p:cTn>
                        </p:par>
                        <p:par>
                          <p:cTn id="52" fill="hold">
                            <p:stCondLst>
                              <p:cond delay="6000"/>
                            </p:stCondLst>
                            <p:childTnLst>
                              <p:par>
                                <p:cTn id="53" presetID="21" presetClass="entr" presetSubtype="4" fill="hold"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heel(4)">
                                      <p:cBhvr>
                                        <p:cTn id="55" dur="500"/>
                                        <p:tgtEl>
                                          <p:spTgt spid="17"/>
                                        </p:tgtEl>
                                      </p:cBhvr>
                                    </p:animEffect>
                                  </p:childTnLst>
                                </p:cTn>
                              </p:par>
                            </p:childTnLst>
                          </p:cTn>
                        </p:par>
                        <p:par>
                          <p:cTn id="56" fill="hold">
                            <p:stCondLst>
                              <p:cond delay="6500"/>
                            </p:stCondLst>
                            <p:childTnLst>
                              <p:par>
                                <p:cTn id="57" presetID="21" presetClass="entr" presetSubtype="4" fill="hold"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heel(4)">
                                      <p:cBhvr>
                                        <p:cTn id="59" dur="500"/>
                                        <p:tgtEl>
                                          <p:spTgt spid="13"/>
                                        </p:tgtEl>
                                      </p:cBhvr>
                                    </p:animEffect>
                                  </p:childTnLst>
                                </p:cTn>
                              </p:par>
                            </p:childTnLst>
                          </p:cTn>
                        </p:par>
                        <p:par>
                          <p:cTn id="60" fill="hold">
                            <p:stCondLst>
                              <p:cond delay="7000"/>
                            </p:stCondLst>
                            <p:childTnLst>
                              <p:par>
                                <p:cTn id="61" presetID="21" presetClass="entr" presetSubtype="4" fill="hold" nodeType="afterEffect">
                                  <p:stCondLst>
                                    <p:cond delay="0"/>
                                  </p:stCondLst>
                                  <p:childTnLst>
                                    <p:set>
                                      <p:cBhvr>
                                        <p:cTn id="62" dur="1" fill="hold">
                                          <p:stCondLst>
                                            <p:cond delay="0"/>
                                          </p:stCondLst>
                                        </p:cTn>
                                        <p:tgtEl>
                                          <p:spTgt spid="3080"/>
                                        </p:tgtEl>
                                        <p:attrNameLst>
                                          <p:attrName>style.visibility</p:attrName>
                                        </p:attrNameLst>
                                      </p:cBhvr>
                                      <p:to>
                                        <p:strVal val="visible"/>
                                      </p:to>
                                    </p:set>
                                    <p:animEffect transition="in" filter="wheel(4)">
                                      <p:cBhvr>
                                        <p:cTn id="63" dur="500"/>
                                        <p:tgtEl>
                                          <p:spTgt spid="3080"/>
                                        </p:tgtEl>
                                      </p:cBhvr>
                                    </p:animEffect>
                                  </p:childTnLst>
                                </p:cTn>
                              </p:par>
                            </p:childTnLst>
                          </p:cTn>
                        </p:par>
                        <p:par>
                          <p:cTn id="64" fill="hold">
                            <p:stCondLst>
                              <p:cond delay="7500"/>
                            </p:stCondLst>
                            <p:childTnLst>
                              <p:par>
                                <p:cTn id="65" presetID="21" presetClass="entr" presetSubtype="4"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heel(4)">
                                      <p:cBhvr>
                                        <p:cTn id="6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Амир\Desktop\5 апреля 2012\Апельсины\0_666c4_652aa9e4_XL.jpeg"/>
          <p:cNvPicPr>
            <a:picLocks noChangeAspect="1" noChangeArrowheads="1"/>
          </p:cNvPicPr>
          <p:nvPr/>
        </p:nvPicPr>
        <p:blipFill>
          <a:blip r:embed="rId3" cstate="screen"/>
          <a:srcRect/>
          <a:stretch>
            <a:fillRect/>
          </a:stretch>
        </p:blipFill>
        <p:spPr bwMode="auto">
          <a:xfrm>
            <a:off x="0" y="0"/>
            <a:ext cx="2928926" cy="4572008"/>
          </a:xfrm>
          <a:prstGeom prst="rect">
            <a:avLst/>
          </a:prstGeom>
          <a:ln>
            <a:noFill/>
          </a:ln>
          <a:effectLst>
            <a:softEdge rad="112500"/>
          </a:effectLst>
        </p:spPr>
      </p:pic>
      <p:pic>
        <p:nvPicPr>
          <p:cNvPr id="1027" name="Picture 3" descr="C:\Users\Амир\Desktop\5 апреля 2012\Апельсины\1337_2.jpg"/>
          <p:cNvPicPr>
            <a:picLocks noChangeAspect="1" noChangeArrowheads="1"/>
          </p:cNvPicPr>
          <p:nvPr/>
        </p:nvPicPr>
        <p:blipFill>
          <a:blip r:embed="rId4" cstate="screen"/>
          <a:srcRect/>
          <a:stretch>
            <a:fillRect/>
          </a:stretch>
        </p:blipFill>
        <p:spPr bwMode="auto">
          <a:xfrm>
            <a:off x="2928927" y="2357430"/>
            <a:ext cx="3286148" cy="2214578"/>
          </a:xfrm>
          <a:prstGeom prst="rect">
            <a:avLst/>
          </a:prstGeom>
          <a:ln>
            <a:noFill/>
          </a:ln>
          <a:effectLst>
            <a:softEdge rad="112500"/>
          </a:effectLst>
        </p:spPr>
      </p:pic>
      <p:pic>
        <p:nvPicPr>
          <p:cNvPr id="1028" name="Picture 4" descr="C:\Users\Амир\Desktop\5 апреля 2012\Апельсины\40344399_x_418d0122.jpg"/>
          <p:cNvPicPr>
            <a:picLocks noChangeAspect="1" noChangeArrowheads="1"/>
          </p:cNvPicPr>
          <p:nvPr/>
        </p:nvPicPr>
        <p:blipFill>
          <a:blip r:embed="rId5" cstate="screen"/>
          <a:srcRect/>
          <a:stretch>
            <a:fillRect/>
          </a:stretch>
        </p:blipFill>
        <p:spPr bwMode="auto">
          <a:xfrm>
            <a:off x="0" y="4572008"/>
            <a:ext cx="2928926" cy="2285992"/>
          </a:xfrm>
          <a:prstGeom prst="rect">
            <a:avLst/>
          </a:prstGeom>
          <a:ln>
            <a:noFill/>
          </a:ln>
          <a:effectLst>
            <a:softEdge rad="112500"/>
          </a:effectLst>
        </p:spPr>
      </p:pic>
      <p:pic>
        <p:nvPicPr>
          <p:cNvPr id="1029" name="Picture 5" descr="C:\Users\Амир\Desktop\5 апреля 2012\Апельсины\115825_179247.jpg"/>
          <p:cNvPicPr>
            <a:picLocks noChangeAspect="1" noChangeArrowheads="1"/>
          </p:cNvPicPr>
          <p:nvPr/>
        </p:nvPicPr>
        <p:blipFill>
          <a:blip r:embed="rId6" cstate="screen"/>
          <a:srcRect/>
          <a:stretch>
            <a:fillRect/>
          </a:stretch>
        </p:blipFill>
        <p:spPr bwMode="auto">
          <a:xfrm>
            <a:off x="2928926" y="0"/>
            <a:ext cx="3286148" cy="2357430"/>
          </a:xfrm>
          <a:prstGeom prst="rect">
            <a:avLst/>
          </a:prstGeom>
          <a:ln>
            <a:noFill/>
          </a:ln>
          <a:effectLst>
            <a:softEdge rad="112500"/>
          </a:effectLst>
        </p:spPr>
      </p:pic>
      <p:pic>
        <p:nvPicPr>
          <p:cNvPr id="1030" name="Picture 6" descr="C:\Users\Амир\Desktop\5 апреля 2012\Апельсины\900.jpg"/>
          <p:cNvPicPr>
            <a:picLocks noChangeAspect="1" noChangeArrowheads="1"/>
          </p:cNvPicPr>
          <p:nvPr/>
        </p:nvPicPr>
        <p:blipFill>
          <a:blip r:embed="rId7" cstate="screen"/>
          <a:srcRect/>
          <a:stretch>
            <a:fillRect/>
          </a:stretch>
        </p:blipFill>
        <p:spPr bwMode="auto">
          <a:xfrm>
            <a:off x="6215074" y="2357431"/>
            <a:ext cx="2928927" cy="4500570"/>
          </a:xfrm>
          <a:prstGeom prst="rect">
            <a:avLst/>
          </a:prstGeom>
          <a:ln>
            <a:noFill/>
          </a:ln>
          <a:effectLst>
            <a:softEdge rad="112500"/>
          </a:effectLst>
        </p:spPr>
      </p:pic>
      <p:pic>
        <p:nvPicPr>
          <p:cNvPr id="1031" name="Picture 7" descr="C:\Users\Амир\Desktop\5 апреля 2012\Апельсины\Orange 1s.jpg"/>
          <p:cNvPicPr>
            <a:picLocks noChangeAspect="1" noChangeArrowheads="1"/>
          </p:cNvPicPr>
          <p:nvPr/>
        </p:nvPicPr>
        <p:blipFill>
          <a:blip r:embed="rId8" cstate="screen"/>
          <a:srcRect/>
          <a:stretch>
            <a:fillRect/>
          </a:stretch>
        </p:blipFill>
        <p:spPr bwMode="auto">
          <a:xfrm>
            <a:off x="2928926" y="4572008"/>
            <a:ext cx="3286148" cy="2285992"/>
          </a:xfrm>
          <a:prstGeom prst="rect">
            <a:avLst/>
          </a:prstGeom>
          <a:ln>
            <a:noFill/>
          </a:ln>
          <a:effectLst>
            <a:softEdge rad="112500"/>
          </a:effectLst>
        </p:spPr>
      </p:pic>
      <p:pic>
        <p:nvPicPr>
          <p:cNvPr id="1032" name="Picture 8" descr="C:\Users\Амир\Desktop\5 апреля 2012\Апельсины\94887712093b0a5758c240c3aab_prev.jpg"/>
          <p:cNvPicPr>
            <a:picLocks noChangeAspect="1" noChangeArrowheads="1"/>
          </p:cNvPicPr>
          <p:nvPr/>
        </p:nvPicPr>
        <p:blipFill>
          <a:blip r:embed="rId9" cstate="screen"/>
          <a:srcRect/>
          <a:stretch>
            <a:fillRect/>
          </a:stretch>
        </p:blipFill>
        <p:spPr bwMode="auto">
          <a:xfrm>
            <a:off x="6215075" y="0"/>
            <a:ext cx="2928926" cy="2357430"/>
          </a:xfrm>
          <a:prstGeom prst="rect">
            <a:avLst/>
          </a:prstGeom>
          <a:ln>
            <a:noFill/>
          </a:ln>
          <a:effectLst>
            <a:softEdge rad="112500"/>
          </a:effectLst>
        </p:spPr>
      </p:pic>
      <p:sp>
        <p:nvSpPr>
          <p:cNvPr id="9" name="Номер слайда 8"/>
          <p:cNvSpPr>
            <a:spLocks noGrp="1"/>
          </p:cNvSpPr>
          <p:nvPr>
            <p:ph type="sldNum" sz="quarter" idx="12"/>
          </p:nvPr>
        </p:nvSpPr>
        <p:spPr/>
        <p:txBody>
          <a:bodyPr/>
          <a:lstStyle/>
          <a:p>
            <a:fld id="{725C68B6-61C2-468F-89AB-4B9F7531AA68}" type="slidenum">
              <a:rPr lang="ru-RU" smtClean="0"/>
              <a:pPr/>
              <a:t>3</a:t>
            </a:fld>
            <a:endParaRPr lang="ru-RU"/>
          </a:p>
        </p:txBody>
      </p:sp>
    </p:spTree>
  </p:cSld>
  <p:clrMapOvr>
    <a:masterClrMapping/>
  </p:clrMapOvr>
  <p:transition spd="med" advClick="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1000"/>
                                        <p:tgtEl>
                                          <p:spTgt spid="103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29"/>
                                        </p:tgtEl>
                                        <p:attrNameLst>
                                          <p:attrName>style.visibility</p:attrName>
                                        </p:attrNameLst>
                                      </p:cBhvr>
                                      <p:to>
                                        <p:strVal val="visible"/>
                                      </p:to>
                                    </p:set>
                                    <p:animEffect transition="in" filter="fade">
                                      <p:cBhvr>
                                        <p:cTn id="11" dur="1000"/>
                                        <p:tgtEl>
                                          <p:spTgt spid="1029"/>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1000"/>
                                        <p:tgtEl>
                                          <p:spTgt spid="1026"/>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027"/>
                                        </p:tgtEl>
                                        <p:attrNameLst>
                                          <p:attrName>style.visibility</p:attrName>
                                        </p:attrNameLst>
                                      </p:cBhvr>
                                      <p:to>
                                        <p:strVal val="visible"/>
                                      </p:to>
                                    </p:set>
                                    <p:animEffect transition="in" filter="fade">
                                      <p:cBhvr>
                                        <p:cTn id="19" dur="1000"/>
                                        <p:tgtEl>
                                          <p:spTgt spid="1027"/>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1030"/>
                                        </p:tgtEl>
                                        <p:attrNameLst>
                                          <p:attrName>style.visibility</p:attrName>
                                        </p:attrNameLst>
                                      </p:cBhvr>
                                      <p:to>
                                        <p:strVal val="visible"/>
                                      </p:to>
                                    </p:set>
                                    <p:animEffect transition="in" filter="fade">
                                      <p:cBhvr>
                                        <p:cTn id="23" dur="1000"/>
                                        <p:tgtEl>
                                          <p:spTgt spid="1030"/>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1031"/>
                                        </p:tgtEl>
                                        <p:attrNameLst>
                                          <p:attrName>style.visibility</p:attrName>
                                        </p:attrNameLst>
                                      </p:cBhvr>
                                      <p:to>
                                        <p:strVal val="visible"/>
                                      </p:to>
                                    </p:set>
                                    <p:animEffect transition="in" filter="fade">
                                      <p:cBhvr>
                                        <p:cTn id="27" dur="1000"/>
                                        <p:tgtEl>
                                          <p:spTgt spid="1031"/>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1028"/>
                                        </p:tgtEl>
                                        <p:attrNameLst>
                                          <p:attrName>style.visibility</p:attrName>
                                        </p:attrNameLst>
                                      </p:cBhvr>
                                      <p:to>
                                        <p:strVal val="visible"/>
                                      </p:to>
                                    </p:set>
                                    <p:animEffect transition="in" filter="fade">
                                      <p:cBhvr>
                                        <p:cTn id="31"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Амир\Desktop\5 апреля 2012\Апельсины\1d0cea26c8933249ac875ed915fdb615.jpg"/>
          <p:cNvPicPr>
            <a:picLocks noChangeAspect="1" noChangeArrowheads="1"/>
          </p:cNvPicPr>
          <p:nvPr/>
        </p:nvPicPr>
        <p:blipFill>
          <a:blip r:embed="rId3" cstate="screen"/>
          <a:srcRect/>
          <a:stretch>
            <a:fillRect/>
          </a:stretch>
        </p:blipFill>
        <p:spPr bwMode="auto">
          <a:xfrm>
            <a:off x="6000760" y="4500570"/>
            <a:ext cx="3143240" cy="2357430"/>
          </a:xfrm>
          <a:prstGeom prst="rect">
            <a:avLst/>
          </a:prstGeom>
          <a:ln>
            <a:noFill/>
          </a:ln>
          <a:effectLst>
            <a:softEdge rad="112500"/>
          </a:effectLst>
        </p:spPr>
      </p:pic>
      <p:pic>
        <p:nvPicPr>
          <p:cNvPr id="2051" name="Picture 3" descr="C:\Users\Амир\Desktop\5 апреля 2012\Апельсины\70000005.jpg"/>
          <p:cNvPicPr>
            <a:picLocks noChangeAspect="1" noChangeArrowheads="1"/>
          </p:cNvPicPr>
          <p:nvPr/>
        </p:nvPicPr>
        <p:blipFill>
          <a:blip r:embed="rId4" cstate="screen"/>
          <a:srcRect/>
          <a:stretch>
            <a:fillRect/>
          </a:stretch>
        </p:blipFill>
        <p:spPr bwMode="auto">
          <a:xfrm>
            <a:off x="0" y="2357430"/>
            <a:ext cx="3000364" cy="4500570"/>
          </a:xfrm>
          <a:prstGeom prst="rect">
            <a:avLst/>
          </a:prstGeom>
          <a:ln>
            <a:noFill/>
          </a:ln>
          <a:effectLst>
            <a:softEdge rad="112500"/>
          </a:effectLst>
        </p:spPr>
      </p:pic>
      <p:pic>
        <p:nvPicPr>
          <p:cNvPr id="2052" name="Picture 4" descr="C:\Users\Амир\Desktop\5 апреля 2012\Апельсины\0a28c37620eb915db0ea21fe2551c37a.jpg"/>
          <p:cNvPicPr>
            <a:picLocks noChangeAspect="1" noChangeArrowheads="1"/>
          </p:cNvPicPr>
          <p:nvPr/>
        </p:nvPicPr>
        <p:blipFill>
          <a:blip r:embed="rId5" cstate="screen"/>
          <a:srcRect/>
          <a:stretch>
            <a:fillRect/>
          </a:stretch>
        </p:blipFill>
        <p:spPr bwMode="auto">
          <a:xfrm>
            <a:off x="3000364" y="0"/>
            <a:ext cx="3000396" cy="2357430"/>
          </a:xfrm>
          <a:prstGeom prst="rect">
            <a:avLst/>
          </a:prstGeom>
          <a:ln>
            <a:noFill/>
          </a:ln>
          <a:effectLst>
            <a:softEdge rad="112500"/>
          </a:effectLst>
        </p:spPr>
      </p:pic>
      <p:pic>
        <p:nvPicPr>
          <p:cNvPr id="2053" name="Picture 5" descr="C:\Users\Амир\Desktop\5 апреля 2012\Апельсины\0_a560_8cddd7bf_XL.jpeg"/>
          <p:cNvPicPr>
            <a:picLocks noChangeAspect="1" noChangeArrowheads="1"/>
          </p:cNvPicPr>
          <p:nvPr/>
        </p:nvPicPr>
        <p:blipFill>
          <a:blip r:embed="rId6" cstate="screen"/>
          <a:srcRect/>
          <a:stretch>
            <a:fillRect/>
          </a:stretch>
        </p:blipFill>
        <p:spPr bwMode="auto">
          <a:xfrm>
            <a:off x="0" y="0"/>
            <a:ext cx="3000364" cy="2357430"/>
          </a:xfrm>
          <a:prstGeom prst="rect">
            <a:avLst/>
          </a:prstGeom>
          <a:ln>
            <a:noFill/>
          </a:ln>
          <a:effectLst>
            <a:softEdge rad="112500"/>
          </a:effectLst>
        </p:spPr>
      </p:pic>
      <p:pic>
        <p:nvPicPr>
          <p:cNvPr id="2054" name="Picture 6" descr="C:\Users\Амир\Desktop\5 апреля 2012\Апельсины\77984203_o17.jpg"/>
          <p:cNvPicPr>
            <a:picLocks noChangeAspect="1" noChangeArrowheads="1"/>
          </p:cNvPicPr>
          <p:nvPr/>
        </p:nvPicPr>
        <p:blipFill>
          <a:blip r:embed="rId7"/>
          <a:srcRect/>
          <a:stretch>
            <a:fillRect/>
          </a:stretch>
        </p:blipFill>
        <p:spPr bwMode="auto">
          <a:xfrm>
            <a:off x="6000760" y="0"/>
            <a:ext cx="3143241" cy="4500570"/>
          </a:xfrm>
          <a:prstGeom prst="rect">
            <a:avLst/>
          </a:prstGeom>
          <a:ln>
            <a:noFill/>
          </a:ln>
          <a:effectLst>
            <a:softEdge rad="112500"/>
          </a:effectLst>
        </p:spPr>
      </p:pic>
      <p:pic>
        <p:nvPicPr>
          <p:cNvPr id="2055" name="Picture 7" descr="C:\Users\Амир\Desktop\5 апреля 2012\Апельсины\meyve21.jpg"/>
          <p:cNvPicPr>
            <a:picLocks noChangeAspect="1" noChangeArrowheads="1"/>
          </p:cNvPicPr>
          <p:nvPr/>
        </p:nvPicPr>
        <p:blipFill>
          <a:blip r:embed="rId8" cstate="screen"/>
          <a:srcRect/>
          <a:stretch>
            <a:fillRect/>
          </a:stretch>
        </p:blipFill>
        <p:spPr bwMode="auto">
          <a:xfrm>
            <a:off x="3000364" y="2357430"/>
            <a:ext cx="3000396" cy="2143140"/>
          </a:xfrm>
          <a:prstGeom prst="rect">
            <a:avLst/>
          </a:prstGeom>
          <a:ln>
            <a:noFill/>
          </a:ln>
          <a:effectLst>
            <a:softEdge rad="112500"/>
          </a:effectLst>
        </p:spPr>
      </p:pic>
      <p:pic>
        <p:nvPicPr>
          <p:cNvPr id="2056" name="Picture 8" descr="C:\Users\Амир\Desktop\5 апреля 2012\Апельсины\hq-wallpapers_ru_food_1054_1024x768.jpg"/>
          <p:cNvPicPr>
            <a:picLocks noChangeAspect="1" noChangeArrowheads="1"/>
          </p:cNvPicPr>
          <p:nvPr/>
        </p:nvPicPr>
        <p:blipFill>
          <a:blip r:embed="rId9" cstate="screen"/>
          <a:srcRect/>
          <a:stretch>
            <a:fillRect/>
          </a:stretch>
        </p:blipFill>
        <p:spPr bwMode="auto">
          <a:xfrm>
            <a:off x="3000364" y="4500570"/>
            <a:ext cx="3000396" cy="2357430"/>
          </a:xfrm>
          <a:prstGeom prst="rect">
            <a:avLst/>
          </a:prstGeom>
          <a:ln>
            <a:noFill/>
          </a:ln>
          <a:effectLst>
            <a:softEdge rad="112500"/>
          </a:effectLst>
        </p:spPr>
      </p:pic>
      <p:sp>
        <p:nvSpPr>
          <p:cNvPr id="9" name="Номер слайда 8"/>
          <p:cNvSpPr>
            <a:spLocks noGrp="1"/>
          </p:cNvSpPr>
          <p:nvPr>
            <p:ph type="sldNum" sz="quarter" idx="12"/>
          </p:nvPr>
        </p:nvSpPr>
        <p:spPr/>
        <p:txBody>
          <a:bodyPr/>
          <a:lstStyle/>
          <a:p>
            <a:fld id="{725C68B6-61C2-468F-89AB-4B9F7531AA68}" type="slidenum">
              <a:rPr lang="ru-RU" smtClean="0"/>
              <a:pPr/>
              <a:t>4</a:t>
            </a:fld>
            <a:endParaRPr lang="ru-RU"/>
          </a:p>
        </p:txBody>
      </p:sp>
    </p:spTree>
  </p:cSld>
  <p:clrMapOvr>
    <a:masterClrMapping/>
  </p:clrMapOvr>
  <p:transition spd="med" advClick="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wedge">
                                      <p:cBhvr>
                                        <p:cTn id="7" dur="1000"/>
                                        <p:tgtEl>
                                          <p:spTgt spid="2053"/>
                                        </p:tgtEl>
                                      </p:cBhvr>
                                    </p:animEffect>
                                  </p:childTnLst>
                                </p:cTn>
                              </p:par>
                            </p:childTnLst>
                          </p:cTn>
                        </p:par>
                        <p:par>
                          <p:cTn id="8" fill="hold">
                            <p:stCondLst>
                              <p:cond delay="1000"/>
                            </p:stCondLst>
                            <p:childTnLst>
                              <p:par>
                                <p:cTn id="9" presetID="20" presetClass="entr" presetSubtype="0" fill="hold" nodeType="afterEffect">
                                  <p:stCondLst>
                                    <p:cond delay="0"/>
                                  </p:stCondLst>
                                  <p:childTnLst>
                                    <p:set>
                                      <p:cBhvr>
                                        <p:cTn id="10" dur="1" fill="hold">
                                          <p:stCondLst>
                                            <p:cond delay="0"/>
                                          </p:stCondLst>
                                        </p:cTn>
                                        <p:tgtEl>
                                          <p:spTgt spid="2052"/>
                                        </p:tgtEl>
                                        <p:attrNameLst>
                                          <p:attrName>style.visibility</p:attrName>
                                        </p:attrNameLst>
                                      </p:cBhvr>
                                      <p:to>
                                        <p:strVal val="visible"/>
                                      </p:to>
                                    </p:set>
                                    <p:animEffect transition="in" filter="wedge">
                                      <p:cBhvr>
                                        <p:cTn id="11" dur="1000"/>
                                        <p:tgtEl>
                                          <p:spTgt spid="2052"/>
                                        </p:tgtEl>
                                      </p:cBhvr>
                                    </p:animEffect>
                                  </p:childTnLst>
                                </p:cTn>
                              </p:par>
                            </p:childTnLst>
                          </p:cTn>
                        </p:par>
                        <p:par>
                          <p:cTn id="12" fill="hold">
                            <p:stCondLst>
                              <p:cond delay="2000"/>
                            </p:stCondLst>
                            <p:childTnLst>
                              <p:par>
                                <p:cTn id="13" presetID="20" presetClass="entr" presetSubtype="0" fill="hold" nodeType="afterEffect">
                                  <p:stCondLst>
                                    <p:cond delay="0"/>
                                  </p:stCondLst>
                                  <p:childTnLst>
                                    <p:set>
                                      <p:cBhvr>
                                        <p:cTn id="14" dur="1" fill="hold">
                                          <p:stCondLst>
                                            <p:cond delay="0"/>
                                          </p:stCondLst>
                                        </p:cTn>
                                        <p:tgtEl>
                                          <p:spTgt spid="2054"/>
                                        </p:tgtEl>
                                        <p:attrNameLst>
                                          <p:attrName>style.visibility</p:attrName>
                                        </p:attrNameLst>
                                      </p:cBhvr>
                                      <p:to>
                                        <p:strVal val="visible"/>
                                      </p:to>
                                    </p:set>
                                    <p:animEffect transition="in" filter="wedge">
                                      <p:cBhvr>
                                        <p:cTn id="15" dur="1000"/>
                                        <p:tgtEl>
                                          <p:spTgt spid="2054"/>
                                        </p:tgtEl>
                                      </p:cBhvr>
                                    </p:animEffect>
                                  </p:childTnLst>
                                </p:cTn>
                              </p:par>
                            </p:childTnLst>
                          </p:cTn>
                        </p:par>
                        <p:par>
                          <p:cTn id="16" fill="hold">
                            <p:stCondLst>
                              <p:cond delay="3000"/>
                            </p:stCondLst>
                            <p:childTnLst>
                              <p:par>
                                <p:cTn id="17" presetID="20" presetClass="entr" presetSubtype="0" fill="hold" nodeType="afterEffect">
                                  <p:stCondLst>
                                    <p:cond delay="0"/>
                                  </p:stCondLst>
                                  <p:childTnLst>
                                    <p:set>
                                      <p:cBhvr>
                                        <p:cTn id="18" dur="1" fill="hold">
                                          <p:stCondLst>
                                            <p:cond delay="0"/>
                                          </p:stCondLst>
                                        </p:cTn>
                                        <p:tgtEl>
                                          <p:spTgt spid="2055"/>
                                        </p:tgtEl>
                                        <p:attrNameLst>
                                          <p:attrName>style.visibility</p:attrName>
                                        </p:attrNameLst>
                                      </p:cBhvr>
                                      <p:to>
                                        <p:strVal val="visible"/>
                                      </p:to>
                                    </p:set>
                                    <p:animEffect transition="in" filter="wedge">
                                      <p:cBhvr>
                                        <p:cTn id="19" dur="1000"/>
                                        <p:tgtEl>
                                          <p:spTgt spid="2055"/>
                                        </p:tgtEl>
                                      </p:cBhvr>
                                    </p:animEffect>
                                  </p:childTnLst>
                                </p:cTn>
                              </p:par>
                            </p:childTnLst>
                          </p:cTn>
                        </p:par>
                        <p:par>
                          <p:cTn id="20" fill="hold">
                            <p:stCondLst>
                              <p:cond delay="4000"/>
                            </p:stCondLst>
                            <p:childTnLst>
                              <p:par>
                                <p:cTn id="21" presetID="20" presetClass="entr" presetSubtype="0" fill="hold" nodeType="afterEffect">
                                  <p:stCondLst>
                                    <p:cond delay="0"/>
                                  </p:stCondLst>
                                  <p:childTnLst>
                                    <p:set>
                                      <p:cBhvr>
                                        <p:cTn id="22" dur="1" fill="hold">
                                          <p:stCondLst>
                                            <p:cond delay="0"/>
                                          </p:stCondLst>
                                        </p:cTn>
                                        <p:tgtEl>
                                          <p:spTgt spid="2051"/>
                                        </p:tgtEl>
                                        <p:attrNameLst>
                                          <p:attrName>style.visibility</p:attrName>
                                        </p:attrNameLst>
                                      </p:cBhvr>
                                      <p:to>
                                        <p:strVal val="visible"/>
                                      </p:to>
                                    </p:set>
                                    <p:animEffect transition="in" filter="wedge">
                                      <p:cBhvr>
                                        <p:cTn id="23" dur="1000"/>
                                        <p:tgtEl>
                                          <p:spTgt spid="2051"/>
                                        </p:tgtEl>
                                      </p:cBhvr>
                                    </p:animEffect>
                                  </p:childTnLst>
                                </p:cTn>
                              </p:par>
                            </p:childTnLst>
                          </p:cTn>
                        </p:par>
                        <p:par>
                          <p:cTn id="24" fill="hold">
                            <p:stCondLst>
                              <p:cond delay="5000"/>
                            </p:stCondLst>
                            <p:childTnLst>
                              <p:par>
                                <p:cTn id="25" presetID="20" presetClass="entr" presetSubtype="0" fill="hold" nodeType="afterEffect">
                                  <p:stCondLst>
                                    <p:cond delay="0"/>
                                  </p:stCondLst>
                                  <p:childTnLst>
                                    <p:set>
                                      <p:cBhvr>
                                        <p:cTn id="26" dur="1" fill="hold">
                                          <p:stCondLst>
                                            <p:cond delay="0"/>
                                          </p:stCondLst>
                                        </p:cTn>
                                        <p:tgtEl>
                                          <p:spTgt spid="2056"/>
                                        </p:tgtEl>
                                        <p:attrNameLst>
                                          <p:attrName>style.visibility</p:attrName>
                                        </p:attrNameLst>
                                      </p:cBhvr>
                                      <p:to>
                                        <p:strVal val="visible"/>
                                      </p:to>
                                    </p:set>
                                    <p:animEffect transition="in" filter="wedge">
                                      <p:cBhvr>
                                        <p:cTn id="27" dur="1000"/>
                                        <p:tgtEl>
                                          <p:spTgt spid="2056"/>
                                        </p:tgtEl>
                                      </p:cBhvr>
                                    </p:animEffect>
                                  </p:childTnLst>
                                </p:cTn>
                              </p:par>
                            </p:childTnLst>
                          </p:cTn>
                        </p:par>
                        <p:par>
                          <p:cTn id="28" fill="hold">
                            <p:stCondLst>
                              <p:cond delay="6000"/>
                            </p:stCondLst>
                            <p:childTnLst>
                              <p:par>
                                <p:cTn id="29" presetID="20" presetClass="entr" presetSubtype="0" fill="hold" nodeType="afterEffect">
                                  <p:stCondLst>
                                    <p:cond delay="0"/>
                                  </p:stCondLst>
                                  <p:childTnLst>
                                    <p:set>
                                      <p:cBhvr>
                                        <p:cTn id="30" dur="1" fill="hold">
                                          <p:stCondLst>
                                            <p:cond delay="0"/>
                                          </p:stCondLst>
                                        </p:cTn>
                                        <p:tgtEl>
                                          <p:spTgt spid="2050"/>
                                        </p:tgtEl>
                                        <p:attrNameLst>
                                          <p:attrName>style.visibility</p:attrName>
                                        </p:attrNameLst>
                                      </p:cBhvr>
                                      <p:to>
                                        <p:strVal val="visible"/>
                                      </p:to>
                                    </p:set>
                                    <p:animEffect transition="in" filter="wedge">
                                      <p:cBhvr>
                                        <p:cTn id="31"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Амир\Desktop\5 апреля 2012\Апельсины\244.jpg"/>
          <p:cNvPicPr>
            <a:picLocks noChangeAspect="1" noChangeArrowheads="1"/>
          </p:cNvPicPr>
          <p:nvPr/>
        </p:nvPicPr>
        <p:blipFill>
          <a:blip r:embed="rId3" cstate="screen"/>
          <a:srcRect/>
          <a:stretch>
            <a:fillRect/>
          </a:stretch>
        </p:blipFill>
        <p:spPr bwMode="auto">
          <a:xfrm>
            <a:off x="6072198" y="0"/>
            <a:ext cx="3071802" cy="4500570"/>
          </a:xfrm>
          <a:prstGeom prst="rect">
            <a:avLst/>
          </a:prstGeom>
          <a:ln>
            <a:noFill/>
          </a:ln>
          <a:effectLst>
            <a:softEdge rad="112500"/>
          </a:effectLst>
        </p:spPr>
      </p:pic>
      <p:pic>
        <p:nvPicPr>
          <p:cNvPr id="3075" name="Picture 3" descr="C:\Users\Амир\Desktop\5 апреля 2012\Апельсины\profileaUXAdf_img.jpg"/>
          <p:cNvPicPr>
            <a:picLocks noChangeAspect="1" noChangeArrowheads="1"/>
          </p:cNvPicPr>
          <p:nvPr/>
        </p:nvPicPr>
        <p:blipFill>
          <a:blip r:embed="rId4" cstate="screen"/>
          <a:srcRect/>
          <a:stretch>
            <a:fillRect/>
          </a:stretch>
        </p:blipFill>
        <p:spPr bwMode="auto">
          <a:xfrm>
            <a:off x="6072198" y="4500570"/>
            <a:ext cx="3071802" cy="2357430"/>
          </a:xfrm>
          <a:prstGeom prst="rect">
            <a:avLst/>
          </a:prstGeom>
          <a:ln>
            <a:noFill/>
          </a:ln>
          <a:effectLst>
            <a:softEdge rad="112500"/>
          </a:effectLst>
        </p:spPr>
      </p:pic>
      <p:pic>
        <p:nvPicPr>
          <p:cNvPr id="3076" name="Picture 4" descr="C:\Users\Амир\Desktop\5 апреля 2012\Апельсины\1.jpg"/>
          <p:cNvPicPr>
            <a:picLocks noChangeAspect="1" noChangeArrowheads="1"/>
          </p:cNvPicPr>
          <p:nvPr/>
        </p:nvPicPr>
        <p:blipFill>
          <a:blip r:embed="rId5" cstate="screen"/>
          <a:srcRect/>
          <a:stretch>
            <a:fillRect/>
          </a:stretch>
        </p:blipFill>
        <p:spPr bwMode="auto">
          <a:xfrm>
            <a:off x="3000364" y="2357430"/>
            <a:ext cx="3071814" cy="2128840"/>
          </a:xfrm>
          <a:prstGeom prst="rect">
            <a:avLst/>
          </a:prstGeom>
          <a:ln>
            <a:noFill/>
          </a:ln>
          <a:effectLst>
            <a:softEdge rad="112500"/>
          </a:effectLst>
        </p:spPr>
      </p:pic>
      <p:pic>
        <p:nvPicPr>
          <p:cNvPr id="3077" name="Picture 5" descr="C:\Users\Амир\Desktop\5 апреля 2012\Апельсины\2000000G.jpg"/>
          <p:cNvPicPr>
            <a:picLocks noChangeAspect="1" noChangeArrowheads="1"/>
          </p:cNvPicPr>
          <p:nvPr/>
        </p:nvPicPr>
        <p:blipFill>
          <a:blip r:embed="rId6" cstate="screen"/>
          <a:srcRect/>
          <a:stretch>
            <a:fillRect/>
          </a:stretch>
        </p:blipFill>
        <p:spPr bwMode="auto">
          <a:xfrm>
            <a:off x="0" y="0"/>
            <a:ext cx="3000364" cy="2357430"/>
          </a:xfrm>
          <a:prstGeom prst="rect">
            <a:avLst/>
          </a:prstGeom>
          <a:ln>
            <a:noFill/>
          </a:ln>
          <a:effectLst>
            <a:softEdge rad="112500"/>
          </a:effectLst>
        </p:spPr>
      </p:pic>
      <p:pic>
        <p:nvPicPr>
          <p:cNvPr id="3078" name="Picture 6" descr="C:\Users\Амир\Desktop\5 апреля 2012\Апельсины\16173-1280x800.jpg"/>
          <p:cNvPicPr>
            <a:picLocks noChangeAspect="1" noChangeArrowheads="1"/>
          </p:cNvPicPr>
          <p:nvPr/>
        </p:nvPicPr>
        <p:blipFill>
          <a:blip r:embed="rId7" cstate="screen"/>
          <a:srcRect/>
          <a:stretch>
            <a:fillRect/>
          </a:stretch>
        </p:blipFill>
        <p:spPr bwMode="auto">
          <a:xfrm>
            <a:off x="3000364" y="0"/>
            <a:ext cx="3081329" cy="2357430"/>
          </a:xfrm>
          <a:prstGeom prst="rect">
            <a:avLst/>
          </a:prstGeom>
          <a:ln>
            <a:noFill/>
          </a:ln>
          <a:effectLst>
            <a:softEdge rad="112500"/>
          </a:effectLst>
        </p:spPr>
      </p:pic>
      <p:pic>
        <p:nvPicPr>
          <p:cNvPr id="3079" name="Picture 7" descr="C:\Users\Амир\Desktop\5 апреля 2012\Апельсины\3000000I.jpg"/>
          <p:cNvPicPr>
            <a:picLocks noChangeAspect="1" noChangeArrowheads="1"/>
          </p:cNvPicPr>
          <p:nvPr/>
        </p:nvPicPr>
        <p:blipFill>
          <a:blip r:embed="rId8" cstate="screen"/>
          <a:srcRect/>
          <a:stretch>
            <a:fillRect/>
          </a:stretch>
        </p:blipFill>
        <p:spPr bwMode="auto">
          <a:xfrm>
            <a:off x="3000364" y="4500570"/>
            <a:ext cx="3055807" cy="2357430"/>
          </a:xfrm>
          <a:prstGeom prst="rect">
            <a:avLst/>
          </a:prstGeom>
          <a:ln>
            <a:noFill/>
          </a:ln>
          <a:effectLst>
            <a:softEdge rad="112500"/>
          </a:effectLst>
        </p:spPr>
      </p:pic>
      <p:pic>
        <p:nvPicPr>
          <p:cNvPr id="9" name="Picture 2" descr="C:\Users\Амир\Desktop\5 апреля 2012\Апельсины\oranges_ambersweet.jpg"/>
          <p:cNvPicPr>
            <a:picLocks noChangeAspect="1" noChangeArrowheads="1"/>
          </p:cNvPicPr>
          <p:nvPr/>
        </p:nvPicPr>
        <p:blipFill>
          <a:blip r:embed="rId9"/>
          <a:srcRect/>
          <a:stretch>
            <a:fillRect/>
          </a:stretch>
        </p:blipFill>
        <p:spPr bwMode="auto">
          <a:xfrm>
            <a:off x="0" y="2285992"/>
            <a:ext cx="3071802" cy="4572008"/>
          </a:xfrm>
          <a:prstGeom prst="rect">
            <a:avLst/>
          </a:prstGeom>
          <a:ln>
            <a:noFill/>
          </a:ln>
          <a:effectLst>
            <a:softEdge rad="112500"/>
          </a:effectLst>
        </p:spPr>
      </p:pic>
      <p:sp>
        <p:nvSpPr>
          <p:cNvPr id="10" name="Номер слайда 9"/>
          <p:cNvSpPr>
            <a:spLocks noGrp="1"/>
          </p:cNvSpPr>
          <p:nvPr>
            <p:ph type="sldNum" sz="quarter" idx="12"/>
          </p:nvPr>
        </p:nvSpPr>
        <p:spPr/>
        <p:txBody>
          <a:bodyPr/>
          <a:lstStyle/>
          <a:p>
            <a:fld id="{725C68B6-61C2-468F-89AB-4B9F7531AA68}" type="slidenum">
              <a:rPr lang="ru-RU" smtClean="0"/>
              <a:pPr/>
              <a:t>5</a:t>
            </a:fld>
            <a:endParaRPr lang="ru-RU"/>
          </a:p>
        </p:txBody>
      </p:sp>
    </p:spTree>
  </p:cSld>
  <p:clrMapOvr>
    <a:masterClrMapping/>
  </p:clrMapOvr>
  <p:transition spd="med" advClick="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Horizontal)">
                                      <p:cBhvr>
                                        <p:cTn id="7" dur="1000"/>
                                        <p:tgtEl>
                                          <p:spTgt spid="3074"/>
                                        </p:tgtEl>
                                      </p:cBhvr>
                                    </p:animEffect>
                                  </p:childTnLst>
                                </p:cTn>
                              </p:par>
                            </p:childTnLst>
                          </p:cTn>
                        </p:par>
                        <p:par>
                          <p:cTn id="8" fill="hold">
                            <p:stCondLst>
                              <p:cond delay="1000"/>
                            </p:stCondLst>
                            <p:childTnLst>
                              <p:par>
                                <p:cTn id="9" presetID="16" presetClass="entr" presetSubtype="26" fill="hold" nodeType="afterEffect">
                                  <p:stCondLst>
                                    <p:cond delay="0"/>
                                  </p:stCondLst>
                                  <p:childTnLst>
                                    <p:set>
                                      <p:cBhvr>
                                        <p:cTn id="10" dur="1" fill="hold">
                                          <p:stCondLst>
                                            <p:cond delay="0"/>
                                          </p:stCondLst>
                                        </p:cTn>
                                        <p:tgtEl>
                                          <p:spTgt spid="3078"/>
                                        </p:tgtEl>
                                        <p:attrNameLst>
                                          <p:attrName>style.visibility</p:attrName>
                                        </p:attrNameLst>
                                      </p:cBhvr>
                                      <p:to>
                                        <p:strVal val="visible"/>
                                      </p:to>
                                    </p:set>
                                    <p:animEffect transition="in" filter="barn(inHorizontal)">
                                      <p:cBhvr>
                                        <p:cTn id="11" dur="1000"/>
                                        <p:tgtEl>
                                          <p:spTgt spid="3078"/>
                                        </p:tgtEl>
                                      </p:cBhvr>
                                    </p:animEffect>
                                  </p:childTnLst>
                                </p:cTn>
                              </p:par>
                            </p:childTnLst>
                          </p:cTn>
                        </p:par>
                        <p:par>
                          <p:cTn id="12" fill="hold">
                            <p:stCondLst>
                              <p:cond delay="2000"/>
                            </p:stCondLst>
                            <p:childTnLst>
                              <p:par>
                                <p:cTn id="13" presetID="16" presetClass="entr" presetSubtype="26" fill="hold" nodeType="afterEffect">
                                  <p:stCondLst>
                                    <p:cond delay="0"/>
                                  </p:stCondLst>
                                  <p:childTnLst>
                                    <p:set>
                                      <p:cBhvr>
                                        <p:cTn id="14" dur="1" fill="hold">
                                          <p:stCondLst>
                                            <p:cond delay="0"/>
                                          </p:stCondLst>
                                        </p:cTn>
                                        <p:tgtEl>
                                          <p:spTgt spid="3077"/>
                                        </p:tgtEl>
                                        <p:attrNameLst>
                                          <p:attrName>style.visibility</p:attrName>
                                        </p:attrNameLst>
                                      </p:cBhvr>
                                      <p:to>
                                        <p:strVal val="visible"/>
                                      </p:to>
                                    </p:set>
                                    <p:animEffect transition="in" filter="barn(inHorizontal)">
                                      <p:cBhvr>
                                        <p:cTn id="15" dur="1000"/>
                                        <p:tgtEl>
                                          <p:spTgt spid="3077"/>
                                        </p:tgtEl>
                                      </p:cBhvr>
                                    </p:animEffect>
                                  </p:childTnLst>
                                </p:cTn>
                              </p:par>
                            </p:childTnLst>
                          </p:cTn>
                        </p:par>
                        <p:par>
                          <p:cTn id="16" fill="hold">
                            <p:stCondLst>
                              <p:cond delay="3000"/>
                            </p:stCondLst>
                            <p:childTnLst>
                              <p:par>
                                <p:cTn id="17" presetID="16" presetClass="entr" presetSubtype="26"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Horizontal)">
                                      <p:cBhvr>
                                        <p:cTn id="19" dur="1000"/>
                                        <p:tgtEl>
                                          <p:spTgt spid="9"/>
                                        </p:tgtEl>
                                      </p:cBhvr>
                                    </p:animEffect>
                                  </p:childTnLst>
                                </p:cTn>
                              </p:par>
                            </p:childTnLst>
                          </p:cTn>
                        </p:par>
                        <p:par>
                          <p:cTn id="20" fill="hold">
                            <p:stCondLst>
                              <p:cond delay="4000"/>
                            </p:stCondLst>
                            <p:childTnLst>
                              <p:par>
                                <p:cTn id="21" presetID="16" presetClass="entr" presetSubtype="26" fill="hold" nodeType="afterEffect">
                                  <p:stCondLst>
                                    <p:cond delay="0"/>
                                  </p:stCondLst>
                                  <p:childTnLst>
                                    <p:set>
                                      <p:cBhvr>
                                        <p:cTn id="22" dur="1" fill="hold">
                                          <p:stCondLst>
                                            <p:cond delay="0"/>
                                          </p:stCondLst>
                                        </p:cTn>
                                        <p:tgtEl>
                                          <p:spTgt spid="3076"/>
                                        </p:tgtEl>
                                        <p:attrNameLst>
                                          <p:attrName>style.visibility</p:attrName>
                                        </p:attrNameLst>
                                      </p:cBhvr>
                                      <p:to>
                                        <p:strVal val="visible"/>
                                      </p:to>
                                    </p:set>
                                    <p:animEffect transition="in" filter="barn(inHorizontal)">
                                      <p:cBhvr>
                                        <p:cTn id="23" dur="1000"/>
                                        <p:tgtEl>
                                          <p:spTgt spid="3076"/>
                                        </p:tgtEl>
                                      </p:cBhvr>
                                    </p:animEffect>
                                  </p:childTnLst>
                                </p:cTn>
                              </p:par>
                            </p:childTnLst>
                          </p:cTn>
                        </p:par>
                        <p:par>
                          <p:cTn id="24" fill="hold">
                            <p:stCondLst>
                              <p:cond delay="5000"/>
                            </p:stCondLst>
                            <p:childTnLst>
                              <p:par>
                                <p:cTn id="25" presetID="16" presetClass="entr" presetSubtype="26" fill="hold" nodeType="afterEffect">
                                  <p:stCondLst>
                                    <p:cond delay="0"/>
                                  </p:stCondLst>
                                  <p:childTnLst>
                                    <p:set>
                                      <p:cBhvr>
                                        <p:cTn id="26" dur="1" fill="hold">
                                          <p:stCondLst>
                                            <p:cond delay="0"/>
                                          </p:stCondLst>
                                        </p:cTn>
                                        <p:tgtEl>
                                          <p:spTgt spid="3079"/>
                                        </p:tgtEl>
                                        <p:attrNameLst>
                                          <p:attrName>style.visibility</p:attrName>
                                        </p:attrNameLst>
                                      </p:cBhvr>
                                      <p:to>
                                        <p:strVal val="visible"/>
                                      </p:to>
                                    </p:set>
                                    <p:animEffect transition="in" filter="barn(inHorizontal)">
                                      <p:cBhvr>
                                        <p:cTn id="27" dur="1000"/>
                                        <p:tgtEl>
                                          <p:spTgt spid="3079"/>
                                        </p:tgtEl>
                                      </p:cBhvr>
                                    </p:animEffect>
                                  </p:childTnLst>
                                </p:cTn>
                              </p:par>
                            </p:childTnLst>
                          </p:cTn>
                        </p:par>
                        <p:par>
                          <p:cTn id="28" fill="hold">
                            <p:stCondLst>
                              <p:cond delay="6000"/>
                            </p:stCondLst>
                            <p:childTnLst>
                              <p:par>
                                <p:cTn id="29" presetID="16" presetClass="entr" presetSubtype="26" fill="hold" nodeType="afterEffect">
                                  <p:stCondLst>
                                    <p:cond delay="0"/>
                                  </p:stCondLst>
                                  <p:childTnLst>
                                    <p:set>
                                      <p:cBhvr>
                                        <p:cTn id="30" dur="1" fill="hold">
                                          <p:stCondLst>
                                            <p:cond delay="0"/>
                                          </p:stCondLst>
                                        </p:cTn>
                                        <p:tgtEl>
                                          <p:spTgt spid="3075"/>
                                        </p:tgtEl>
                                        <p:attrNameLst>
                                          <p:attrName>style.visibility</p:attrName>
                                        </p:attrNameLst>
                                      </p:cBhvr>
                                      <p:to>
                                        <p:strVal val="visible"/>
                                      </p:to>
                                    </p:set>
                                    <p:animEffect transition="in" filter="barn(inHorizontal)">
                                      <p:cBhvr>
                                        <p:cTn id="31" dur="1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Амир\Desktop\5 апреля 2012\Апельсины\slide0004_image007.jpg"/>
          <p:cNvPicPr>
            <a:picLocks noChangeAspect="1" noChangeArrowheads="1"/>
          </p:cNvPicPr>
          <p:nvPr/>
        </p:nvPicPr>
        <p:blipFill>
          <a:blip r:embed="rId3"/>
          <a:srcRect/>
          <a:stretch>
            <a:fillRect/>
          </a:stretch>
        </p:blipFill>
        <p:spPr bwMode="auto">
          <a:xfrm>
            <a:off x="1" y="2357430"/>
            <a:ext cx="3143239" cy="4500570"/>
          </a:xfrm>
          <a:prstGeom prst="rect">
            <a:avLst/>
          </a:prstGeom>
          <a:ln>
            <a:noFill/>
          </a:ln>
          <a:effectLst>
            <a:softEdge rad="112500"/>
          </a:effectLst>
        </p:spPr>
      </p:pic>
      <p:pic>
        <p:nvPicPr>
          <p:cNvPr id="4101" name="Picture 5" descr="C:\Users\Амир\Desktop\5 апреля 2012\Апельсины\1274885338_13.jpg"/>
          <p:cNvPicPr>
            <a:picLocks noChangeAspect="1" noChangeArrowheads="1"/>
          </p:cNvPicPr>
          <p:nvPr/>
        </p:nvPicPr>
        <p:blipFill>
          <a:blip r:embed="rId4"/>
          <a:srcRect/>
          <a:stretch>
            <a:fillRect/>
          </a:stretch>
        </p:blipFill>
        <p:spPr bwMode="auto">
          <a:xfrm>
            <a:off x="6072198" y="0"/>
            <a:ext cx="3071802" cy="4500570"/>
          </a:xfrm>
          <a:prstGeom prst="rect">
            <a:avLst/>
          </a:prstGeom>
          <a:ln>
            <a:noFill/>
          </a:ln>
          <a:effectLst>
            <a:softEdge rad="112500"/>
          </a:effectLst>
        </p:spPr>
      </p:pic>
      <p:pic>
        <p:nvPicPr>
          <p:cNvPr id="4102" name="Picture 6" descr="C:\Users\Амир\Desktop\5 апреля 2012\Апельсины\апельсиновый-сок.jpg"/>
          <p:cNvPicPr>
            <a:picLocks noChangeAspect="1" noChangeArrowheads="1"/>
          </p:cNvPicPr>
          <p:nvPr/>
        </p:nvPicPr>
        <p:blipFill>
          <a:blip r:embed="rId5" cstate="screen"/>
          <a:srcRect/>
          <a:stretch>
            <a:fillRect/>
          </a:stretch>
        </p:blipFill>
        <p:spPr bwMode="auto">
          <a:xfrm>
            <a:off x="3143240" y="2357430"/>
            <a:ext cx="2928958" cy="2143140"/>
          </a:xfrm>
          <a:prstGeom prst="rect">
            <a:avLst/>
          </a:prstGeom>
          <a:ln>
            <a:noFill/>
          </a:ln>
          <a:effectLst>
            <a:softEdge rad="112500"/>
          </a:effectLst>
        </p:spPr>
      </p:pic>
      <p:pic>
        <p:nvPicPr>
          <p:cNvPr id="4103" name="Picture 7" descr="C:\Users\Амир\Desktop\5 апреля 2012\Апельсины\78469488_2452296.jpg"/>
          <p:cNvPicPr>
            <a:picLocks noChangeAspect="1" noChangeArrowheads="1"/>
          </p:cNvPicPr>
          <p:nvPr/>
        </p:nvPicPr>
        <p:blipFill>
          <a:blip r:embed="rId6" cstate="screen"/>
          <a:srcRect/>
          <a:stretch>
            <a:fillRect/>
          </a:stretch>
        </p:blipFill>
        <p:spPr bwMode="auto">
          <a:xfrm>
            <a:off x="6072198" y="4500570"/>
            <a:ext cx="3071802" cy="2357430"/>
          </a:xfrm>
          <a:prstGeom prst="rect">
            <a:avLst/>
          </a:prstGeom>
          <a:ln>
            <a:noFill/>
          </a:ln>
          <a:effectLst>
            <a:softEdge rad="112500"/>
          </a:effectLst>
        </p:spPr>
      </p:pic>
      <p:pic>
        <p:nvPicPr>
          <p:cNvPr id="4104" name="Picture 8" descr="C:\Users\Амир\Desktop\5 апреля 2012\Апельсины\04-07_orange.jpg"/>
          <p:cNvPicPr>
            <a:picLocks noChangeAspect="1" noChangeArrowheads="1"/>
          </p:cNvPicPr>
          <p:nvPr/>
        </p:nvPicPr>
        <p:blipFill>
          <a:blip r:embed="rId7"/>
          <a:srcRect/>
          <a:stretch>
            <a:fillRect/>
          </a:stretch>
        </p:blipFill>
        <p:spPr bwMode="auto">
          <a:xfrm>
            <a:off x="3143240" y="0"/>
            <a:ext cx="2949776" cy="2357430"/>
          </a:xfrm>
          <a:prstGeom prst="rect">
            <a:avLst/>
          </a:prstGeom>
          <a:ln>
            <a:noFill/>
          </a:ln>
          <a:effectLst>
            <a:softEdge rad="112500"/>
          </a:effectLst>
        </p:spPr>
      </p:pic>
      <p:pic>
        <p:nvPicPr>
          <p:cNvPr id="4105" name="Picture 9" descr="C:\Users\Амир\Desktop\5 апреля 2012\Апельсины\54984772_af80ed9b6de6.jpg"/>
          <p:cNvPicPr>
            <a:picLocks noChangeAspect="1" noChangeArrowheads="1"/>
          </p:cNvPicPr>
          <p:nvPr/>
        </p:nvPicPr>
        <p:blipFill>
          <a:blip r:embed="rId8" cstate="screen"/>
          <a:srcRect/>
          <a:stretch>
            <a:fillRect/>
          </a:stretch>
        </p:blipFill>
        <p:spPr bwMode="auto">
          <a:xfrm>
            <a:off x="3143240" y="4500570"/>
            <a:ext cx="2928958" cy="2357430"/>
          </a:xfrm>
          <a:prstGeom prst="rect">
            <a:avLst/>
          </a:prstGeom>
          <a:ln>
            <a:noFill/>
          </a:ln>
          <a:effectLst>
            <a:softEdge rad="112500"/>
          </a:effectLst>
        </p:spPr>
      </p:pic>
      <p:pic>
        <p:nvPicPr>
          <p:cNvPr id="4106" name="Picture 10" descr="C:\Users\Амир\Desktop\5 апреля 2012\Апельсины\desktopwallpapers.org.ua-2079.jpg"/>
          <p:cNvPicPr>
            <a:picLocks noChangeAspect="1" noChangeArrowheads="1"/>
          </p:cNvPicPr>
          <p:nvPr/>
        </p:nvPicPr>
        <p:blipFill>
          <a:blip r:embed="rId9" cstate="screen"/>
          <a:srcRect/>
          <a:stretch>
            <a:fillRect/>
          </a:stretch>
        </p:blipFill>
        <p:spPr bwMode="auto">
          <a:xfrm>
            <a:off x="0" y="0"/>
            <a:ext cx="3143240" cy="2357430"/>
          </a:xfrm>
          <a:prstGeom prst="rect">
            <a:avLst/>
          </a:prstGeom>
          <a:ln>
            <a:noFill/>
          </a:ln>
          <a:effectLst>
            <a:softEdge rad="112500"/>
          </a:effectLst>
        </p:spPr>
      </p:pic>
      <p:sp>
        <p:nvSpPr>
          <p:cNvPr id="9" name="Номер слайда 8"/>
          <p:cNvSpPr>
            <a:spLocks noGrp="1"/>
          </p:cNvSpPr>
          <p:nvPr>
            <p:ph type="sldNum" sz="quarter" idx="12"/>
          </p:nvPr>
        </p:nvSpPr>
        <p:spPr/>
        <p:txBody>
          <a:bodyPr/>
          <a:lstStyle/>
          <a:p>
            <a:fld id="{725C68B6-61C2-468F-89AB-4B9F7531AA68}" type="slidenum">
              <a:rPr lang="ru-RU" smtClean="0"/>
              <a:pPr/>
              <a:t>6</a:t>
            </a:fld>
            <a:endParaRPr lang="ru-RU"/>
          </a:p>
        </p:txBody>
      </p:sp>
    </p:spTree>
  </p:cSld>
  <p:clrMapOvr>
    <a:masterClrMapping/>
  </p:clrMapOvr>
  <p:transition spd="med" advClick="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after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diamond(out)">
                                      <p:cBhvr>
                                        <p:cTn id="7" dur="1000"/>
                                        <p:tgtEl>
                                          <p:spTgt spid="4102"/>
                                        </p:tgtEl>
                                      </p:cBhvr>
                                    </p:animEffect>
                                  </p:childTnLst>
                                </p:cTn>
                              </p:par>
                            </p:childTnLst>
                          </p:cTn>
                        </p:par>
                        <p:par>
                          <p:cTn id="8" fill="hold">
                            <p:stCondLst>
                              <p:cond delay="1000"/>
                            </p:stCondLst>
                            <p:childTnLst>
                              <p:par>
                                <p:cTn id="9" presetID="8" presetClass="entr" presetSubtype="32" fill="hold" nodeType="afterEffect">
                                  <p:stCondLst>
                                    <p:cond delay="0"/>
                                  </p:stCondLst>
                                  <p:childTnLst>
                                    <p:set>
                                      <p:cBhvr>
                                        <p:cTn id="10" dur="1" fill="hold">
                                          <p:stCondLst>
                                            <p:cond delay="0"/>
                                          </p:stCondLst>
                                        </p:cTn>
                                        <p:tgtEl>
                                          <p:spTgt spid="4101"/>
                                        </p:tgtEl>
                                        <p:attrNameLst>
                                          <p:attrName>style.visibility</p:attrName>
                                        </p:attrNameLst>
                                      </p:cBhvr>
                                      <p:to>
                                        <p:strVal val="visible"/>
                                      </p:to>
                                    </p:set>
                                    <p:animEffect transition="in" filter="diamond(out)">
                                      <p:cBhvr>
                                        <p:cTn id="11" dur="1000"/>
                                        <p:tgtEl>
                                          <p:spTgt spid="4101"/>
                                        </p:tgtEl>
                                      </p:cBhvr>
                                    </p:animEffect>
                                  </p:childTnLst>
                                </p:cTn>
                              </p:par>
                            </p:childTnLst>
                          </p:cTn>
                        </p:par>
                        <p:par>
                          <p:cTn id="12" fill="hold">
                            <p:stCondLst>
                              <p:cond delay="2000"/>
                            </p:stCondLst>
                            <p:childTnLst>
                              <p:par>
                                <p:cTn id="13" presetID="8" presetClass="entr" presetSubtype="32" fill="hold" nodeType="afterEffect">
                                  <p:stCondLst>
                                    <p:cond delay="0"/>
                                  </p:stCondLst>
                                  <p:childTnLst>
                                    <p:set>
                                      <p:cBhvr>
                                        <p:cTn id="14" dur="1" fill="hold">
                                          <p:stCondLst>
                                            <p:cond delay="0"/>
                                          </p:stCondLst>
                                        </p:cTn>
                                        <p:tgtEl>
                                          <p:spTgt spid="4104"/>
                                        </p:tgtEl>
                                        <p:attrNameLst>
                                          <p:attrName>style.visibility</p:attrName>
                                        </p:attrNameLst>
                                      </p:cBhvr>
                                      <p:to>
                                        <p:strVal val="visible"/>
                                      </p:to>
                                    </p:set>
                                    <p:animEffect transition="in" filter="diamond(out)">
                                      <p:cBhvr>
                                        <p:cTn id="15" dur="1000"/>
                                        <p:tgtEl>
                                          <p:spTgt spid="4104"/>
                                        </p:tgtEl>
                                      </p:cBhvr>
                                    </p:animEffect>
                                  </p:childTnLst>
                                </p:cTn>
                              </p:par>
                            </p:childTnLst>
                          </p:cTn>
                        </p:par>
                        <p:par>
                          <p:cTn id="16" fill="hold">
                            <p:stCondLst>
                              <p:cond delay="3000"/>
                            </p:stCondLst>
                            <p:childTnLst>
                              <p:par>
                                <p:cTn id="17" presetID="8" presetClass="entr" presetSubtype="32" fill="hold" nodeType="afterEffect">
                                  <p:stCondLst>
                                    <p:cond delay="0"/>
                                  </p:stCondLst>
                                  <p:childTnLst>
                                    <p:set>
                                      <p:cBhvr>
                                        <p:cTn id="18" dur="1" fill="hold">
                                          <p:stCondLst>
                                            <p:cond delay="0"/>
                                          </p:stCondLst>
                                        </p:cTn>
                                        <p:tgtEl>
                                          <p:spTgt spid="4106"/>
                                        </p:tgtEl>
                                        <p:attrNameLst>
                                          <p:attrName>style.visibility</p:attrName>
                                        </p:attrNameLst>
                                      </p:cBhvr>
                                      <p:to>
                                        <p:strVal val="visible"/>
                                      </p:to>
                                    </p:set>
                                    <p:animEffect transition="in" filter="diamond(out)">
                                      <p:cBhvr>
                                        <p:cTn id="19" dur="1000"/>
                                        <p:tgtEl>
                                          <p:spTgt spid="4106"/>
                                        </p:tgtEl>
                                      </p:cBhvr>
                                    </p:animEffect>
                                  </p:childTnLst>
                                </p:cTn>
                              </p:par>
                            </p:childTnLst>
                          </p:cTn>
                        </p:par>
                        <p:par>
                          <p:cTn id="20" fill="hold">
                            <p:stCondLst>
                              <p:cond delay="4000"/>
                            </p:stCondLst>
                            <p:childTnLst>
                              <p:par>
                                <p:cTn id="21" presetID="8" presetClass="entr" presetSubtype="32" fill="hold" nodeType="afterEffect">
                                  <p:stCondLst>
                                    <p:cond delay="0"/>
                                  </p:stCondLst>
                                  <p:childTnLst>
                                    <p:set>
                                      <p:cBhvr>
                                        <p:cTn id="22" dur="1" fill="hold">
                                          <p:stCondLst>
                                            <p:cond delay="0"/>
                                          </p:stCondLst>
                                        </p:cTn>
                                        <p:tgtEl>
                                          <p:spTgt spid="4099"/>
                                        </p:tgtEl>
                                        <p:attrNameLst>
                                          <p:attrName>style.visibility</p:attrName>
                                        </p:attrNameLst>
                                      </p:cBhvr>
                                      <p:to>
                                        <p:strVal val="visible"/>
                                      </p:to>
                                    </p:set>
                                    <p:animEffect transition="in" filter="diamond(out)">
                                      <p:cBhvr>
                                        <p:cTn id="23" dur="1000"/>
                                        <p:tgtEl>
                                          <p:spTgt spid="4099"/>
                                        </p:tgtEl>
                                      </p:cBhvr>
                                    </p:animEffect>
                                  </p:childTnLst>
                                </p:cTn>
                              </p:par>
                            </p:childTnLst>
                          </p:cTn>
                        </p:par>
                        <p:par>
                          <p:cTn id="24" fill="hold">
                            <p:stCondLst>
                              <p:cond delay="5000"/>
                            </p:stCondLst>
                            <p:childTnLst>
                              <p:par>
                                <p:cTn id="25" presetID="8" presetClass="entr" presetSubtype="32" fill="hold" nodeType="afterEffect">
                                  <p:stCondLst>
                                    <p:cond delay="0"/>
                                  </p:stCondLst>
                                  <p:childTnLst>
                                    <p:set>
                                      <p:cBhvr>
                                        <p:cTn id="26" dur="1" fill="hold">
                                          <p:stCondLst>
                                            <p:cond delay="0"/>
                                          </p:stCondLst>
                                        </p:cTn>
                                        <p:tgtEl>
                                          <p:spTgt spid="4105"/>
                                        </p:tgtEl>
                                        <p:attrNameLst>
                                          <p:attrName>style.visibility</p:attrName>
                                        </p:attrNameLst>
                                      </p:cBhvr>
                                      <p:to>
                                        <p:strVal val="visible"/>
                                      </p:to>
                                    </p:set>
                                    <p:animEffect transition="in" filter="diamond(out)">
                                      <p:cBhvr>
                                        <p:cTn id="27" dur="1000"/>
                                        <p:tgtEl>
                                          <p:spTgt spid="4105"/>
                                        </p:tgtEl>
                                      </p:cBhvr>
                                    </p:animEffect>
                                  </p:childTnLst>
                                </p:cTn>
                              </p:par>
                            </p:childTnLst>
                          </p:cTn>
                        </p:par>
                        <p:par>
                          <p:cTn id="28" fill="hold">
                            <p:stCondLst>
                              <p:cond delay="6000"/>
                            </p:stCondLst>
                            <p:childTnLst>
                              <p:par>
                                <p:cTn id="29" presetID="8" presetClass="entr" presetSubtype="32" fill="hold"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diamond(out)">
                                      <p:cBhvr>
                                        <p:cTn id="31" dur="10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7</a:t>
            </a:fld>
            <a:endParaRPr lang="ru-RU"/>
          </a:p>
        </p:txBody>
      </p:sp>
      <p:pic>
        <p:nvPicPr>
          <p:cNvPr id="1026" name="Picture 2" descr="C:\Users\Амир\Desktop\5 апреля 2012\Апельсины\Рисунок1.jpg"/>
          <p:cNvPicPr>
            <a:picLocks noChangeAspect="1" noChangeArrowheads="1"/>
          </p:cNvPicPr>
          <p:nvPr/>
        </p:nvPicPr>
        <p:blipFill>
          <a:blip r:embed="rId4"/>
          <a:srcRect/>
          <a:stretch>
            <a:fillRect/>
          </a:stretch>
        </p:blipFill>
        <p:spPr bwMode="auto">
          <a:xfrm>
            <a:off x="0" y="5072074"/>
            <a:ext cx="3000364" cy="1785926"/>
          </a:xfrm>
          <a:prstGeom prst="rect">
            <a:avLst/>
          </a:prstGeom>
          <a:ln>
            <a:noFill/>
          </a:ln>
          <a:effectLst>
            <a:softEdge rad="112500"/>
          </a:effectLst>
        </p:spPr>
      </p:pic>
      <p:pic>
        <p:nvPicPr>
          <p:cNvPr id="1027" name="Picture 3" descr="C:\Users\Амир\Desktop\5 апреля 2012\Апельсины\Рисунок2.jpg"/>
          <p:cNvPicPr>
            <a:picLocks noChangeAspect="1" noChangeArrowheads="1"/>
          </p:cNvPicPr>
          <p:nvPr/>
        </p:nvPicPr>
        <p:blipFill>
          <a:blip r:embed="rId5" cstate="screen"/>
          <a:srcRect/>
          <a:stretch>
            <a:fillRect/>
          </a:stretch>
        </p:blipFill>
        <p:spPr bwMode="auto">
          <a:xfrm>
            <a:off x="0" y="3429000"/>
            <a:ext cx="3000364" cy="1643074"/>
          </a:xfrm>
          <a:prstGeom prst="rect">
            <a:avLst/>
          </a:prstGeom>
          <a:ln>
            <a:noFill/>
          </a:ln>
          <a:effectLst>
            <a:softEdge rad="112500"/>
          </a:effectLst>
        </p:spPr>
      </p:pic>
      <p:pic>
        <p:nvPicPr>
          <p:cNvPr id="1028" name="Picture 4" descr="C:\Users\Амир\Desktop\5 апреля 2012\Апельсины\Рисунок3.jpg"/>
          <p:cNvPicPr>
            <a:picLocks noChangeAspect="1" noChangeArrowheads="1"/>
          </p:cNvPicPr>
          <p:nvPr/>
        </p:nvPicPr>
        <p:blipFill>
          <a:blip r:embed="rId6" cstate="screen"/>
          <a:srcRect/>
          <a:stretch>
            <a:fillRect/>
          </a:stretch>
        </p:blipFill>
        <p:spPr bwMode="auto">
          <a:xfrm>
            <a:off x="0" y="1785926"/>
            <a:ext cx="3000364" cy="1643074"/>
          </a:xfrm>
          <a:prstGeom prst="rect">
            <a:avLst/>
          </a:prstGeom>
          <a:ln>
            <a:noFill/>
          </a:ln>
          <a:effectLst>
            <a:softEdge rad="112500"/>
          </a:effectLst>
        </p:spPr>
      </p:pic>
      <p:pic>
        <p:nvPicPr>
          <p:cNvPr id="1029" name="Picture 5" descr="C:\Users\Амир\Desktop\5 апреля 2012\Апельсины\Рисунок4.jpg"/>
          <p:cNvPicPr>
            <a:picLocks noChangeAspect="1" noChangeArrowheads="1"/>
          </p:cNvPicPr>
          <p:nvPr/>
        </p:nvPicPr>
        <p:blipFill>
          <a:blip r:embed="rId7" cstate="screen"/>
          <a:srcRect/>
          <a:stretch>
            <a:fillRect/>
          </a:stretch>
        </p:blipFill>
        <p:spPr bwMode="auto">
          <a:xfrm>
            <a:off x="0" y="0"/>
            <a:ext cx="3000364" cy="1785926"/>
          </a:xfrm>
          <a:prstGeom prst="rect">
            <a:avLst/>
          </a:prstGeom>
          <a:ln>
            <a:noFill/>
          </a:ln>
          <a:effectLst>
            <a:softEdge rad="112500"/>
          </a:effectLst>
        </p:spPr>
      </p:pic>
    </p:spTree>
  </p:cSld>
  <p:clrMapOvr>
    <a:masterClrMapping/>
  </p:clrMapOvr>
  <p:transition spd="med" advClick="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1000"/>
                                        <p:tgtEl>
                                          <p:spTgt spid="1029"/>
                                        </p:tgtEl>
                                      </p:cBhvr>
                                    </p:animEffect>
                                    <p:anim calcmode="lin" valueType="num">
                                      <p:cBhvr>
                                        <p:cTn id="8" dur="1000" fill="hold"/>
                                        <p:tgtEl>
                                          <p:spTgt spid="1029"/>
                                        </p:tgtEl>
                                        <p:attrNameLst>
                                          <p:attrName>ppt_x</p:attrName>
                                        </p:attrNameLst>
                                      </p:cBhvr>
                                      <p:tavLst>
                                        <p:tav tm="0">
                                          <p:val>
                                            <p:strVal val="#ppt_x"/>
                                          </p:val>
                                        </p:tav>
                                        <p:tav tm="100000">
                                          <p:val>
                                            <p:strVal val="#ppt_x"/>
                                          </p:val>
                                        </p:tav>
                                      </p:tavLst>
                                    </p:anim>
                                    <p:anim calcmode="lin" valueType="num">
                                      <p:cBhvr>
                                        <p:cTn id="9" dur="900" decel="100000" fill="hold"/>
                                        <p:tgtEl>
                                          <p:spTgt spid="102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2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fade">
                                      <p:cBhvr>
                                        <p:cTn id="14" dur="1000"/>
                                        <p:tgtEl>
                                          <p:spTgt spid="1028"/>
                                        </p:tgtEl>
                                      </p:cBhvr>
                                    </p:animEffect>
                                    <p:anim calcmode="lin" valueType="num">
                                      <p:cBhvr>
                                        <p:cTn id="15" dur="1000" fill="hold"/>
                                        <p:tgtEl>
                                          <p:spTgt spid="1028"/>
                                        </p:tgtEl>
                                        <p:attrNameLst>
                                          <p:attrName>ppt_x</p:attrName>
                                        </p:attrNameLst>
                                      </p:cBhvr>
                                      <p:tavLst>
                                        <p:tav tm="0">
                                          <p:val>
                                            <p:strVal val="#ppt_x"/>
                                          </p:val>
                                        </p:tav>
                                        <p:tav tm="100000">
                                          <p:val>
                                            <p:strVal val="#ppt_x"/>
                                          </p:val>
                                        </p:tav>
                                      </p:tavLst>
                                    </p:anim>
                                    <p:anim calcmode="lin" valueType="num">
                                      <p:cBhvr>
                                        <p:cTn id="16" dur="900" decel="100000" fill="hold"/>
                                        <p:tgtEl>
                                          <p:spTgt spid="1028"/>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028"/>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nodeType="afterEffect">
                                  <p:stCondLst>
                                    <p:cond delay="0"/>
                                  </p:stCondLst>
                                  <p:childTnLst>
                                    <p:set>
                                      <p:cBhvr>
                                        <p:cTn id="20" dur="1" fill="hold">
                                          <p:stCondLst>
                                            <p:cond delay="0"/>
                                          </p:stCondLst>
                                        </p:cTn>
                                        <p:tgtEl>
                                          <p:spTgt spid="1027"/>
                                        </p:tgtEl>
                                        <p:attrNameLst>
                                          <p:attrName>style.visibility</p:attrName>
                                        </p:attrNameLst>
                                      </p:cBhvr>
                                      <p:to>
                                        <p:strVal val="visible"/>
                                      </p:to>
                                    </p:set>
                                    <p:animEffect transition="in" filter="fade">
                                      <p:cBhvr>
                                        <p:cTn id="21" dur="1000"/>
                                        <p:tgtEl>
                                          <p:spTgt spid="1027"/>
                                        </p:tgtEl>
                                      </p:cBhvr>
                                    </p:animEffect>
                                    <p:anim calcmode="lin" valueType="num">
                                      <p:cBhvr>
                                        <p:cTn id="22" dur="1000" fill="hold"/>
                                        <p:tgtEl>
                                          <p:spTgt spid="1027"/>
                                        </p:tgtEl>
                                        <p:attrNameLst>
                                          <p:attrName>ppt_x</p:attrName>
                                        </p:attrNameLst>
                                      </p:cBhvr>
                                      <p:tavLst>
                                        <p:tav tm="0">
                                          <p:val>
                                            <p:strVal val="#ppt_x"/>
                                          </p:val>
                                        </p:tav>
                                        <p:tav tm="100000">
                                          <p:val>
                                            <p:strVal val="#ppt_x"/>
                                          </p:val>
                                        </p:tav>
                                      </p:tavLst>
                                    </p:anim>
                                    <p:anim calcmode="lin" valueType="num">
                                      <p:cBhvr>
                                        <p:cTn id="23" dur="900" decel="100000" fill="hold"/>
                                        <p:tgtEl>
                                          <p:spTgt spid="102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027"/>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fade">
                                      <p:cBhvr>
                                        <p:cTn id="28" dur="1000"/>
                                        <p:tgtEl>
                                          <p:spTgt spid="1026"/>
                                        </p:tgtEl>
                                      </p:cBhvr>
                                    </p:animEffect>
                                    <p:anim calcmode="lin" valueType="num">
                                      <p:cBhvr>
                                        <p:cTn id="29" dur="1000" fill="hold"/>
                                        <p:tgtEl>
                                          <p:spTgt spid="1026"/>
                                        </p:tgtEl>
                                        <p:attrNameLst>
                                          <p:attrName>ppt_x</p:attrName>
                                        </p:attrNameLst>
                                      </p:cBhvr>
                                      <p:tavLst>
                                        <p:tav tm="0">
                                          <p:val>
                                            <p:strVal val="#ppt_x"/>
                                          </p:val>
                                        </p:tav>
                                        <p:tav tm="100000">
                                          <p:val>
                                            <p:strVal val="#ppt_x"/>
                                          </p:val>
                                        </p:tav>
                                      </p:tavLst>
                                    </p:anim>
                                    <p:anim calcmode="lin" valueType="num">
                                      <p:cBhvr>
                                        <p:cTn id="30" dur="900" decel="100000" fill="hold"/>
                                        <p:tgtEl>
                                          <p:spTgt spid="102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2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Амир\Desktop\5 апреля 2012\Апельсины\wallpapers_49606.jpg"/>
          <p:cNvPicPr>
            <a:picLocks noChangeAspect="1" noChangeArrowheads="1"/>
          </p:cNvPicPr>
          <p:nvPr/>
        </p:nvPicPr>
        <p:blipFill>
          <a:blip r:embed="rId3" cstate="screen"/>
          <a:srcRect/>
          <a:stretch>
            <a:fillRect/>
          </a:stretch>
        </p:blipFill>
        <p:spPr bwMode="auto">
          <a:xfrm>
            <a:off x="6072198" y="0"/>
            <a:ext cx="3071802" cy="2357430"/>
          </a:xfrm>
          <a:prstGeom prst="rect">
            <a:avLst/>
          </a:prstGeom>
          <a:ln>
            <a:noFill/>
          </a:ln>
          <a:effectLst>
            <a:softEdge rad="112500"/>
          </a:effectLst>
        </p:spPr>
      </p:pic>
      <p:pic>
        <p:nvPicPr>
          <p:cNvPr id="5123" name="Picture 3" descr="C:\Users\Амир\Desktop\5 апреля 2012\Апельсины\1285837021_shutterstock_60926110.jpg"/>
          <p:cNvPicPr>
            <a:picLocks noChangeAspect="1" noChangeArrowheads="1"/>
          </p:cNvPicPr>
          <p:nvPr/>
        </p:nvPicPr>
        <p:blipFill>
          <a:blip r:embed="rId4"/>
          <a:srcRect/>
          <a:stretch>
            <a:fillRect/>
          </a:stretch>
        </p:blipFill>
        <p:spPr bwMode="auto">
          <a:xfrm>
            <a:off x="0" y="2357430"/>
            <a:ext cx="3000364" cy="4500570"/>
          </a:xfrm>
          <a:prstGeom prst="rect">
            <a:avLst/>
          </a:prstGeom>
          <a:ln>
            <a:noFill/>
          </a:ln>
          <a:effectLst>
            <a:softEdge rad="112500"/>
          </a:effectLst>
        </p:spPr>
      </p:pic>
      <p:pic>
        <p:nvPicPr>
          <p:cNvPr id="5124" name="Picture 4" descr="C:\Users\Амир\Desktop\5 апреля 2012\Апельсины\oli_014.jpeg"/>
          <p:cNvPicPr>
            <a:picLocks noChangeAspect="1" noChangeArrowheads="1"/>
          </p:cNvPicPr>
          <p:nvPr/>
        </p:nvPicPr>
        <p:blipFill>
          <a:blip r:embed="rId5" cstate="screen"/>
          <a:srcRect/>
          <a:stretch>
            <a:fillRect/>
          </a:stretch>
        </p:blipFill>
        <p:spPr bwMode="auto">
          <a:xfrm>
            <a:off x="3000364" y="2357430"/>
            <a:ext cx="3071834" cy="2357430"/>
          </a:xfrm>
          <a:prstGeom prst="rect">
            <a:avLst/>
          </a:prstGeom>
          <a:ln>
            <a:noFill/>
          </a:ln>
          <a:effectLst>
            <a:softEdge rad="112500"/>
          </a:effectLst>
        </p:spPr>
      </p:pic>
      <p:pic>
        <p:nvPicPr>
          <p:cNvPr id="5125" name="Picture 5" descr="C:\Users\Амир\Desktop\5 апреля 2012\Апельсины\OrangeBloss_wb.jpg"/>
          <p:cNvPicPr>
            <a:picLocks noChangeAspect="1" noChangeArrowheads="1"/>
          </p:cNvPicPr>
          <p:nvPr/>
        </p:nvPicPr>
        <p:blipFill>
          <a:blip r:embed="rId6" cstate="screen"/>
          <a:srcRect/>
          <a:stretch>
            <a:fillRect/>
          </a:stretch>
        </p:blipFill>
        <p:spPr bwMode="auto">
          <a:xfrm>
            <a:off x="0" y="0"/>
            <a:ext cx="3000364" cy="2357430"/>
          </a:xfrm>
          <a:prstGeom prst="rect">
            <a:avLst/>
          </a:prstGeom>
          <a:ln>
            <a:noFill/>
          </a:ln>
          <a:effectLst>
            <a:softEdge rad="112500"/>
          </a:effectLst>
        </p:spPr>
      </p:pic>
      <p:pic>
        <p:nvPicPr>
          <p:cNvPr id="5126" name="Picture 6" descr="C:\Users\Амир\Desktop\5 апреля 2012\Апельсины\67598_fruit_and_berries_pic.jpg"/>
          <p:cNvPicPr>
            <a:picLocks noChangeAspect="1" noChangeArrowheads="1"/>
          </p:cNvPicPr>
          <p:nvPr/>
        </p:nvPicPr>
        <p:blipFill>
          <a:blip r:embed="rId7" cstate="screen"/>
          <a:srcRect/>
          <a:stretch>
            <a:fillRect/>
          </a:stretch>
        </p:blipFill>
        <p:spPr bwMode="auto">
          <a:xfrm>
            <a:off x="3000364" y="0"/>
            <a:ext cx="3071834" cy="2357430"/>
          </a:xfrm>
          <a:prstGeom prst="rect">
            <a:avLst/>
          </a:prstGeom>
          <a:ln>
            <a:noFill/>
          </a:ln>
          <a:effectLst>
            <a:softEdge rad="112500"/>
          </a:effectLst>
        </p:spPr>
      </p:pic>
      <p:pic>
        <p:nvPicPr>
          <p:cNvPr id="5127" name="Picture 7" descr="C:\Users\Амир\Desktop\5 апреля 2012\Апельсины\reWalls.com-30706.jpg"/>
          <p:cNvPicPr>
            <a:picLocks noChangeAspect="1" noChangeArrowheads="1"/>
          </p:cNvPicPr>
          <p:nvPr/>
        </p:nvPicPr>
        <p:blipFill>
          <a:blip r:embed="rId8"/>
          <a:srcRect/>
          <a:stretch>
            <a:fillRect/>
          </a:stretch>
        </p:blipFill>
        <p:spPr bwMode="auto">
          <a:xfrm>
            <a:off x="6072198" y="4714860"/>
            <a:ext cx="3071802" cy="2143140"/>
          </a:xfrm>
          <a:prstGeom prst="rect">
            <a:avLst/>
          </a:prstGeom>
          <a:ln>
            <a:noFill/>
          </a:ln>
          <a:effectLst>
            <a:softEdge rad="112500"/>
          </a:effectLst>
        </p:spPr>
      </p:pic>
      <p:pic>
        <p:nvPicPr>
          <p:cNvPr id="5128" name="Picture 8" descr="C:\Users\Амир\Desktop\5 апреля 2012\Апельсины\img_18109.jpg"/>
          <p:cNvPicPr>
            <a:picLocks noChangeAspect="1" noChangeArrowheads="1"/>
          </p:cNvPicPr>
          <p:nvPr/>
        </p:nvPicPr>
        <p:blipFill>
          <a:blip r:embed="rId9" cstate="screen"/>
          <a:srcRect/>
          <a:stretch>
            <a:fillRect/>
          </a:stretch>
        </p:blipFill>
        <p:spPr bwMode="auto">
          <a:xfrm>
            <a:off x="6072199" y="2357430"/>
            <a:ext cx="3071802" cy="2357454"/>
          </a:xfrm>
          <a:prstGeom prst="rect">
            <a:avLst/>
          </a:prstGeom>
          <a:ln>
            <a:noFill/>
          </a:ln>
          <a:effectLst>
            <a:softEdge rad="112500"/>
          </a:effectLst>
        </p:spPr>
      </p:pic>
      <p:pic>
        <p:nvPicPr>
          <p:cNvPr id="5129" name="Picture 9" descr="C:\Users\Амир\Desktop\5 апреля 2012\Апельсины\1233413686_349294f877e1.jpg"/>
          <p:cNvPicPr>
            <a:picLocks noChangeAspect="1" noChangeArrowheads="1"/>
          </p:cNvPicPr>
          <p:nvPr/>
        </p:nvPicPr>
        <p:blipFill>
          <a:blip r:embed="rId10" cstate="screen"/>
          <a:srcRect/>
          <a:stretch>
            <a:fillRect/>
          </a:stretch>
        </p:blipFill>
        <p:spPr bwMode="auto">
          <a:xfrm>
            <a:off x="3000364" y="4714885"/>
            <a:ext cx="3071834" cy="2143116"/>
          </a:xfrm>
          <a:prstGeom prst="rect">
            <a:avLst/>
          </a:prstGeom>
          <a:ln>
            <a:noFill/>
          </a:ln>
          <a:effectLst>
            <a:softEdge rad="112500"/>
          </a:effectLst>
        </p:spPr>
      </p:pic>
      <p:sp>
        <p:nvSpPr>
          <p:cNvPr id="10" name="Номер слайда 9"/>
          <p:cNvSpPr>
            <a:spLocks noGrp="1"/>
          </p:cNvSpPr>
          <p:nvPr>
            <p:ph type="sldNum" sz="quarter" idx="12"/>
          </p:nvPr>
        </p:nvSpPr>
        <p:spPr/>
        <p:txBody>
          <a:bodyPr/>
          <a:lstStyle/>
          <a:p>
            <a:fld id="{725C68B6-61C2-468F-89AB-4B9F7531AA68}" type="slidenum">
              <a:rPr lang="ru-RU" smtClean="0"/>
              <a:pPr/>
              <a:t>8</a:t>
            </a:fld>
            <a:endParaRPr lang="ru-RU"/>
          </a:p>
        </p:txBody>
      </p:sp>
    </p:spTree>
  </p:cSld>
  <p:clrMapOvr>
    <a:masterClrMapping/>
  </p:clrMapOvr>
  <p:transition spd="med" advClick="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anim calcmode="lin" valueType="num">
                                      <p:cBhvr>
                                        <p:cTn id="8" dur="2000" fill="hold"/>
                                        <p:tgtEl>
                                          <p:spTgt spid="5122"/>
                                        </p:tgtEl>
                                        <p:attrNameLst>
                                          <p:attrName>ppt_x</p:attrName>
                                        </p:attrNameLst>
                                      </p:cBhvr>
                                      <p:tavLst>
                                        <p:tav tm="0">
                                          <p:val>
                                            <p:strVal val="#ppt_x"/>
                                          </p:val>
                                        </p:tav>
                                        <p:tav tm="100000">
                                          <p:val>
                                            <p:strVal val="#ppt_x"/>
                                          </p:val>
                                        </p:tav>
                                      </p:tavLst>
                                    </p:anim>
                                    <p:anim calcmode="lin" valueType="num">
                                      <p:cBhvr>
                                        <p:cTn id="9" dur="1800" decel="100000" fill="hold"/>
                                        <p:tgtEl>
                                          <p:spTgt spid="5122"/>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5122"/>
                                        </p:tgtEl>
                                        <p:attrNameLst>
                                          <p:attrName>ppt_y</p:attrName>
                                        </p:attrNameLst>
                                      </p:cBhvr>
                                      <p:tavLst>
                                        <p:tav tm="0">
                                          <p:val>
                                            <p:strVal val="#ppt_y-.03"/>
                                          </p:val>
                                        </p:tav>
                                        <p:tav tm="100000">
                                          <p:val>
                                            <p:strVal val="#ppt_y"/>
                                          </p:val>
                                        </p:tav>
                                      </p:tavLst>
                                    </p:anim>
                                  </p:childTnLst>
                                </p:cTn>
                              </p:par>
                            </p:childTnLst>
                          </p:cTn>
                        </p:par>
                        <p:par>
                          <p:cTn id="11" fill="hold">
                            <p:stCondLst>
                              <p:cond delay="2000"/>
                            </p:stCondLst>
                            <p:childTnLst>
                              <p:par>
                                <p:cTn id="12" presetID="37" presetClass="entr" presetSubtype="0" fill="hold" nodeType="afterEffect">
                                  <p:stCondLst>
                                    <p:cond delay="0"/>
                                  </p:stCondLst>
                                  <p:childTnLst>
                                    <p:set>
                                      <p:cBhvr>
                                        <p:cTn id="13" dur="1" fill="hold">
                                          <p:stCondLst>
                                            <p:cond delay="0"/>
                                          </p:stCondLst>
                                        </p:cTn>
                                        <p:tgtEl>
                                          <p:spTgt spid="5126"/>
                                        </p:tgtEl>
                                        <p:attrNameLst>
                                          <p:attrName>style.visibility</p:attrName>
                                        </p:attrNameLst>
                                      </p:cBhvr>
                                      <p:to>
                                        <p:strVal val="visible"/>
                                      </p:to>
                                    </p:set>
                                    <p:animEffect transition="in" filter="fade">
                                      <p:cBhvr>
                                        <p:cTn id="14" dur="2000"/>
                                        <p:tgtEl>
                                          <p:spTgt spid="5126"/>
                                        </p:tgtEl>
                                      </p:cBhvr>
                                    </p:animEffect>
                                    <p:anim calcmode="lin" valueType="num">
                                      <p:cBhvr>
                                        <p:cTn id="15" dur="2000" fill="hold"/>
                                        <p:tgtEl>
                                          <p:spTgt spid="5126"/>
                                        </p:tgtEl>
                                        <p:attrNameLst>
                                          <p:attrName>ppt_x</p:attrName>
                                        </p:attrNameLst>
                                      </p:cBhvr>
                                      <p:tavLst>
                                        <p:tav tm="0">
                                          <p:val>
                                            <p:strVal val="#ppt_x"/>
                                          </p:val>
                                        </p:tav>
                                        <p:tav tm="100000">
                                          <p:val>
                                            <p:strVal val="#ppt_x"/>
                                          </p:val>
                                        </p:tav>
                                      </p:tavLst>
                                    </p:anim>
                                    <p:anim calcmode="lin" valueType="num">
                                      <p:cBhvr>
                                        <p:cTn id="16" dur="1800" decel="100000" fill="hold"/>
                                        <p:tgtEl>
                                          <p:spTgt spid="5126"/>
                                        </p:tgtEl>
                                        <p:attrNameLst>
                                          <p:attrName>ppt_y</p:attrName>
                                        </p:attrNameLst>
                                      </p:cBhvr>
                                      <p:tavLst>
                                        <p:tav tm="0">
                                          <p:val>
                                            <p:strVal val="#ppt_y+1"/>
                                          </p:val>
                                        </p:tav>
                                        <p:tav tm="100000">
                                          <p:val>
                                            <p:strVal val="#ppt_y-.03"/>
                                          </p:val>
                                        </p:tav>
                                      </p:tavLst>
                                    </p:anim>
                                    <p:anim calcmode="lin" valueType="num">
                                      <p:cBhvr>
                                        <p:cTn id="17" dur="200" accel="100000" fill="hold">
                                          <p:stCondLst>
                                            <p:cond delay="1800"/>
                                          </p:stCondLst>
                                        </p:cTn>
                                        <p:tgtEl>
                                          <p:spTgt spid="5126"/>
                                        </p:tgtEl>
                                        <p:attrNameLst>
                                          <p:attrName>ppt_y</p:attrName>
                                        </p:attrNameLst>
                                      </p:cBhvr>
                                      <p:tavLst>
                                        <p:tav tm="0">
                                          <p:val>
                                            <p:strVal val="#ppt_y-.03"/>
                                          </p:val>
                                        </p:tav>
                                        <p:tav tm="100000">
                                          <p:val>
                                            <p:strVal val="#ppt_y"/>
                                          </p:val>
                                        </p:tav>
                                      </p:tavLst>
                                    </p:anim>
                                  </p:childTnLst>
                                </p:cTn>
                              </p:par>
                            </p:childTnLst>
                          </p:cTn>
                        </p:par>
                        <p:par>
                          <p:cTn id="18" fill="hold">
                            <p:stCondLst>
                              <p:cond delay="4000"/>
                            </p:stCondLst>
                            <p:childTnLst>
                              <p:par>
                                <p:cTn id="19" presetID="37" presetClass="entr" presetSubtype="0" fill="hold" nodeType="afterEffect">
                                  <p:stCondLst>
                                    <p:cond delay="0"/>
                                  </p:stCondLst>
                                  <p:childTnLst>
                                    <p:set>
                                      <p:cBhvr>
                                        <p:cTn id="20" dur="1" fill="hold">
                                          <p:stCondLst>
                                            <p:cond delay="0"/>
                                          </p:stCondLst>
                                        </p:cTn>
                                        <p:tgtEl>
                                          <p:spTgt spid="5125"/>
                                        </p:tgtEl>
                                        <p:attrNameLst>
                                          <p:attrName>style.visibility</p:attrName>
                                        </p:attrNameLst>
                                      </p:cBhvr>
                                      <p:to>
                                        <p:strVal val="visible"/>
                                      </p:to>
                                    </p:set>
                                    <p:animEffect transition="in" filter="fade">
                                      <p:cBhvr>
                                        <p:cTn id="21" dur="2000"/>
                                        <p:tgtEl>
                                          <p:spTgt spid="5125"/>
                                        </p:tgtEl>
                                      </p:cBhvr>
                                    </p:animEffect>
                                    <p:anim calcmode="lin" valueType="num">
                                      <p:cBhvr>
                                        <p:cTn id="22" dur="2000" fill="hold"/>
                                        <p:tgtEl>
                                          <p:spTgt spid="5125"/>
                                        </p:tgtEl>
                                        <p:attrNameLst>
                                          <p:attrName>ppt_x</p:attrName>
                                        </p:attrNameLst>
                                      </p:cBhvr>
                                      <p:tavLst>
                                        <p:tav tm="0">
                                          <p:val>
                                            <p:strVal val="#ppt_x"/>
                                          </p:val>
                                        </p:tav>
                                        <p:tav tm="100000">
                                          <p:val>
                                            <p:strVal val="#ppt_x"/>
                                          </p:val>
                                        </p:tav>
                                      </p:tavLst>
                                    </p:anim>
                                    <p:anim calcmode="lin" valueType="num">
                                      <p:cBhvr>
                                        <p:cTn id="23" dur="1800" decel="100000" fill="hold"/>
                                        <p:tgtEl>
                                          <p:spTgt spid="5125"/>
                                        </p:tgtEl>
                                        <p:attrNameLst>
                                          <p:attrName>ppt_y</p:attrName>
                                        </p:attrNameLst>
                                      </p:cBhvr>
                                      <p:tavLst>
                                        <p:tav tm="0">
                                          <p:val>
                                            <p:strVal val="#ppt_y+1"/>
                                          </p:val>
                                        </p:tav>
                                        <p:tav tm="100000">
                                          <p:val>
                                            <p:strVal val="#ppt_y-.03"/>
                                          </p:val>
                                        </p:tav>
                                      </p:tavLst>
                                    </p:anim>
                                    <p:anim calcmode="lin" valueType="num">
                                      <p:cBhvr>
                                        <p:cTn id="24" dur="200" accel="100000" fill="hold">
                                          <p:stCondLst>
                                            <p:cond delay="1800"/>
                                          </p:stCondLst>
                                        </p:cTn>
                                        <p:tgtEl>
                                          <p:spTgt spid="5125"/>
                                        </p:tgtEl>
                                        <p:attrNameLst>
                                          <p:attrName>ppt_y</p:attrName>
                                        </p:attrNameLst>
                                      </p:cBhvr>
                                      <p:tavLst>
                                        <p:tav tm="0">
                                          <p:val>
                                            <p:strVal val="#ppt_y-.03"/>
                                          </p:val>
                                        </p:tav>
                                        <p:tav tm="100000">
                                          <p:val>
                                            <p:strVal val="#ppt_y"/>
                                          </p:val>
                                        </p:tav>
                                      </p:tavLst>
                                    </p:anim>
                                  </p:childTnLst>
                                </p:cTn>
                              </p:par>
                            </p:childTnLst>
                          </p:cTn>
                        </p:par>
                        <p:par>
                          <p:cTn id="25" fill="hold">
                            <p:stCondLst>
                              <p:cond delay="6000"/>
                            </p:stCondLst>
                            <p:childTnLst>
                              <p:par>
                                <p:cTn id="26" presetID="37" presetClass="entr" presetSubtype="0" fill="hold" nodeType="afterEffect">
                                  <p:stCondLst>
                                    <p:cond delay="0"/>
                                  </p:stCondLst>
                                  <p:childTnLst>
                                    <p:set>
                                      <p:cBhvr>
                                        <p:cTn id="27" dur="1" fill="hold">
                                          <p:stCondLst>
                                            <p:cond delay="0"/>
                                          </p:stCondLst>
                                        </p:cTn>
                                        <p:tgtEl>
                                          <p:spTgt spid="5123"/>
                                        </p:tgtEl>
                                        <p:attrNameLst>
                                          <p:attrName>style.visibility</p:attrName>
                                        </p:attrNameLst>
                                      </p:cBhvr>
                                      <p:to>
                                        <p:strVal val="visible"/>
                                      </p:to>
                                    </p:set>
                                    <p:animEffect transition="in" filter="fade">
                                      <p:cBhvr>
                                        <p:cTn id="28" dur="2000"/>
                                        <p:tgtEl>
                                          <p:spTgt spid="5123"/>
                                        </p:tgtEl>
                                      </p:cBhvr>
                                    </p:animEffect>
                                    <p:anim calcmode="lin" valueType="num">
                                      <p:cBhvr>
                                        <p:cTn id="29" dur="2000" fill="hold"/>
                                        <p:tgtEl>
                                          <p:spTgt spid="5123"/>
                                        </p:tgtEl>
                                        <p:attrNameLst>
                                          <p:attrName>ppt_x</p:attrName>
                                        </p:attrNameLst>
                                      </p:cBhvr>
                                      <p:tavLst>
                                        <p:tav tm="0">
                                          <p:val>
                                            <p:strVal val="#ppt_x"/>
                                          </p:val>
                                        </p:tav>
                                        <p:tav tm="100000">
                                          <p:val>
                                            <p:strVal val="#ppt_x"/>
                                          </p:val>
                                        </p:tav>
                                      </p:tavLst>
                                    </p:anim>
                                    <p:anim calcmode="lin" valueType="num">
                                      <p:cBhvr>
                                        <p:cTn id="30" dur="1800" decel="100000" fill="hold"/>
                                        <p:tgtEl>
                                          <p:spTgt spid="5123"/>
                                        </p:tgtEl>
                                        <p:attrNameLst>
                                          <p:attrName>ppt_y</p:attrName>
                                        </p:attrNameLst>
                                      </p:cBhvr>
                                      <p:tavLst>
                                        <p:tav tm="0">
                                          <p:val>
                                            <p:strVal val="#ppt_y+1"/>
                                          </p:val>
                                        </p:tav>
                                        <p:tav tm="100000">
                                          <p:val>
                                            <p:strVal val="#ppt_y-.03"/>
                                          </p:val>
                                        </p:tav>
                                      </p:tavLst>
                                    </p:anim>
                                    <p:anim calcmode="lin" valueType="num">
                                      <p:cBhvr>
                                        <p:cTn id="31" dur="200" accel="100000" fill="hold">
                                          <p:stCondLst>
                                            <p:cond delay="1800"/>
                                          </p:stCondLst>
                                        </p:cTn>
                                        <p:tgtEl>
                                          <p:spTgt spid="5123"/>
                                        </p:tgtEl>
                                        <p:attrNameLst>
                                          <p:attrName>ppt_y</p:attrName>
                                        </p:attrNameLst>
                                      </p:cBhvr>
                                      <p:tavLst>
                                        <p:tav tm="0">
                                          <p:val>
                                            <p:strVal val="#ppt_y-.03"/>
                                          </p:val>
                                        </p:tav>
                                        <p:tav tm="100000">
                                          <p:val>
                                            <p:strVal val="#ppt_y"/>
                                          </p:val>
                                        </p:tav>
                                      </p:tavLst>
                                    </p:anim>
                                  </p:childTnLst>
                                </p:cTn>
                              </p:par>
                            </p:childTnLst>
                          </p:cTn>
                        </p:par>
                        <p:par>
                          <p:cTn id="32" fill="hold">
                            <p:stCondLst>
                              <p:cond delay="8000"/>
                            </p:stCondLst>
                            <p:childTnLst>
                              <p:par>
                                <p:cTn id="33" presetID="37" presetClass="entr" presetSubtype="0" fill="hold" nodeType="afterEffect">
                                  <p:stCondLst>
                                    <p:cond delay="0"/>
                                  </p:stCondLst>
                                  <p:childTnLst>
                                    <p:set>
                                      <p:cBhvr>
                                        <p:cTn id="34" dur="1" fill="hold">
                                          <p:stCondLst>
                                            <p:cond delay="0"/>
                                          </p:stCondLst>
                                        </p:cTn>
                                        <p:tgtEl>
                                          <p:spTgt spid="5124"/>
                                        </p:tgtEl>
                                        <p:attrNameLst>
                                          <p:attrName>style.visibility</p:attrName>
                                        </p:attrNameLst>
                                      </p:cBhvr>
                                      <p:to>
                                        <p:strVal val="visible"/>
                                      </p:to>
                                    </p:set>
                                    <p:animEffect transition="in" filter="fade">
                                      <p:cBhvr>
                                        <p:cTn id="35" dur="2000"/>
                                        <p:tgtEl>
                                          <p:spTgt spid="5124"/>
                                        </p:tgtEl>
                                      </p:cBhvr>
                                    </p:animEffect>
                                    <p:anim calcmode="lin" valueType="num">
                                      <p:cBhvr>
                                        <p:cTn id="36" dur="2000" fill="hold"/>
                                        <p:tgtEl>
                                          <p:spTgt spid="5124"/>
                                        </p:tgtEl>
                                        <p:attrNameLst>
                                          <p:attrName>ppt_x</p:attrName>
                                        </p:attrNameLst>
                                      </p:cBhvr>
                                      <p:tavLst>
                                        <p:tav tm="0">
                                          <p:val>
                                            <p:strVal val="#ppt_x"/>
                                          </p:val>
                                        </p:tav>
                                        <p:tav tm="100000">
                                          <p:val>
                                            <p:strVal val="#ppt_x"/>
                                          </p:val>
                                        </p:tav>
                                      </p:tavLst>
                                    </p:anim>
                                    <p:anim calcmode="lin" valueType="num">
                                      <p:cBhvr>
                                        <p:cTn id="37" dur="1800" decel="100000" fill="hold"/>
                                        <p:tgtEl>
                                          <p:spTgt spid="5124"/>
                                        </p:tgtEl>
                                        <p:attrNameLst>
                                          <p:attrName>ppt_y</p:attrName>
                                        </p:attrNameLst>
                                      </p:cBhvr>
                                      <p:tavLst>
                                        <p:tav tm="0">
                                          <p:val>
                                            <p:strVal val="#ppt_y+1"/>
                                          </p:val>
                                        </p:tav>
                                        <p:tav tm="100000">
                                          <p:val>
                                            <p:strVal val="#ppt_y-.03"/>
                                          </p:val>
                                        </p:tav>
                                      </p:tavLst>
                                    </p:anim>
                                    <p:anim calcmode="lin" valueType="num">
                                      <p:cBhvr>
                                        <p:cTn id="38" dur="200" accel="100000" fill="hold">
                                          <p:stCondLst>
                                            <p:cond delay="1800"/>
                                          </p:stCondLst>
                                        </p:cTn>
                                        <p:tgtEl>
                                          <p:spTgt spid="5124"/>
                                        </p:tgtEl>
                                        <p:attrNameLst>
                                          <p:attrName>ppt_y</p:attrName>
                                        </p:attrNameLst>
                                      </p:cBhvr>
                                      <p:tavLst>
                                        <p:tav tm="0">
                                          <p:val>
                                            <p:strVal val="#ppt_y-.03"/>
                                          </p:val>
                                        </p:tav>
                                        <p:tav tm="100000">
                                          <p:val>
                                            <p:strVal val="#ppt_y"/>
                                          </p:val>
                                        </p:tav>
                                      </p:tavLst>
                                    </p:anim>
                                  </p:childTnLst>
                                </p:cTn>
                              </p:par>
                            </p:childTnLst>
                          </p:cTn>
                        </p:par>
                        <p:par>
                          <p:cTn id="39" fill="hold">
                            <p:stCondLst>
                              <p:cond delay="10000"/>
                            </p:stCondLst>
                            <p:childTnLst>
                              <p:par>
                                <p:cTn id="40" presetID="37" presetClass="entr" presetSubtype="0" fill="hold" nodeType="afterEffect">
                                  <p:stCondLst>
                                    <p:cond delay="0"/>
                                  </p:stCondLst>
                                  <p:childTnLst>
                                    <p:set>
                                      <p:cBhvr>
                                        <p:cTn id="41" dur="1" fill="hold">
                                          <p:stCondLst>
                                            <p:cond delay="0"/>
                                          </p:stCondLst>
                                        </p:cTn>
                                        <p:tgtEl>
                                          <p:spTgt spid="5128"/>
                                        </p:tgtEl>
                                        <p:attrNameLst>
                                          <p:attrName>style.visibility</p:attrName>
                                        </p:attrNameLst>
                                      </p:cBhvr>
                                      <p:to>
                                        <p:strVal val="visible"/>
                                      </p:to>
                                    </p:set>
                                    <p:animEffect transition="in" filter="fade">
                                      <p:cBhvr>
                                        <p:cTn id="42" dur="2000"/>
                                        <p:tgtEl>
                                          <p:spTgt spid="5128"/>
                                        </p:tgtEl>
                                      </p:cBhvr>
                                    </p:animEffect>
                                    <p:anim calcmode="lin" valueType="num">
                                      <p:cBhvr>
                                        <p:cTn id="43" dur="2000" fill="hold"/>
                                        <p:tgtEl>
                                          <p:spTgt spid="5128"/>
                                        </p:tgtEl>
                                        <p:attrNameLst>
                                          <p:attrName>ppt_x</p:attrName>
                                        </p:attrNameLst>
                                      </p:cBhvr>
                                      <p:tavLst>
                                        <p:tav tm="0">
                                          <p:val>
                                            <p:strVal val="#ppt_x"/>
                                          </p:val>
                                        </p:tav>
                                        <p:tav tm="100000">
                                          <p:val>
                                            <p:strVal val="#ppt_x"/>
                                          </p:val>
                                        </p:tav>
                                      </p:tavLst>
                                    </p:anim>
                                    <p:anim calcmode="lin" valueType="num">
                                      <p:cBhvr>
                                        <p:cTn id="44" dur="1800" decel="100000" fill="hold"/>
                                        <p:tgtEl>
                                          <p:spTgt spid="5128"/>
                                        </p:tgtEl>
                                        <p:attrNameLst>
                                          <p:attrName>ppt_y</p:attrName>
                                        </p:attrNameLst>
                                      </p:cBhvr>
                                      <p:tavLst>
                                        <p:tav tm="0">
                                          <p:val>
                                            <p:strVal val="#ppt_y+1"/>
                                          </p:val>
                                        </p:tav>
                                        <p:tav tm="100000">
                                          <p:val>
                                            <p:strVal val="#ppt_y-.03"/>
                                          </p:val>
                                        </p:tav>
                                      </p:tavLst>
                                    </p:anim>
                                    <p:anim calcmode="lin" valueType="num">
                                      <p:cBhvr>
                                        <p:cTn id="45" dur="200" accel="100000" fill="hold">
                                          <p:stCondLst>
                                            <p:cond delay="1800"/>
                                          </p:stCondLst>
                                        </p:cTn>
                                        <p:tgtEl>
                                          <p:spTgt spid="5128"/>
                                        </p:tgtEl>
                                        <p:attrNameLst>
                                          <p:attrName>ppt_y</p:attrName>
                                        </p:attrNameLst>
                                      </p:cBhvr>
                                      <p:tavLst>
                                        <p:tav tm="0">
                                          <p:val>
                                            <p:strVal val="#ppt_y-.03"/>
                                          </p:val>
                                        </p:tav>
                                        <p:tav tm="100000">
                                          <p:val>
                                            <p:strVal val="#ppt_y"/>
                                          </p:val>
                                        </p:tav>
                                      </p:tavLst>
                                    </p:anim>
                                  </p:childTnLst>
                                </p:cTn>
                              </p:par>
                            </p:childTnLst>
                          </p:cTn>
                        </p:par>
                        <p:par>
                          <p:cTn id="46" fill="hold">
                            <p:stCondLst>
                              <p:cond delay="12000"/>
                            </p:stCondLst>
                            <p:childTnLst>
                              <p:par>
                                <p:cTn id="47" presetID="37" presetClass="entr" presetSubtype="0" fill="hold" nodeType="afterEffect">
                                  <p:stCondLst>
                                    <p:cond delay="0"/>
                                  </p:stCondLst>
                                  <p:childTnLst>
                                    <p:set>
                                      <p:cBhvr>
                                        <p:cTn id="48" dur="1" fill="hold">
                                          <p:stCondLst>
                                            <p:cond delay="0"/>
                                          </p:stCondLst>
                                        </p:cTn>
                                        <p:tgtEl>
                                          <p:spTgt spid="5127"/>
                                        </p:tgtEl>
                                        <p:attrNameLst>
                                          <p:attrName>style.visibility</p:attrName>
                                        </p:attrNameLst>
                                      </p:cBhvr>
                                      <p:to>
                                        <p:strVal val="visible"/>
                                      </p:to>
                                    </p:set>
                                    <p:animEffect transition="in" filter="fade">
                                      <p:cBhvr>
                                        <p:cTn id="49" dur="2000"/>
                                        <p:tgtEl>
                                          <p:spTgt spid="5127"/>
                                        </p:tgtEl>
                                      </p:cBhvr>
                                    </p:animEffect>
                                    <p:anim calcmode="lin" valueType="num">
                                      <p:cBhvr>
                                        <p:cTn id="50" dur="2000" fill="hold"/>
                                        <p:tgtEl>
                                          <p:spTgt spid="5127"/>
                                        </p:tgtEl>
                                        <p:attrNameLst>
                                          <p:attrName>ppt_x</p:attrName>
                                        </p:attrNameLst>
                                      </p:cBhvr>
                                      <p:tavLst>
                                        <p:tav tm="0">
                                          <p:val>
                                            <p:strVal val="#ppt_x"/>
                                          </p:val>
                                        </p:tav>
                                        <p:tav tm="100000">
                                          <p:val>
                                            <p:strVal val="#ppt_x"/>
                                          </p:val>
                                        </p:tav>
                                      </p:tavLst>
                                    </p:anim>
                                    <p:anim calcmode="lin" valueType="num">
                                      <p:cBhvr>
                                        <p:cTn id="51" dur="1800" decel="100000" fill="hold"/>
                                        <p:tgtEl>
                                          <p:spTgt spid="5127"/>
                                        </p:tgtEl>
                                        <p:attrNameLst>
                                          <p:attrName>ppt_y</p:attrName>
                                        </p:attrNameLst>
                                      </p:cBhvr>
                                      <p:tavLst>
                                        <p:tav tm="0">
                                          <p:val>
                                            <p:strVal val="#ppt_y+1"/>
                                          </p:val>
                                        </p:tav>
                                        <p:tav tm="100000">
                                          <p:val>
                                            <p:strVal val="#ppt_y-.03"/>
                                          </p:val>
                                        </p:tav>
                                      </p:tavLst>
                                    </p:anim>
                                    <p:anim calcmode="lin" valueType="num">
                                      <p:cBhvr>
                                        <p:cTn id="52" dur="200" accel="100000" fill="hold">
                                          <p:stCondLst>
                                            <p:cond delay="1800"/>
                                          </p:stCondLst>
                                        </p:cTn>
                                        <p:tgtEl>
                                          <p:spTgt spid="5127"/>
                                        </p:tgtEl>
                                        <p:attrNameLst>
                                          <p:attrName>ppt_y</p:attrName>
                                        </p:attrNameLst>
                                      </p:cBhvr>
                                      <p:tavLst>
                                        <p:tav tm="0">
                                          <p:val>
                                            <p:strVal val="#ppt_y-.03"/>
                                          </p:val>
                                        </p:tav>
                                        <p:tav tm="100000">
                                          <p:val>
                                            <p:strVal val="#ppt_y"/>
                                          </p:val>
                                        </p:tav>
                                      </p:tavLst>
                                    </p:anim>
                                  </p:childTnLst>
                                </p:cTn>
                              </p:par>
                            </p:childTnLst>
                          </p:cTn>
                        </p:par>
                        <p:par>
                          <p:cTn id="53" fill="hold">
                            <p:stCondLst>
                              <p:cond delay="14000"/>
                            </p:stCondLst>
                            <p:childTnLst>
                              <p:par>
                                <p:cTn id="54" presetID="37" presetClass="entr" presetSubtype="0" fill="hold" nodeType="afterEffect">
                                  <p:stCondLst>
                                    <p:cond delay="0"/>
                                  </p:stCondLst>
                                  <p:childTnLst>
                                    <p:set>
                                      <p:cBhvr>
                                        <p:cTn id="55" dur="1" fill="hold">
                                          <p:stCondLst>
                                            <p:cond delay="0"/>
                                          </p:stCondLst>
                                        </p:cTn>
                                        <p:tgtEl>
                                          <p:spTgt spid="5129"/>
                                        </p:tgtEl>
                                        <p:attrNameLst>
                                          <p:attrName>style.visibility</p:attrName>
                                        </p:attrNameLst>
                                      </p:cBhvr>
                                      <p:to>
                                        <p:strVal val="visible"/>
                                      </p:to>
                                    </p:set>
                                    <p:animEffect transition="in" filter="fade">
                                      <p:cBhvr>
                                        <p:cTn id="56" dur="2000"/>
                                        <p:tgtEl>
                                          <p:spTgt spid="5129"/>
                                        </p:tgtEl>
                                      </p:cBhvr>
                                    </p:animEffect>
                                    <p:anim calcmode="lin" valueType="num">
                                      <p:cBhvr>
                                        <p:cTn id="57" dur="2000" fill="hold"/>
                                        <p:tgtEl>
                                          <p:spTgt spid="5129"/>
                                        </p:tgtEl>
                                        <p:attrNameLst>
                                          <p:attrName>ppt_x</p:attrName>
                                        </p:attrNameLst>
                                      </p:cBhvr>
                                      <p:tavLst>
                                        <p:tav tm="0">
                                          <p:val>
                                            <p:strVal val="#ppt_x"/>
                                          </p:val>
                                        </p:tav>
                                        <p:tav tm="100000">
                                          <p:val>
                                            <p:strVal val="#ppt_x"/>
                                          </p:val>
                                        </p:tav>
                                      </p:tavLst>
                                    </p:anim>
                                    <p:anim calcmode="lin" valueType="num">
                                      <p:cBhvr>
                                        <p:cTn id="58" dur="1800" decel="100000" fill="hold"/>
                                        <p:tgtEl>
                                          <p:spTgt spid="5129"/>
                                        </p:tgtEl>
                                        <p:attrNameLst>
                                          <p:attrName>ppt_y</p:attrName>
                                        </p:attrNameLst>
                                      </p:cBhvr>
                                      <p:tavLst>
                                        <p:tav tm="0">
                                          <p:val>
                                            <p:strVal val="#ppt_y+1"/>
                                          </p:val>
                                        </p:tav>
                                        <p:tav tm="100000">
                                          <p:val>
                                            <p:strVal val="#ppt_y-.03"/>
                                          </p:val>
                                        </p:tav>
                                      </p:tavLst>
                                    </p:anim>
                                    <p:anim calcmode="lin" valueType="num">
                                      <p:cBhvr>
                                        <p:cTn id="59" dur="200" accel="100000" fill="hold">
                                          <p:stCondLst>
                                            <p:cond delay="1800"/>
                                          </p:stCondLst>
                                        </p:cTn>
                                        <p:tgtEl>
                                          <p:spTgt spid="51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9</a:t>
            </a:fld>
            <a:endParaRPr lang="ru-RU"/>
          </a:p>
        </p:txBody>
      </p:sp>
    </p:spTree>
  </p:cSld>
  <p:clrMapOvr>
    <a:masterClrMapping/>
  </p:clrMapOvr>
  <p:transition spd="med" advClick="0">
    <p:blinds dir="vert"/>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TotalTime>
  <Words>1511</Words>
  <PresentationFormat>Экран (4:3)</PresentationFormat>
  <Paragraphs>94</Paragraphs>
  <Slides>13</Slides>
  <Notes>12</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Апельсины — «яблоки бессмертия»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Благодарю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Амир</dc:creator>
  <cp:lastModifiedBy>Амир</cp:lastModifiedBy>
  <cp:revision>27</cp:revision>
  <dcterms:created xsi:type="dcterms:W3CDTF">2012-08-21T08:45:18Z</dcterms:created>
  <dcterms:modified xsi:type="dcterms:W3CDTF">2012-08-24T13:11:00Z</dcterms:modified>
</cp:coreProperties>
</file>