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21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13DD42-CB33-4E87-9D9C-03DA46B31181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707370A-B55F-4126-A236-651C3DF17EA9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bg1">
                  <a:lumMod val="95000"/>
                  <a:lumOff val="5000"/>
                </a:schemeClr>
              </a:solidFill>
            </a:rPr>
            <a:t>Знакомить детей с правилами поведения в общественных местах, на улице, в транспорте.</a:t>
          </a:r>
          <a:endParaRPr lang="ru-RU" sz="1800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8391004F-85D7-4C5E-8253-5817DA900C0F}" type="parTrans" cxnId="{D608D239-544D-4E91-8E86-F9BD21BFEE2F}">
      <dgm:prSet/>
      <dgm:spPr/>
      <dgm:t>
        <a:bodyPr/>
        <a:lstStyle/>
        <a:p>
          <a:endParaRPr lang="ru-RU"/>
        </a:p>
      </dgm:t>
    </dgm:pt>
    <dgm:pt modelId="{E8C4D2E0-10E8-42AA-ACB5-A5065A9D4DA1}" type="sibTrans" cxnId="{D608D239-544D-4E91-8E86-F9BD21BFEE2F}">
      <dgm:prSet/>
      <dgm:spPr/>
      <dgm:t>
        <a:bodyPr/>
        <a:lstStyle/>
        <a:p>
          <a:endParaRPr lang="ru-RU"/>
        </a:p>
      </dgm:t>
    </dgm:pt>
    <dgm:pt modelId="{8EA73357-EC03-4C72-B872-44DF14CA979A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bg1">
                  <a:lumMod val="95000"/>
                  <a:lumOff val="5000"/>
                </a:schemeClr>
              </a:solidFill>
            </a:rPr>
            <a:t>Учить детей быть осторожными, помочь запомнить и выполнять правила дорожного движения.</a:t>
          </a:r>
          <a:endParaRPr lang="ru-RU" sz="1800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4058E51B-5FB3-4398-9E2D-D561ADACE8BF}" type="parTrans" cxnId="{8B1FB199-4521-4E9E-9840-8503B4EC9EA3}">
      <dgm:prSet/>
      <dgm:spPr/>
      <dgm:t>
        <a:bodyPr/>
        <a:lstStyle/>
        <a:p>
          <a:endParaRPr lang="ru-RU"/>
        </a:p>
      </dgm:t>
    </dgm:pt>
    <dgm:pt modelId="{9C58CCFA-2F82-48FA-A618-0321E92C3FD1}" type="sibTrans" cxnId="{8B1FB199-4521-4E9E-9840-8503B4EC9EA3}">
      <dgm:prSet/>
      <dgm:spPr/>
      <dgm:t>
        <a:bodyPr/>
        <a:lstStyle/>
        <a:p>
          <a:endParaRPr lang="ru-RU"/>
        </a:p>
      </dgm:t>
    </dgm:pt>
    <dgm:pt modelId="{8C2BA2FD-2784-42C7-9F45-33D6E6CD719F}">
      <dgm:prSet/>
      <dgm:spPr/>
      <dgm:t>
        <a:bodyPr/>
        <a:lstStyle/>
        <a:p>
          <a:pPr rtl="0"/>
          <a:r>
            <a:rPr lang="ru-RU" dirty="0" smtClean="0">
              <a:solidFill>
                <a:schemeClr val="bg1">
                  <a:lumMod val="95000"/>
                  <a:lumOff val="5000"/>
                </a:schemeClr>
              </a:solidFill>
            </a:rPr>
            <a:t>Формировать умение реально оценивать возможную опасность.</a:t>
          </a:r>
          <a:endParaRPr lang="ru-RU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A6B53E13-830F-4636-80D3-FAF2ED29196A}" type="parTrans" cxnId="{B06EDEFB-BC00-4D97-9BE0-64543B1FF0CA}">
      <dgm:prSet/>
      <dgm:spPr/>
      <dgm:t>
        <a:bodyPr/>
        <a:lstStyle/>
        <a:p>
          <a:endParaRPr lang="ru-RU"/>
        </a:p>
      </dgm:t>
    </dgm:pt>
    <dgm:pt modelId="{C8AF3AFE-2C2B-4991-8F0E-7189F34014BF}" type="sibTrans" cxnId="{B06EDEFB-BC00-4D97-9BE0-64543B1FF0CA}">
      <dgm:prSet/>
      <dgm:spPr/>
      <dgm:t>
        <a:bodyPr/>
        <a:lstStyle/>
        <a:p>
          <a:endParaRPr lang="ru-RU"/>
        </a:p>
      </dgm:t>
    </dgm:pt>
    <dgm:pt modelId="{01A4DB58-70B1-4315-93F3-D38A2D29F3E0}" type="pres">
      <dgm:prSet presAssocID="{FB13DD42-CB33-4E87-9D9C-03DA46B311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9D50E7-42DE-4C82-90FD-BA5C42D895B0}" type="pres">
      <dgm:prSet presAssocID="{FB13DD42-CB33-4E87-9D9C-03DA46B31181}" presName="cycle" presStyleCnt="0"/>
      <dgm:spPr/>
    </dgm:pt>
    <dgm:pt modelId="{21045290-0E05-4B84-B6E3-6D4DDD1527C8}" type="pres">
      <dgm:prSet presAssocID="{6707370A-B55F-4126-A236-651C3DF17EA9}" presName="nodeFirstNode" presStyleLbl="node1" presStyleIdx="0" presStyleCnt="3" custScaleY="205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B834E-ADDE-4030-B77C-936D3B1995BF}" type="pres">
      <dgm:prSet presAssocID="{E8C4D2E0-10E8-42AA-ACB5-A5065A9D4DA1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C824883A-5222-45D0-A0DB-9CAA10C2D3B5}" type="pres">
      <dgm:prSet presAssocID="{8EA73357-EC03-4C72-B872-44DF14CA979A}" presName="nodeFollowingNodes" presStyleLbl="node1" presStyleIdx="1" presStyleCnt="3" custScaleY="160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3CC6E-1710-4952-B49F-1A5917C987E8}" type="pres">
      <dgm:prSet presAssocID="{8C2BA2FD-2784-42C7-9F45-33D6E6CD719F}" presName="nodeFollowingNodes" presStyleLbl="node1" presStyleIdx="2" presStyleCnt="3" custScaleY="164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53C276-0C97-4A7F-B4A9-D6F03AB156B3}" type="presOf" srcId="{8EA73357-EC03-4C72-B872-44DF14CA979A}" destId="{C824883A-5222-45D0-A0DB-9CAA10C2D3B5}" srcOrd="0" destOrd="0" presId="urn:microsoft.com/office/officeart/2005/8/layout/cycle3"/>
    <dgm:cxn modelId="{8B1FB199-4521-4E9E-9840-8503B4EC9EA3}" srcId="{FB13DD42-CB33-4E87-9D9C-03DA46B31181}" destId="{8EA73357-EC03-4C72-B872-44DF14CA979A}" srcOrd="1" destOrd="0" parTransId="{4058E51B-5FB3-4398-9E2D-D561ADACE8BF}" sibTransId="{9C58CCFA-2F82-48FA-A618-0321E92C3FD1}"/>
    <dgm:cxn modelId="{D5FE9A52-BCF9-4244-AA61-718C18061320}" type="presOf" srcId="{8C2BA2FD-2784-42C7-9F45-33D6E6CD719F}" destId="{87B3CC6E-1710-4952-B49F-1A5917C987E8}" srcOrd="0" destOrd="0" presId="urn:microsoft.com/office/officeart/2005/8/layout/cycle3"/>
    <dgm:cxn modelId="{D608D239-544D-4E91-8E86-F9BD21BFEE2F}" srcId="{FB13DD42-CB33-4E87-9D9C-03DA46B31181}" destId="{6707370A-B55F-4126-A236-651C3DF17EA9}" srcOrd="0" destOrd="0" parTransId="{8391004F-85D7-4C5E-8253-5817DA900C0F}" sibTransId="{E8C4D2E0-10E8-42AA-ACB5-A5065A9D4DA1}"/>
    <dgm:cxn modelId="{5E1AE462-D2D5-41E6-9E4A-9EE8EDB4A0AB}" type="presOf" srcId="{E8C4D2E0-10E8-42AA-ACB5-A5065A9D4DA1}" destId="{71AB834E-ADDE-4030-B77C-936D3B1995BF}" srcOrd="0" destOrd="0" presId="urn:microsoft.com/office/officeart/2005/8/layout/cycle3"/>
    <dgm:cxn modelId="{33E92FD7-FDAA-4C91-9D8B-957AAE2E1391}" type="presOf" srcId="{6707370A-B55F-4126-A236-651C3DF17EA9}" destId="{21045290-0E05-4B84-B6E3-6D4DDD1527C8}" srcOrd="0" destOrd="0" presId="urn:microsoft.com/office/officeart/2005/8/layout/cycle3"/>
    <dgm:cxn modelId="{B06EDEFB-BC00-4D97-9BE0-64543B1FF0CA}" srcId="{FB13DD42-CB33-4E87-9D9C-03DA46B31181}" destId="{8C2BA2FD-2784-42C7-9F45-33D6E6CD719F}" srcOrd="2" destOrd="0" parTransId="{A6B53E13-830F-4636-80D3-FAF2ED29196A}" sibTransId="{C8AF3AFE-2C2B-4991-8F0E-7189F34014BF}"/>
    <dgm:cxn modelId="{648540F9-5582-4628-BBD6-E2BB278F24FB}" type="presOf" srcId="{FB13DD42-CB33-4E87-9D9C-03DA46B31181}" destId="{01A4DB58-70B1-4315-93F3-D38A2D29F3E0}" srcOrd="0" destOrd="0" presId="urn:microsoft.com/office/officeart/2005/8/layout/cycle3"/>
    <dgm:cxn modelId="{CD3BE717-D4D3-427D-A63F-11532BCD6C72}" type="presParOf" srcId="{01A4DB58-70B1-4315-93F3-D38A2D29F3E0}" destId="{2B9D50E7-42DE-4C82-90FD-BA5C42D895B0}" srcOrd="0" destOrd="0" presId="urn:microsoft.com/office/officeart/2005/8/layout/cycle3"/>
    <dgm:cxn modelId="{DBCD69AD-C852-42BF-9B4D-75EE98DF64A6}" type="presParOf" srcId="{2B9D50E7-42DE-4C82-90FD-BA5C42D895B0}" destId="{21045290-0E05-4B84-B6E3-6D4DDD1527C8}" srcOrd="0" destOrd="0" presId="urn:microsoft.com/office/officeart/2005/8/layout/cycle3"/>
    <dgm:cxn modelId="{CA3A0012-6032-4E66-A0DC-B4DD6D44BBDA}" type="presParOf" srcId="{2B9D50E7-42DE-4C82-90FD-BA5C42D895B0}" destId="{71AB834E-ADDE-4030-B77C-936D3B1995BF}" srcOrd="1" destOrd="0" presId="urn:microsoft.com/office/officeart/2005/8/layout/cycle3"/>
    <dgm:cxn modelId="{D9759761-F1D2-4729-8912-D35469EFD42A}" type="presParOf" srcId="{2B9D50E7-42DE-4C82-90FD-BA5C42D895B0}" destId="{C824883A-5222-45D0-A0DB-9CAA10C2D3B5}" srcOrd="2" destOrd="0" presId="urn:microsoft.com/office/officeart/2005/8/layout/cycle3"/>
    <dgm:cxn modelId="{16BC250F-4684-4610-A4E9-E1164EDDBC9F}" type="presParOf" srcId="{2B9D50E7-42DE-4C82-90FD-BA5C42D895B0}" destId="{87B3CC6E-1710-4952-B49F-1A5917C987E8}" srcOrd="3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571500" y="1"/>
            <a:ext cx="8001000" cy="689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endParaRPr lang="ru-RU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1600" b="1" dirty="0">
              <a:solidFill>
                <a:srgbClr val="0000CC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«Как пройти мне в детский сад как не потеряться»</a:t>
            </a:r>
          </a:p>
          <a:p>
            <a:pPr algn="ctr" eaLnBrk="0" hangingPunct="0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«Осторожно! Опасные места на нашем участке»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b="1" dirty="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                                              </a:t>
            </a:r>
          </a:p>
          <a:p>
            <a:pPr algn="ctr" eaLnBrk="0" hangingPunct="0"/>
            <a:r>
              <a:rPr lang="en-US" sz="2000" b="1" dirty="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      </a:t>
            </a:r>
            <a:r>
              <a:rPr lang="ru-RU" b="1" dirty="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Выполнила:</a:t>
            </a:r>
            <a:endParaRPr lang="ru-RU" dirty="0">
              <a:solidFill>
                <a:srgbClr val="0000CC"/>
              </a:solidFill>
              <a:latin typeface="Calibri" pitchFamily="34" charset="0"/>
            </a:endParaRPr>
          </a:p>
          <a:p>
            <a:pPr algn="ctr" eaLnBrk="0" hangingPunct="0"/>
            <a:r>
              <a:rPr lang="ru-RU" dirty="0" smtClean="0">
                <a:solidFill>
                  <a:srgbClr val="0000CC"/>
                </a:solidFill>
                <a:latin typeface="Calibri" pitchFamily="34" charset="0"/>
              </a:rPr>
              <a:t>Чистова </a:t>
            </a:r>
            <a:r>
              <a:rPr lang="ru-RU" dirty="0" err="1" smtClean="0">
                <a:solidFill>
                  <a:srgbClr val="0000CC"/>
                </a:solidFill>
                <a:latin typeface="Calibri" pitchFamily="34" charset="0"/>
              </a:rPr>
              <a:t>Элиза</a:t>
            </a:r>
            <a:r>
              <a:rPr lang="ru-RU" dirty="0" smtClean="0">
                <a:solidFill>
                  <a:srgbClr val="0000CC"/>
                </a:solidFill>
                <a:latin typeface="Calibri" pitchFamily="34" charset="0"/>
              </a:rPr>
              <a:t> Александровна</a:t>
            </a:r>
            <a:endParaRPr lang="ru-RU" dirty="0">
              <a:solidFill>
                <a:srgbClr val="0000CC"/>
              </a:solidFill>
              <a:latin typeface="Calibri" pitchFamily="34" charset="0"/>
            </a:endParaRPr>
          </a:p>
          <a:p>
            <a:pPr algn="ctr" eaLnBrk="0" hangingPunct="0"/>
            <a:r>
              <a:rPr lang="ru-RU" smtClean="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Долгопрудный2013 </a:t>
            </a:r>
            <a:r>
              <a:rPr lang="ru-RU" dirty="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г.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5123" name="Picture 2" descr="C:\Users\Елена\Desktop\Новая папка\Deti8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1397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C:\Users\Елена\Desktop\Новая папка\Deti8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4868863"/>
            <a:ext cx="1404937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419600" y="1371600"/>
          <a:ext cx="4572000" cy="5965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pd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228600"/>
            <a:ext cx="4876799" cy="41148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0" y="457200"/>
            <a:ext cx="3429000" cy="22467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ru-RU" sz="2000" b="1" dirty="0" smtClean="0">
                <a:solidFill>
                  <a:sysClr val="windowText" lastClr="000000"/>
                </a:solidFill>
              </a:rPr>
              <a:t>" Должен помнить пешеход:</a:t>
            </a:r>
          </a:p>
          <a:p>
            <a:pPr lvl="1"/>
            <a:r>
              <a:rPr lang="ru-RU" sz="2000" b="1" dirty="0" smtClean="0">
                <a:solidFill>
                  <a:sysClr val="windowText" lastClr="000000"/>
                </a:solidFill>
              </a:rPr>
              <a:t>Перекресток - переход".</a:t>
            </a:r>
          </a:p>
          <a:p>
            <a:pPr lvl="1"/>
            <a:r>
              <a:rPr lang="ru-RU" sz="2000" b="1" dirty="0" smtClean="0">
                <a:solidFill>
                  <a:sysClr val="windowText" lastClr="000000"/>
                </a:solidFill>
              </a:rPr>
              <a:t>Самый строгий - красный свет.</a:t>
            </a:r>
          </a:p>
          <a:p>
            <a:pPr lvl="1" algn="r"/>
            <a:r>
              <a:rPr lang="ru-RU" sz="2000" b="1" dirty="0" smtClean="0">
                <a:solidFill>
                  <a:srgbClr val="FF0000"/>
                </a:solidFill>
              </a:rPr>
              <a:t>Чтение стих. А.Северного.</a:t>
            </a:r>
          </a:p>
        </p:txBody>
      </p:sp>
      <p:pic>
        <p:nvPicPr>
          <p:cNvPr id="8" name="Рисунок 7" descr="DSCN15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5105400" cy="3352800"/>
          </a:xfrm>
          <a:prstGeom prst="rect">
            <a:avLst/>
          </a:prstGeom>
        </p:spPr>
      </p:pic>
      <p:pic>
        <p:nvPicPr>
          <p:cNvPr id="9" name="Рисунок 8" descr="ПДД_p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667000"/>
            <a:ext cx="2895600" cy="39624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04800" y="3581400"/>
            <a:ext cx="716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 smtClean="0">
                <a:solidFill>
                  <a:sysClr val="windowText" lastClr="000000"/>
                </a:solidFill>
              </a:rPr>
              <a:t>"Если он горит,</a:t>
            </a:r>
          </a:p>
          <a:p>
            <a:pPr lvl="1"/>
            <a:r>
              <a:rPr lang="ru-RU" sz="2000" b="1" dirty="0" smtClean="0">
                <a:solidFill>
                  <a:sysClr val="windowText" lastClr="000000"/>
                </a:solidFill>
              </a:rPr>
              <a:t>Стоп! Дороги дальше нет</a:t>
            </a:r>
          </a:p>
          <a:p>
            <a:pPr lvl="1"/>
            <a:r>
              <a:rPr lang="ru-RU" sz="2000" b="1" dirty="0" smtClean="0">
                <a:solidFill>
                  <a:sysClr val="windowText" lastClr="000000"/>
                </a:solidFill>
              </a:rPr>
              <a:t>Путь для всех закрыт</a:t>
            </a:r>
          </a:p>
          <a:p>
            <a:pPr lvl="1"/>
            <a:r>
              <a:rPr lang="ru-RU" sz="2000" b="1" dirty="0" smtClean="0">
                <a:solidFill>
                  <a:sysClr val="windowText" lastClr="000000"/>
                </a:solidFill>
              </a:rPr>
              <a:t>Жди! Увидишь скоро желтый</a:t>
            </a:r>
          </a:p>
          <a:p>
            <a:pPr lvl="1"/>
            <a:r>
              <a:rPr lang="ru-RU" sz="2000" b="1" dirty="0" smtClean="0">
                <a:solidFill>
                  <a:sysClr val="windowText" lastClr="000000"/>
                </a:solidFill>
              </a:rPr>
              <a:t>В середине свет.</a:t>
            </a:r>
          </a:p>
          <a:p>
            <a:pPr lvl="1"/>
            <a:r>
              <a:rPr lang="ru-RU" sz="2000" b="1" dirty="0" smtClean="0">
                <a:solidFill>
                  <a:sysClr val="windowText" lastClr="000000"/>
                </a:solidFill>
              </a:rPr>
              <a:t>А за ним зеленый свет</a:t>
            </a:r>
          </a:p>
          <a:p>
            <a:pPr lvl="1"/>
            <a:r>
              <a:rPr lang="ru-RU" sz="2000" b="1" dirty="0" smtClean="0">
                <a:solidFill>
                  <a:sysClr val="windowText" lastClr="000000"/>
                </a:solidFill>
              </a:rPr>
              <a:t>Вспыхнет впереди.</a:t>
            </a:r>
          </a:p>
          <a:p>
            <a:pPr lvl="1"/>
            <a:r>
              <a:rPr lang="ru-RU" sz="2000" b="1" dirty="0" smtClean="0">
                <a:solidFill>
                  <a:sysClr val="windowText" lastClr="000000"/>
                </a:solidFill>
              </a:rPr>
              <a:t>Скажет он:</a:t>
            </a:r>
          </a:p>
          <a:p>
            <a:pPr lvl="1"/>
            <a:r>
              <a:rPr lang="ru-RU" sz="2000" b="1" dirty="0" smtClean="0">
                <a:solidFill>
                  <a:sysClr val="windowText" lastClr="000000"/>
                </a:solidFill>
              </a:rPr>
              <a:t>" Препятствий нет, Смело в путь иди!"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"/>
            <a:ext cx="800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endParaRPr lang="ru-RU" sz="3600" dirty="0" smtClean="0"/>
          </a:p>
          <a:p>
            <a:pPr algn="ctr"/>
            <a:r>
              <a:rPr lang="ru-RU" sz="3600" dirty="0" smtClean="0"/>
              <a:t> Дети должны знать  как называется  улица, дом , квартира , где они живут!!!</a:t>
            </a:r>
          </a:p>
          <a:p>
            <a:pPr algn="ctr"/>
            <a:r>
              <a:rPr lang="ru-RU" sz="3600" dirty="0" smtClean="0"/>
              <a:t>Чтобы никогда не потеряться !</a:t>
            </a:r>
          </a:p>
        </p:txBody>
      </p:sp>
      <p:pic>
        <p:nvPicPr>
          <p:cNvPr id="3" name="Рисунок 2" descr="DSCN15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9472" y="1981200"/>
            <a:ext cx="6925056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0" y="152400"/>
            <a:ext cx="5334000" cy="6400800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Если ты потерялся!!!</a:t>
            </a:r>
          </a:p>
          <a:p>
            <a:r>
              <a:rPr lang="ru-RU" sz="2400" dirty="0" smtClean="0"/>
              <a:t>- Мама тебя никогда не бросит!</a:t>
            </a:r>
          </a:p>
          <a:p>
            <a:r>
              <a:rPr lang="ru-RU" sz="2400" dirty="0" smtClean="0"/>
              <a:t>- Она тебя уже ищет!</a:t>
            </a:r>
          </a:p>
          <a:p>
            <a:r>
              <a:rPr lang="ru-RU" sz="2400" dirty="0" smtClean="0"/>
              <a:t>- Надо стоять, где потерялся!</a:t>
            </a:r>
          </a:p>
          <a:p>
            <a:r>
              <a:rPr lang="ru-RU" sz="2400" dirty="0" smtClean="0"/>
              <a:t>- Нельзя никуда и ни с кем уходить!</a:t>
            </a:r>
          </a:p>
          <a:p>
            <a:r>
              <a:rPr lang="ru-RU" sz="2400" dirty="0" smtClean="0"/>
              <a:t>- Нужно набраться терпения и ждать, так маме легче вас найти!</a:t>
            </a:r>
          </a:p>
        </p:txBody>
      </p:sp>
      <p:pic>
        <p:nvPicPr>
          <p:cNvPr id="5" name="Рисунок 4" descr="Pravila_li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685800"/>
            <a:ext cx="3959449" cy="5629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Содержимое 10" descr="1323325943_24052011_0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2438400"/>
            <a:ext cx="4038600" cy="4114800"/>
          </a:xfrm>
        </p:spPr>
      </p:pic>
      <p:pic>
        <p:nvPicPr>
          <p:cNvPr id="12" name="Содержимое 11" descr="9618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2438400"/>
            <a:ext cx="4191000" cy="4114800"/>
          </a:xfrm>
        </p:spPr>
      </p:pic>
      <p:sp>
        <p:nvSpPr>
          <p:cNvPr id="10" name="Скругленный прямоугольник 9"/>
          <p:cNvSpPr/>
          <p:nvPr/>
        </p:nvSpPr>
        <p:spPr>
          <a:xfrm>
            <a:off x="304800" y="228600"/>
            <a:ext cx="8382000" cy="2133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Когда мы переходим улицу, все - равно нужно внимательно следить за машинами, сначала посмотреть налево, а дойдя до середины дороги - направо. А лучше переходить там, где специальный переход, который называется "зебра".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Ходить нужно только по тротуарам, нельзя выходить на дорогу, она для транспорта. Нельзя кататься на санках, играть на дороге, где машины.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1447800" cy="2587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ПДД машина рядом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283" y="228600"/>
            <a:ext cx="4487916" cy="64008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381000"/>
            <a:ext cx="4038600" cy="5821363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" на улице будьте внимательны, дети.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Твердо запомните правила эти.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И выполняйте их строго всегда,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Чтоб не случилась большая беда: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Эти правила запомни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И ребятам расскажи: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Тротуар - для пешеходов,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А дорога для машин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Не везде играть в футбол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Можно. Это ясно.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На дорогу выбегать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За мячом - опасно!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До беды - один шажок,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Бейте все тревогу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Мчаться в санках хорошо,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Но не на дорогу.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Не послушались - беда,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Сами виноваты.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Не катайтесь никогда у дорог, ребята!"</a:t>
            </a:r>
          </a:p>
          <a:p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Как везти себя в транспорте?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4191000" cy="594360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На остановке не балуются.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Когда приедет автобус, посмотри на номер автобуса, прежде чем в него войти. И сначала выпусти пассажиров из транспорта, а потом заходи сам. Не задерживайся в дверях проходи в середину салона. Не толкай других пассажиров и не наступай на ноги. И надо быть осторожным при закрытии дверей.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Оплачиваем проезд или предъявляем проездной билет. И сохраняем его до конца проезда!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62001"/>
            <a:ext cx="4038600" cy="3429000"/>
          </a:xfrm>
          <a:solidFill>
            <a:srgbClr val="00B0F0"/>
          </a:solidFill>
        </p:spPr>
        <p:txBody>
          <a:bodyPr>
            <a:normAutofit fontScale="62500" lnSpcReduction="2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А если в транспорт вошла бабушка, что нужно сделать? Правильно, уступить место старшим. Надо помогать пожилым пассажирам. Не скандаль и не капризничай в транспорте.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И не разговаривай громко – ты мешаешь другим. Если тебя о чём-то спросили, отвечай вежливо. Уважай других пассажиров!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Не высовывайся в окно. 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10043991-n--n--n-----nzn-n-n--n-----n---n------n----noe------n---nf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114800"/>
            <a:ext cx="3810000" cy="25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Список используемой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525963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1) </a:t>
            </a:r>
            <a:r>
              <a:rPr lang="ru-RU" b="1" dirty="0" smtClean="0">
                <a:solidFill>
                  <a:srgbClr val="00B050"/>
                </a:solidFill>
              </a:rPr>
              <a:t>Е. А. Романова, А. Б. </a:t>
            </a:r>
            <a:r>
              <a:rPr lang="ru-RU" b="1" dirty="0" err="1" smtClean="0">
                <a:solidFill>
                  <a:srgbClr val="00B050"/>
                </a:solidFill>
              </a:rPr>
              <a:t>Малюшкина</a:t>
            </a:r>
            <a:r>
              <a:rPr lang="ru-RU" b="1" dirty="0" smtClean="0">
                <a:solidFill>
                  <a:srgbClr val="00B050"/>
                </a:solidFill>
              </a:rPr>
              <a:t> «Правила дорожного движения для детей дошкольного возраста» Москва 2006г.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2)</a:t>
            </a:r>
            <a:r>
              <a:rPr lang="ru-RU" b="1" dirty="0" err="1" smtClean="0">
                <a:solidFill>
                  <a:srgbClr val="00B050"/>
                </a:solidFill>
              </a:rPr>
              <a:t>Издательско</a:t>
            </a:r>
            <a:r>
              <a:rPr lang="ru-RU" b="1" dirty="0" smtClean="0">
                <a:solidFill>
                  <a:srgbClr val="00B050"/>
                </a:solidFill>
              </a:rPr>
              <a:t> - торговый дом «Корифей» «Правила дорожного движения» старшая группа занимательные материалы. 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3)</a:t>
            </a:r>
            <a:r>
              <a:rPr lang="ru-RU" b="1" dirty="0" smtClean="0">
                <a:solidFill>
                  <a:srgbClr val="00B050"/>
                </a:solidFill>
              </a:rPr>
              <a:t>О. А. </a:t>
            </a:r>
            <a:r>
              <a:rPr lang="ru-RU" b="1" dirty="0" err="1" smtClean="0">
                <a:solidFill>
                  <a:srgbClr val="00B050"/>
                </a:solidFill>
              </a:rPr>
              <a:t>Скоролупова</a:t>
            </a:r>
            <a:r>
              <a:rPr lang="ru-RU" b="1" dirty="0" smtClean="0">
                <a:solidFill>
                  <a:srgbClr val="00B050"/>
                </a:solidFill>
              </a:rPr>
              <a:t> «Правила и безопасность дорожного движения» Занятия с детьми старшего дошкольного возраста. Москва 2007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4) </a:t>
            </a:r>
            <a:r>
              <a:rPr lang="ru-RU" b="1" dirty="0" smtClean="0">
                <a:solidFill>
                  <a:srgbClr val="00B050"/>
                </a:solidFill>
              </a:rPr>
              <a:t>Авторский коллектив: </a:t>
            </a:r>
            <a:r>
              <a:rPr lang="ru-RU" b="1" dirty="0" err="1" smtClean="0">
                <a:solidFill>
                  <a:srgbClr val="00B050"/>
                </a:solidFill>
              </a:rPr>
              <a:t>Р.Стёркина</a:t>
            </a:r>
            <a:r>
              <a:rPr lang="ru-RU" b="1" dirty="0" smtClean="0">
                <a:solidFill>
                  <a:srgbClr val="00B050"/>
                </a:solidFill>
              </a:rPr>
              <a:t>, Н.Авдеева, О.Князева. Программа «Основы безопасности и жизнедеятельности детей дошкольного возраста»</a:t>
            </a:r>
          </a:p>
          <a:p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86600" y="2362201"/>
            <a:ext cx="76200" cy="2209800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184</TotalTime>
  <Words>559</Words>
  <PresentationFormat>Экран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Как везти себя в транспорте?</vt:lpstr>
      <vt:lpstr>Список используемой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</dc:creator>
  <cp:lastModifiedBy>Нико</cp:lastModifiedBy>
  <cp:revision>32</cp:revision>
  <dcterms:created xsi:type="dcterms:W3CDTF">2013-06-01T08:07:31Z</dcterms:created>
  <dcterms:modified xsi:type="dcterms:W3CDTF">2013-10-21T16:30:28Z</dcterms:modified>
</cp:coreProperties>
</file>