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1"/>
  </p:notesMasterIdLst>
  <p:sldIdLst>
    <p:sldId id="256" r:id="rId2"/>
    <p:sldId id="258" r:id="rId3"/>
    <p:sldId id="262" r:id="rId4"/>
    <p:sldId id="263" r:id="rId5"/>
    <p:sldId id="257" r:id="rId6"/>
    <p:sldId id="259" r:id="rId7"/>
    <p:sldId id="260" r:id="rId8"/>
    <p:sldId id="264" r:id="rId9"/>
    <p:sldId id="265" r:id="rId10"/>
    <p:sldId id="266" r:id="rId11"/>
    <p:sldId id="267" r:id="rId12"/>
    <p:sldId id="269" r:id="rId13"/>
    <p:sldId id="271" r:id="rId14"/>
    <p:sldId id="272" r:id="rId15"/>
    <p:sldId id="270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E2CBE-53C8-49AD-A98E-BC1C266CD011}" type="datetimeFigureOut">
              <a:rPr lang="ru-RU" smtClean="0"/>
              <a:pPr/>
              <a:t>09.06.2010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67842-2FB8-41B2-B9E5-C99157C265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6/9/2010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6/9/2010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6/9/2010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6/9/2010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6/9/2010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6/9/2010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6/9/2010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6/9/2010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6/9/2010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6/9/2010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6/9/2010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6/9/2010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382000" cy="2514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Инновации в образовании.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304679" y="152400"/>
            <a:ext cx="8610721" cy="5257800"/>
            <a:chOff x="1327" y="1031"/>
            <a:chExt cx="10274" cy="4968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4761" y="1031"/>
              <a:ext cx="3060" cy="54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по проблематике</a:t>
              </a:r>
            </a:p>
          </p:txBody>
        </p:sp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1327" y="1931"/>
              <a:ext cx="2714" cy="4068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инновации, направленные на изменение всей школы в целом, на создание в ней воспитательной системы или иной системообразу-ющей деятельности на основе концептуальных идей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6629" name="AutoShape 5"/>
            <p:cNvSpPr>
              <a:spLocks noChangeArrowheads="1"/>
            </p:cNvSpPr>
            <p:nvPr/>
          </p:nvSpPr>
          <p:spPr bwMode="auto">
            <a:xfrm>
              <a:off x="4221" y="1931"/>
              <a:ext cx="2340" cy="2988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инновации, направленные на разработку новых форм, технологий и методов  учебно-воспитатель-ного процесса</a:t>
              </a:r>
            </a:p>
          </p:txBody>
        </p:sp>
        <p:sp>
          <p:nvSpPr>
            <p:cNvPr id="26630" name="AutoShape 6"/>
            <p:cNvSpPr>
              <a:spLocks noChangeArrowheads="1"/>
            </p:cNvSpPr>
            <p:nvPr/>
          </p:nvSpPr>
          <p:spPr bwMode="auto">
            <a:xfrm>
              <a:off x="6741" y="1931"/>
              <a:ext cx="2340" cy="3348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инновации, направленные на отработку нового содержания образования и новых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способов его структуриро-вания</a:t>
              </a:r>
            </a:p>
          </p:txBody>
        </p:sp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9261" y="1931"/>
              <a:ext cx="2340" cy="234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инновации, направленные на разработку новых форм и систем управления</a:t>
              </a:r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7821" y="1571"/>
              <a:ext cx="2520" cy="3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 flipH="1">
              <a:off x="2421" y="1571"/>
              <a:ext cx="23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6561" y="1571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 flipH="1">
              <a:off x="4941" y="1571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381000" y="304800"/>
            <a:ext cx="8382000" cy="5943600"/>
            <a:chOff x="1701" y="491"/>
            <a:chExt cx="9360" cy="4680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4581" y="491"/>
              <a:ext cx="3060" cy="12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в зависимости от области реализации или внедрения</a:t>
              </a:r>
            </a:p>
          </p:txBody>
        </p:sp>
        <p:sp>
          <p:nvSpPr>
            <p:cNvPr id="27652" name="AutoShape 4"/>
            <p:cNvSpPr>
              <a:spLocks noChangeArrowheads="1"/>
            </p:cNvSpPr>
            <p:nvPr/>
          </p:nvSpPr>
          <p:spPr bwMode="auto">
            <a:xfrm rot="10800000" flipV="1">
              <a:off x="1701" y="2291"/>
              <a:ext cx="2340" cy="90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в содержании образования.</a:t>
              </a:r>
            </a:p>
          </p:txBody>
        </p:sp>
        <p:sp>
          <p:nvSpPr>
            <p:cNvPr id="27653" name="AutoShape 5"/>
            <p:cNvSpPr>
              <a:spLocks noChangeArrowheads="1"/>
            </p:cNvSpPr>
            <p:nvPr/>
          </p:nvSpPr>
          <p:spPr bwMode="auto">
            <a:xfrm rot="10800000" flipV="1">
              <a:off x="4941" y="2291"/>
              <a:ext cx="2700" cy="234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в технологиях обучения, в сфере воспитательных функций образовательной системы.</a:t>
              </a:r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auto">
            <a:xfrm rot="10800000" flipV="1">
              <a:off x="8361" y="2111"/>
              <a:ext cx="2700" cy="306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в структуре взаимодействия участников педагогического процесса, в системе педагогических средств.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6021" y="1739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7641" y="1751"/>
              <a:ext cx="72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 flipH="1">
              <a:off x="4041" y="1751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 источнику возникновения:</a:t>
            </a:r>
          </a:p>
          <a:p>
            <a:pPr lvl="0"/>
            <a:r>
              <a:rPr lang="ru-RU" dirty="0" smtClean="0"/>
              <a:t>Внешние (за пределами образовательной системы).</a:t>
            </a:r>
          </a:p>
          <a:p>
            <a:pPr lvl="0"/>
            <a:r>
              <a:rPr lang="ru-RU" dirty="0" smtClean="0"/>
              <a:t>Внутренние (разрабатываются внутри образовательной системы).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 масштабу использования:</a:t>
            </a:r>
          </a:p>
          <a:p>
            <a:pPr lvl="0"/>
            <a:r>
              <a:rPr lang="ru-RU" dirty="0" smtClean="0"/>
              <a:t>Единичные.</a:t>
            </a:r>
          </a:p>
          <a:p>
            <a:pPr lvl="0"/>
            <a:r>
              <a:rPr lang="ru-RU" dirty="0" smtClean="0"/>
              <a:t>Диффузные.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600" dirty="0" smtClean="0">
                <a:latin typeface="+mn-lt"/>
              </a:rPr>
              <a:t>В зависимости от функциональных возможностей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1" y="1676400"/>
          <a:ext cx="8763000" cy="4648200"/>
        </p:xfrm>
        <a:graphic>
          <a:graphicData uri="http://schemas.openxmlformats.org/drawingml/2006/table">
            <a:tbl>
              <a:tblPr/>
              <a:tblGrid>
                <a:gridCol w="2844131"/>
                <a:gridCol w="2936490"/>
                <a:gridCol w="2982379"/>
              </a:tblGrid>
              <a:tr h="9960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нововведения - условия</a:t>
                      </a:r>
                    </a:p>
                  </a:txBody>
                  <a:tcPr marL="62204" marR="62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нововведения-продукты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организационно-управленческие нововведения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обеспечивают эффективный образовательный процесс (новое содержание образования, инновационные образовательные среды, социокультурные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условия.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педагогические средства, технологические образовательные проекты и т. д.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качественно новые решения в структуре образовательных систем и управленческих процедурах, обеспечивающих их функционирование.</a:t>
                      </a: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457200" y="381000"/>
            <a:ext cx="8229600" cy="5715000"/>
            <a:chOff x="2781" y="9491"/>
            <a:chExt cx="8820" cy="4549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auto">
            <a:xfrm>
              <a:off x="3141" y="9491"/>
              <a:ext cx="3780" cy="108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по масштабности и социально-педагогической значимости</a:t>
              </a:r>
            </a:p>
          </p:txBody>
        </p:sp>
        <p:sp>
          <p:nvSpPr>
            <p:cNvPr id="33796" name="AutoShape 4"/>
            <p:cNvSpPr>
              <a:spLocks noChangeArrowheads="1"/>
            </p:cNvSpPr>
            <p:nvPr/>
          </p:nvSpPr>
          <p:spPr bwMode="auto">
            <a:xfrm>
              <a:off x="2781" y="11291"/>
              <a:ext cx="2160" cy="54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федеральные</a:t>
              </a:r>
            </a:p>
          </p:txBody>
        </p:sp>
        <p:sp>
          <p:nvSpPr>
            <p:cNvPr id="33797" name="AutoShape 5"/>
            <p:cNvSpPr>
              <a:spLocks noChangeArrowheads="1"/>
            </p:cNvSpPr>
            <p:nvPr/>
          </p:nvSpPr>
          <p:spPr bwMode="auto">
            <a:xfrm>
              <a:off x="8361" y="9729"/>
              <a:ext cx="2700" cy="54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субрегиональные</a:t>
              </a:r>
            </a:p>
          </p:txBody>
        </p:sp>
        <p:sp>
          <p:nvSpPr>
            <p:cNvPr id="33798" name="AutoShape 6"/>
            <p:cNvSpPr>
              <a:spLocks noChangeArrowheads="1"/>
            </p:cNvSpPr>
            <p:nvPr/>
          </p:nvSpPr>
          <p:spPr bwMode="auto">
            <a:xfrm>
              <a:off x="5481" y="11291"/>
              <a:ext cx="2340" cy="54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региональные</a:t>
              </a:r>
            </a:p>
          </p:txBody>
        </p:sp>
        <p:sp>
          <p:nvSpPr>
            <p:cNvPr id="33799" name="AutoShape 7"/>
            <p:cNvSpPr>
              <a:spLocks noChangeArrowheads="1"/>
            </p:cNvSpPr>
            <p:nvPr/>
          </p:nvSpPr>
          <p:spPr bwMode="auto">
            <a:xfrm>
              <a:off x="8001" y="10461"/>
              <a:ext cx="3600" cy="3579"/>
            </a:xfrm>
            <a:prstGeom prst="plaque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предназначены для образовательных учреждений определённого типа и для конкретных профессионально-типологических групп педагогов</a:t>
              </a:r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H="1">
              <a:off x="3681" y="10571"/>
              <a:ext cx="54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>
              <a:off x="5841" y="10571"/>
              <a:ext cx="54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6921" y="10031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 flipH="1">
              <a:off x="9801" y="10269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6130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+mn-lt"/>
              </a:rPr>
              <a:t/>
            </a:r>
            <a:br>
              <a:rPr lang="ru-RU" sz="3100" dirty="0" smtClean="0">
                <a:latin typeface="+mn-lt"/>
              </a:rPr>
            </a:br>
            <a:r>
              <a:rPr lang="ru-RU" sz="3100" dirty="0" smtClean="0">
                <a:latin typeface="+mn-lt"/>
              </a:rPr>
              <a:t/>
            </a:r>
            <a:br>
              <a:rPr lang="ru-RU" sz="3100" dirty="0" smtClean="0">
                <a:latin typeface="+mn-lt"/>
              </a:rPr>
            </a:br>
            <a:r>
              <a:rPr lang="ru-RU" sz="3300" dirty="0" smtClean="0">
                <a:latin typeface="+mn-lt"/>
              </a:rPr>
              <a:t>По признаку интенсивности инновационного изменения или уровню инновационности</a:t>
            </a:r>
            <a:r>
              <a:rPr lang="ru-RU" sz="33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Инновации нулевого порядка.</a:t>
            </a:r>
          </a:p>
          <a:p>
            <a:r>
              <a:rPr lang="ru-RU" sz="2400" dirty="0" smtClean="0"/>
              <a:t>Инновации первого порядка.</a:t>
            </a:r>
          </a:p>
          <a:p>
            <a:r>
              <a:rPr lang="ru-RU" sz="2400" dirty="0" smtClean="0"/>
              <a:t>Инновации второго порядка.</a:t>
            </a:r>
          </a:p>
          <a:p>
            <a:r>
              <a:rPr lang="ru-RU" sz="2400" dirty="0" smtClean="0"/>
              <a:t>Инновации третьего порядка.</a:t>
            </a:r>
          </a:p>
          <a:p>
            <a:r>
              <a:rPr lang="ru-RU" sz="2400" dirty="0" smtClean="0"/>
              <a:t>Инновации четвертого порядка.</a:t>
            </a:r>
          </a:p>
          <a:p>
            <a:r>
              <a:rPr lang="ru-RU" sz="2400" dirty="0" smtClean="0"/>
              <a:t>Инновации пятого порядка.</a:t>
            </a:r>
          </a:p>
          <a:p>
            <a:r>
              <a:rPr lang="ru-RU" sz="2400" dirty="0" smtClean="0"/>
              <a:t>Инновации шестого порядка.</a:t>
            </a:r>
          </a:p>
          <a:p>
            <a:r>
              <a:rPr lang="ru-RU" sz="2400" dirty="0" smtClean="0"/>
              <a:t>Инновации седьмого порядка.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 осмыслению перед внедрением инноваций: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1" y="1600200"/>
          <a:ext cx="8839199" cy="5120640"/>
        </p:xfrm>
        <a:graphic>
          <a:graphicData uri="http://schemas.openxmlformats.org/drawingml/2006/table">
            <a:tbl>
              <a:tblPr/>
              <a:tblGrid>
                <a:gridCol w="3093595"/>
                <a:gridCol w="2872802"/>
                <a:gridCol w="2872802"/>
              </a:tblGrid>
              <a:tr h="3514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735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случайные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735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полезные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735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системные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91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735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инновации надуманные и привнесённые извне, не вытекающие из логики развития образовательной системы. Чаще всего они внедряются по приказу вышестоящего руководства и обречены на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поражение.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735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инновации, соответствующие миссии образовательного учреждения, но неподготовленные, с неопределёнными целями и критериями, не составляющими единого целого со школьной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системой.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735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инновации, выведенные из проблемного поля с чётко обозначенными целями и задачами. Они строятся на основе учёта интересов учащихся и педагогов и носят характер преемственности с традициями. Они тщательно готовятся, экспертируются и обеспечиваются необходимыми средствами (кадровыми, материальными, научно-методическими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).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+mn-lt"/>
              </a:rPr>
              <a:t>Направления реализации инновационных процессов в российских развивающихся образовательных системах: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нового содержания образования.</a:t>
            </a:r>
          </a:p>
          <a:p>
            <a:r>
              <a:rPr lang="ru-RU" dirty="0" smtClean="0"/>
              <a:t> Разработка и внедрение новых педагогических технологий.</a:t>
            </a:r>
          </a:p>
          <a:p>
            <a:r>
              <a:rPr lang="ru-RU" dirty="0" smtClean="0"/>
              <a:t> Создание новых видов учебных заведений.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/>
          <a:lstStyle/>
          <a:p>
            <a:r>
              <a:rPr lang="ru-RU" sz="3200" dirty="0" smtClean="0"/>
              <a:t>Структур</a:t>
            </a:r>
            <a:r>
              <a:rPr lang="ru-RU" sz="3200" dirty="0" smtClean="0"/>
              <a:t>ы</a:t>
            </a:r>
            <a:r>
              <a:rPr lang="ru-RU" sz="3200" dirty="0" smtClean="0"/>
              <a:t> </a:t>
            </a:r>
            <a:r>
              <a:rPr lang="ru-RU" sz="3200" dirty="0" smtClean="0"/>
              <a:t>инновационного процесса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ru-RU" sz="3300" b="1" u="sng" dirty="0" smtClean="0"/>
              <a:t>Деятельностная структура</a:t>
            </a:r>
            <a:r>
              <a:rPr lang="ru-RU" sz="3300" b="1" dirty="0" smtClean="0"/>
              <a:t> </a:t>
            </a:r>
            <a:r>
              <a:rPr lang="ru-RU" sz="3300" dirty="0" smtClean="0"/>
              <a:t>- представляет совокупность компонентов: мотивы - цель - задачи - содержание - формы - методы - результаты.</a:t>
            </a:r>
          </a:p>
          <a:p>
            <a:r>
              <a:rPr lang="ru-RU" sz="3300" b="1" u="sng" dirty="0" smtClean="0"/>
              <a:t>Субъективная структура</a:t>
            </a:r>
            <a:r>
              <a:rPr lang="ru-RU" sz="3300" b="1" dirty="0" smtClean="0"/>
              <a:t> </a:t>
            </a:r>
            <a:r>
              <a:rPr lang="ru-RU" sz="3300" dirty="0" smtClean="0"/>
              <a:t>- включает инновационную деятельность всех субъектов развития ОУ: директора, учителей, ученых, учащихся, родителей, коллектива. Субъектная структура учитывает функциональное и ролевое соотношение всех участников каждого из этапов инновационного процесса.</a:t>
            </a:r>
          </a:p>
          <a:p>
            <a:r>
              <a:rPr lang="ru-RU" sz="3300" b="1" u="sng" dirty="0" smtClean="0"/>
              <a:t>Уровневая структура</a:t>
            </a:r>
            <a:r>
              <a:rPr lang="ru-RU" sz="3300" b="1" dirty="0" smtClean="0"/>
              <a:t> </a:t>
            </a:r>
            <a:r>
              <a:rPr lang="ru-RU" sz="3300" dirty="0" smtClean="0"/>
              <a:t>- отражает взаимосвязанную инновационную деятельность на федеральном, региональном, районном и учрежденческом уровнях.</a:t>
            </a:r>
          </a:p>
          <a:p>
            <a:r>
              <a:rPr lang="ru-RU" sz="3300" b="1" u="sng" dirty="0" smtClean="0"/>
              <a:t>Содержательная структура</a:t>
            </a:r>
            <a:r>
              <a:rPr lang="ru-RU" sz="3300" b="1" dirty="0" smtClean="0"/>
              <a:t> </a:t>
            </a:r>
            <a:r>
              <a:rPr lang="ru-RU" sz="3300" dirty="0" smtClean="0"/>
              <a:t>- предполагает рождение, разработку и освоение новшеств в обучении, воспитании, организации УВП, в управлении и т.д.</a:t>
            </a:r>
          </a:p>
          <a:p>
            <a:r>
              <a:rPr lang="ru-RU" sz="3300" b="1" u="sng" dirty="0" smtClean="0"/>
              <a:t>Структура жизненного цикла</a:t>
            </a:r>
            <a:r>
              <a:rPr lang="ru-RU" sz="3300" b="1" dirty="0" smtClean="0"/>
              <a:t> </a:t>
            </a:r>
            <a:r>
              <a:rPr lang="ru-RU" sz="3300" dirty="0" smtClean="0"/>
              <a:t>- выражаетсяв следующих этапах: возникновение - быстрый рост - зрелость - освоение - диффузия  (проникновение) - насыщение (освоенность многими) - длительность - исчерпаемость.</a:t>
            </a:r>
          </a:p>
          <a:p>
            <a:r>
              <a:rPr lang="ru-RU" sz="3300" b="1" u="sng" dirty="0" smtClean="0"/>
              <a:t>Структура генезиса инноваций</a:t>
            </a:r>
            <a:r>
              <a:rPr lang="ru-RU" sz="3300" b="1" dirty="0" smtClean="0"/>
              <a:t> </a:t>
            </a:r>
            <a:r>
              <a:rPr lang="ru-RU" sz="3300" dirty="0" smtClean="0"/>
              <a:t>- очень близкая к предыдущей: возникновение - разработка идеи - проектирование - внедрение - широкое использование. </a:t>
            </a:r>
          </a:p>
          <a:p>
            <a:r>
              <a:rPr lang="ru-RU" sz="3300" b="1" u="sng" dirty="0" smtClean="0"/>
              <a:t>Управленческая структура</a:t>
            </a:r>
            <a:r>
              <a:rPr lang="ru-RU" sz="3300" b="1" dirty="0" smtClean="0"/>
              <a:t> </a:t>
            </a:r>
            <a:r>
              <a:rPr lang="ru-RU" sz="3300" dirty="0" smtClean="0"/>
              <a:t>- предполагает взаимодействие управленческих действий: планирование - организация - руководство - контроль.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700" dirty="0" smtClean="0"/>
              <a:t>Руководитель любой школы, а тем более той, что переходит в режим развития, т.е. образовательного учреждения, в котором организован инновационный процесс, обязан все преобразования осуществлять на безупречной правовой основе. Правовая норма – важный и необходимый инструмент управленческой деятельности.</a:t>
            </a:r>
          </a:p>
          <a:p>
            <a:pPr>
              <a:buNone/>
            </a:pPr>
            <a:r>
              <a:rPr lang="ru-RU" sz="2700" dirty="0" smtClean="0"/>
              <a:t> В инновационной деятельности школы используются документы различного уровня – от актов международного права, федеральных законов до постановлений местных органов власти, решений муниципальных и региональных органов управления образованием, органов управления и должностных лиц самой школы.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«Инновация»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Понятие “инновация“ в переводе с латинского языка означает “обновление, новшество или изменение“. </a:t>
            </a:r>
            <a:endParaRPr lang="en-US" dirty="0" smtClean="0"/>
          </a:p>
          <a:p>
            <a:r>
              <a:rPr lang="ru-RU" dirty="0" smtClean="0"/>
              <a:t>Педагогическая инновация –  нововведение в педагогическую деятельность, изменения в содержании и технологии обучения и воспитания, имеющие целью повышение их эффективности.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Понятия «новация» и «инновация»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Новация – это именно средство (новый метод, методика, технология, программа и т.п.), а инновация – это процесс освоения этого средства. </a:t>
            </a:r>
          </a:p>
          <a:p>
            <a:r>
              <a:rPr lang="ru-RU" dirty="0" smtClean="0"/>
              <a:t>Инновация – это целенаправленное изменение, вносящее в среду обитания новые стабильные элементы, вызывающие переход системы из одного состояния в другое.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2310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Понятия «реформа» и «инновация»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90600" y="1295399"/>
          <a:ext cx="7620000" cy="4160148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3877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Реформа</a:t>
                      </a: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Инновация</a:t>
                      </a: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7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сроков начала обучения</a:t>
                      </a:r>
                    </a:p>
                  </a:txBody>
                  <a:tcPr marL="62648" marR="62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Изменения во внутренней организационной деятельности школы</a:t>
                      </a:r>
                    </a:p>
                  </a:txBody>
                  <a:tcPr marL="62648" marR="62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финансирования</a:t>
                      </a:r>
                    </a:p>
                  </a:txBody>
                  <a:tcPr marL="62648" marR="62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Изменения в содержании образования</a:t>
                      </a:r>
                    </a:p>
                  </a:txBody>
                  <a:tcPr marL="62648" marR="62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7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Изменения в оборудовании учебных заведений</a:t>
                      </a:r>
                    </a:p>
                  </a:txBody>
                  <a:tcPr marL="62648" marR="62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Изменения в методах обучения</a:t>
                      </a:r>
                    </a:p>
                  </a:txBody>
                  <a:tcPr marL="62648" marR="62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7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Изменения в продолжительности обучения</a:t>
                      </a:r>
                    </a:p>
                  </a:txBody>
                  <a:tcPr marL="62648" marR="62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Изменения в отношениях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«Учитель - Ученик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endParaRPr lang="ru-RU" sz="140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648" marR="62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статуса образования</a:t>
                      </a:r>
                    </a:p>
                  </a:txBody>
                  <a:tcPr marL="62648" marR="62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7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Новые санитарно-гигиенические требования</a:t>
                      </a:r>
                    </a:p>
                  </a:txBody>
                  <a:tcPr marL="62648" marR="62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7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Изменения в структуре системы образования</a:t>
                      </a:r>
                    </a:p>
                  </a:txBody>
                  <a:tcPr marL="62648" marR="62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43000" y="5486400"/>
            <a:ext cx="330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ea typeface="Times New Roman" pitchFamily="18" charset="0"/>
                <a:cs typeface="Arial" pitchFamily="34" charset="0"/>
              </a:rPr>
              <a:t>Реформа – это </a:t>
            </a:r>
            <a:endParaRPr lang="ru-RU" sz="1600" dirty="0" smtClean="0">
              <a:solidFill>
                <a:prstClr val="white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ea typeface="Times New Roman" pitchFamily="18" charset="0"/>
                <a:cs typeface="Arial" pitchFamily="34" charset="0"/>
              </a:rPr>
              <a:t>нововведение, которое</a:t>
            </a:r>
            <a:endParaRPr lang="ru-RU" sz="1600" dirty="0" smtClean="0">
              <a:solidFill>
                <a:prstClr val="white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ea typeface="Times New Roman" pitchFamily="18" charset="0"/>
                <a:cs typeface="Arial" pitchFamily="34" charset="0"/>
              </a:rPr>
              <a:t>организуется  и проводится</a:t>
            </a:r>
            <a:endParaRPr lang="ru-RU" sz="1600" dirty="0" smtClean="0">
              <a:solidFill>
                <a:prstClr val="white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white"/>
                </a:solidFill>
                <a:ea typeface="Times New Roman" pitchFamily="18" charset="0"/>
                <a:cs typeface="Arial" pitchFamily="34" charset="0"/>
              </a:rPr>
              <a:t>государственной властью.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800600" y="5486401"/>
            <a:ext cx="41243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prstClr val="white"/>
                </a:solidFill>
              </a:rPr>
              <a:t>Инновация – это</a:t>
            </a:r>
          </a:p>
          <a:p>
            <a:pPr lvl="0"/>
            <a:r>
              <a:rPr lang="ru-RU" sz="1600" dirty="0" smtClean="0">
                <a:solidFill>
                  <a:prstClr val="white"/>
                </a:solidFill>
              </a:rPr>
              <a:t>нововведение, которое организуется  и проводится</a:t>
            </a:r>
          </a:p>
          <a:p>
            <a:pPr lvl="0"/>
            <a:r>
              <a:rPr lang="ru-RU" sz="1600" dirty="0" smtClean="0">
                <a:solidFill>
                  <a:prstClr val="white"/>
                </a:solidFill>
              </a:rPr>
              <a:t>работниками системы образования.</a:t>
            </a:r>
            <a:endParaRPr lang="ru-RU" sz="16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этапов развития инновационного процесса.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ней выделяют следующие действия:</a:t>
            </a:r>
          </a:p>
          <a:p>
            <a:pPr lvl="0"/>
            <a:r>
              <a:rPr lang="ru-RU" dirty="0" smtClean="0"/>
              <a:t>определение потребности в изменениях;</a:t>
            </a:r>
          </a:p>
          <a:p>
            <a:pPr lvl="0"/>
            <a:r>
              <a:rPr lang="ru-RU" dirty="0" smtClean="0"/>
              <a:t>сбор информации и анализ ситуации;</a:t>
            </a:r>
          </a:p>
          <a:p>
            <a:pPr lvl="0"/>
            <a:r>
              <a:rPr lang="ru-RU" dirty="0" smtClean="0"/>
              <a:t>предварительный выбор или самостоятельная разработка нововведения;</a:t>
            </a:r>
          </a:p>
          <a:p>
            <a:pPr lvl="0"/>
            <a:r>
              <a:rPr lang="ru-RU" dirty="0" smtClean="0"/>
              <a:t>принятие решения о внедрении (освоении);</a:t>
            </a:r>
          </a:p>
          <a:p>
            <a:pPr lvl="0"/>
            <a:r>
              <a:rPr lang="ru-RU" dirty="0" smtClean="0"/>
              <a:t>собственно само внедрение, включая пробное использование новшества;</a:t>
            </a:r>
          </a:p>
          <a:p>
            <a:pPr lvl="0"/>
            <a:r>
              <a:rPr lang="ru-RU" dirty="0" smtClean="0"/>
              <a:t>институализация или длительное использование новшества, в процессе которого оно становится элементом повседневной практики.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инновации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Научно-теоретическое знание определённой новизны. </a:t>
            </a:r>
          </a:p>
          <a:p>
            <a:r>
              <a:rPr lang="ru-RU" dirty="0" smtClean="0"/>
              <a:t>Новые эффективные образовательные технологии. </a:t>
            </a:r>
          </a:p>
          <a:p>
            <a:r>
              <a:rPr lang="ru-RU" dirty="0" smtClean="0"/>
              <a:t>Выполненный в виде технологического описания проект эффективного инновационного педагогического опыта, готового к внедрению.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ru-RU" dirty="0" smtClean="0"/>
              <a:t>Виды инноваций</a:t>
            </a:r>
            <a:endParaRPr lang="ru-RU" dirty="0"/>
          </a:p>
        </p:txBody>
      </p:sp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609600" y="1600200"/>
            <a:ext cx="7696200" cy="4800600"/>
            <a:chOff x="2601" y="851"/>
            <a:chExt cx="7020" cy="3600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auto">
            <a:xfrm>
              <a:off x="4581" y="851"/>
              <a:ext cx="3060" cy="54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по видам деятельности</a:t>
              </a:r>
            </a:p>
          </p:txBody>
        </p:sp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2601" y="1931"/>
              <a:ext cx="2700" cy="72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педагогические</a:t>
              </a:r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7101" y="1931"/>
              <a:ext cx="2520" cy="72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управленческие</a:t>
              </a:r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2601" y="3011"/>
              <a:ext cx="2700" cy="1440"/>
            </a:xfrm>
            <a:prstGeom prst="plaque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обеспечивают педагогический процесс</a:t>
              </a:r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7101" y="1429"/>
              <a:ext cx="10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 flipH="1">
              <a:off x="4221" y="1411"/>
              <a:ext cx="12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3861" y="2632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381000" y="457200"/>
            <a:ext cx="8305800" cy="6183824"/>
            <a:chOff x="1341" y="4985"/>
            <a:chExt cx="9601" cy="469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4157" y="4985"/>
              <a:ext cx="4548" cy="82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по характеру вносимых изменений</a:t>
              </a:r>
            </a:p>
          </p:txBody>
        </p:sp>
        <p:sp>
          <p:nvSpPr>
            <p:cNvPr id="24580" name="AutoShape 4"/>
            <p:cNvSpPr>
              <a:spLocks noChangeArrowheads="1"/>
            </p:cNvSpPr>
            <p:nvPr/>
          </p:nvSpPr>
          <p:spPr bwMode="auto">
            <a:xfrm>
              <a:off x="1432" y="6603"/>
              <a:ext cx="2340" cy="713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радикальные</a:t>
              </a:r>
            </a:p>
          </p:txBody>
        </p:sp>
        <p:sp>
          <p:nvSpPr>
            <p:cNvPr id="24581" name="AutoShape 5"/>
            <p:cNvSpPr>
              <a:spLocks noChangeArrowheads="1"/>
            </p:cNvSpPr>
            <p:nvPr/>
          </p:nvSpPr>
          <p:spPr bwMode="auto">
            <a:xfrm>
              <a:off x="4793" y="6603"/>
              <a:ext cx="2431" cy="72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комбинаторные</a:t>
              </a:r>
            </a:p>
          </p:txBody>
        </p:sp>
        <p:sp>
          <p:nvSpPr>
            <p:cNvPr id="24582" name="AutoShape 6"/>
            <p:cNvSpPr>
              <a:spLocks noChangeArrowheads="1"/>
            </p:cNvSpPr>
            <p:nvPr/>
          </p:nvSpPr>
          <p:spPr bwMode="auto">
            <a:xfrm>
              <a:off x="7895" y="6625"/>
              <a:ext cx="2880" cy="72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модифицирующие</a:t>
              </a:r>
            </a:p>
          </p:txBody>
        </p:sp>
        <p:sp>
          <p:nvSpPr>
            <p:cNvPr id="24583" name="AutoShape 7"/>
            <p:cNvSpPr>
              <a:spLocks noChangeArrowheads="1"/>
            </p:cNvSpPr>
            <p:nvPr/>
          </p:nvSpPr>
          <p:spPr bwMode="auto">
            <a:xfrm>
              <a:off x="1341" y="7871"/>
              <a:ext cx="2700" cy="1800"/>
            </a:xfrm>
            <a:prstGeom prst="plaque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основаны на принципиально новых идеях и подходах</a:t>
              </a:r>
            </a:p>
          </p:txBody>
        </p:sp>
        <p:sp>
          <p:nvSpPr>
            <p:cNvPr id="24584" name="AutoShape 8"/>
            <p:cNvSpPr>
              <a:spLocks noChangeArrowheads="1"/>
            </p:cNvSpPr>
            <p:nvPr/>
          </p:nvSpPr>
          <p:spPr bwMode="auto">
            <a:xfrm>
              <a:off x="4941" y="7871"/>
              <a:ext cx="2160" cy="1800"/>
            </a:xfrm>
            <a:prstGeom prst="plaque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новое сочетание известных элементов</a:t>
              </a:r>
            </a:p>
          </p:txBody>
        </p:sp>
        <p:sp>
          <p:nvSpPr>
            <p:cNvPr id="24585" name="AutoShape 9"/>
            <p:cNvSpPr>
              <a:spLocks noChangeArrowheads="1"/>
            </p:cNvSpPr>
            <p:nvPr/>
          </p:nvSpPr>
          <p:spPr bwMode="auto">
            <a:xfrm>
              <a:off x="7882" y="7875"/>
              <a:ext cx="3060" cy="1800"/>
            </a:xfrm>
            <a:prstGeom prst="plaque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совершенствуют и дополняют соответствующие формы и образцы</a:t>
              </a:r>
            </a:p>
          </p:txBody>
        </p:sp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>
              <a:off x="5841" y="5845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>
              <a:off x="7739" y="5880"/>
              <a:ext cx="90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 flipH="1">
              <a:off x="2961" y="5891"/>
              <a:ext cx="126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2601" y="733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>
              <a:off x="5841" y="733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>
              <a:off x="9441" y="733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228600" y="381000"/>
            <a:ext cx="8610277" cy="5791200"/>
            <a:chOff x="1341" y="10391"/>
            <a:chExt cx="10078" cy="4186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4581" y="10391"/>
              <a:ext cx="3060" cy="9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по масштабу вносимых изменений</a:t>
              </a:r>
            </a:p>
          </p:txBody>
        </p:sp>
        <p:sp>
          <p:nvSpPr>
            <p:cNvPr id="25604" name="AutoShape 4"/>
            <p:cNvSpPr>
              <a:spLocks noChangeArrowheads="1"/>
            </p:cNvSpPr>
            <p:nvPr/>
          </p:nvSpPr>
          <p:spPr bwMode="auto">
            <a:xfrm>
              <a:off x="1341" y="11651"/>
              <a:ext cx="2160" cy="54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локальные</a:t>
              </a:r>
            </a:p>
          </p:txBody>
        </p:sp>
        <p:sp>
          <p:nvSpPr>
            <p:cNvPr id="25605" name="AutoShape 5"/>
            <p:cNvSpPr>
              <a:spLocks noChangeArrowheads="1"/>
            </p:cNvSpPr>
            <p:nvPr/>
          </p:nvSpPr>
          <p:spPr bwMode="auto">
            <a:xfrm>
              <a:off x="8901" y="11651"/>
              <a:ext cx="2160" cy="54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системные</a:t>
              </a:r>
            </a:p>
          </p:txBody>
        </p:sp>
        <p:sp>
          <p:nvSpPr>
            <p:cNvPr id="25606" name="AutoShape 6"/>
            <p:cNvSpPr>
              <a:spLocks noChangeArrowheads="1"/>
            </p:cNvSpPr>
            <p:nvPr/>
          </p:nvSpPr>
          <p:spPr bwMode="auto">
            <a:xfrm>
              <a:off x="5121" y="11651"/>
              <a:ext cx="2160" cy="54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модульные</a:t>
              </a:r>
            </a:p>
          </p:txBody>
        </p:sp>
        <p:sp>
          <p:nvSpPr>
            <p:cNvPr id="25607" name="AutoShape 7"/>
            <p:cNvSpPr>
              <a:spLocks noChangeArrowheads="1"/>
            </p:cNvSpPr>
            <p:nvPr/>
          </p:nvSpPr>
          <p:spPr bwMode="auto">
            <a:xfrm>
              <a:off x="1341" y="12731"/>
              <a:ext cx="2567" cy="1846"/>
            </a:xfrm>
            <a:prstGeom prst="plaque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независимые друг от друга изменения компонентов</a:t>
              </a:r>
            </a:p>
          </p:txBody>
        </p:sp>
        <p:sp>
          <p:nvSpPr>
            <p:cNvPr id="25608" name="AutoShape 8"/>
            <p:cNvSpPr>
              <a:spLocks noChangeArrowheads="1"/>
            </p:cNvSpPr>
            <p:nvPr/>
          </p:nvSpPr>
          <p:spPr bwMode="auto">
            <a:xfrm>
              <a:off x="8565" y="12731"/>
              <a:ext cx="2854" cy="1800"/>
            </a:xfrm>
            <a:prstGeom prst="plaque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полная реконструкция системы как целого</a:t>
              </a:r>
            </a:p>
          </p:txBody>
        </p:sp>
        <p:sp>
          <p:nvSpPr>
            <p:cNvPr id="25609" name="AutoShape 9"/>
            <p:cNvSpPr>
              <a:spLocks noChangeArrowheads="1"/>
            </p:cNvSpPr>
            <p:nvPr/>
          </p:nvSpPr>
          <p:spPr bwMode="auto">
            <a:xfrm>
              <a:off x="4581" y="12731"/>
              <a:ext cx="3240" cy="1800"/>
            </a:xfrm>
            <a:prstGeom prst="plaque">
              <a:avLst>
                <a:gd name="adj" fmla="val 16667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cs typeface="Arial" pitchFamily="34" charset="0"/>
                </a:rPr>
                <a:t>взаимосвязанные группы нескольких локальных инноваций</a:t>
              </a:r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>
              <a:off x="6201" y="1129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6201" y="1219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>
              <a:off x="9981" y="1219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>
              <a:off x="2421" y="1219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>
              <a:off x="7641" y="11291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 flipH="1">
              <a:off x="3501" y="11291"/>
              <a:ext cx="10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1145</TotalTime>
  <Words>933</Words>
  <Application>Microsoft Office PowerPoint</Application>
  <PresentationFormat>Экран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Инновации в образовании.</vt:lpstr>
      <vt:lpstr>Понятие «Инновация»</vt:lpstr>
      <vt:lpstr> Понятия «новация» и «инновация» </vt:lpstr>
      <vt:lpstr> Понятия «реформа» и «инновация» </vt:lpstr>
      <vt:lpstr>Характеристика этапов развития инновационного процесса.</vt:lpstr>
      <vt:lpstr>Содержание инновации </vt:lpstr>
      <vt:lpstr>Виды инноваций</vt:lpstr>
      <vt:lpstr>Слайд 8</vt:lpstr>
      <vt:lpstr>Слайд 9</vt:lpstr>
      <vt:lpstr>Слайд 10</vt:lpstr>
      <vt:lpstr>Слайд 11</vt:lpstr>
      <vt:lpstr>Слайд 12</vt:lpstr>
      <vt:lpstr>  В зависимости от функциональных возможностей: </vt:lpstr>
      <vt:lpstr>Слайд 14</vt:lpstr>
      <vt:lpstr>  По признаку интенсивности инновационного изменения или уровню инновационности:   </vt:lpstr>
      <vt:lpstr>По осмыслению перед внедрением инноваций:</vt:lpstr>
      <vt:lpstr>Направления реализации инновационных процессов в российских развивающихся образовательных системах:</vt:lpstr>
      <vt:lpstr>Структуры инновационного процесса.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Инновации в образовании.</dc:title>
  <dc:creator>Alex</dc:creator>
  <cp:lastModifiedBy>a</cp:lastModifiedBy>
  <cp:revision>105</cp:revision>
  <dcterms:created xsi:type="dcterms:W3CDTF">2010-05-18T10:21:42Z</dcterms:created>
  <dcterms:modified xsi:type="dcterms:W3CDTF">2010-06-09T09:37:37Z</dcterms:modified>
</cp:coreProperties>
</file>