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8" r:id="rId3"/>
    <p:sldId id="272" r:id="rId4"/>
    <p:sldId id="265" r:id="rId5"/>
    <p:sldId id="260" r:id="rId6"/>
    <p:sldId id="261" r:id="rId7"/>
    <p:sldId id="263" r:id="rId8"/>
    <p:sldId id="273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B257C-BB9B-4CE8-807A-A787100EA26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3F4A4-4300-453A-9A62-DE39B2B313ED}" type="pres">
      <dgm:prSet presAssocID="{632B257C-BB9B-4CE8-807A-A787100EA2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96608BF-1872-4B58-8372-37DAB118B14E}" type="presOf" srcId="{632B257C-BB9B-4CE8-807A-A787100EA263}" destId="{A083F4A4-4300-453A-9A62-DE39B2B313ED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9830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0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1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1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1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1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1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831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1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1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1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1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2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9832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2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2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9832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2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2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983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9833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3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3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9833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3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34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834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4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4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4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4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4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4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834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9834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835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83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83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 advClick="0" advTm="6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98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983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83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98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8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98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8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8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51" grpId="0"/>
      <p:bldP spid="98352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3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83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83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83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BDE1F-F68A-4A57-8E49-864085C0F0E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9728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728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8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8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728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729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9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9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9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29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729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29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29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730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0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0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73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730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0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31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73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73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3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73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732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73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93BDE1F-F68A-4A57-8E49-864085C0F0EE}" type="datetimeFigureOut">
              <a:rPr lang="ru-RU" smtClean="0"/>
              <a:pPr/>
              <a:t>23.05.2013</a:t>
            </a:fld>
            <a:endParaRPr lang="ru-RU"/>
          </a:p>
        </p:txBody>
      </p:sp>
      <p:sp>
        <p:nvSpPr>
          <p:cNvPr id="973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973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CE401A-A08C-4917-8138-16BF0A8D2D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ransition spd="med" advClick="0" advTm="6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973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973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97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97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7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7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7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25" grpId="0"/>
      <p:bldP spid="9732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3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73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73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732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3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73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73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732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3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73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73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732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3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73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73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732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3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73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73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973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85794"/>
            <a:ext cx="8358246" cy="3581400"/>
          </a:xfrm>
        </p:spPr>
        <p:txBody>
          <a:bodyPr/>
          <a:lstStyle/>
          <a:p>
            <a:r>
              <a:rPr lang="ru-RU" sz="4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Сюжетно – ролевая игра как средство формирования социального опыта старших дошкольников</a:t>
            </a:r>
            <a:endParaRPr lang="ru-RU" sz="40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4941168"/>
            <a:ext cx="6146800" cy="1656184"/>
          </a:xfrm>
        </p:spPr>
        <p:txBody>
          <a:bodyPr/>
          <a:lstStyle/>
          <a:p>
            <a:pPr algn="r"/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70C0"/>
                </a:solidFill>
              </a:rPr>
              <a:t>Воспитатели: </a:t>
            </a:r>
            <a:r>
              <a:rPr lang="ru-RU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70C0"/>
                </a:solidFill>
              </a:rPr>
              <a:t>Широбокова</a:t>
            </a:r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70C0"/>
                </a:solidFill>
              </a:rPr>
              <a:t> И.Н.</a:t>
            </a:r>
          </a:p>
          <a:p>
            <a:pPr algn="r"/>
            <a:r>
              <a:rPr lang="ru-RU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70C0"/>
                </a:solidFill>
              </a:rPr>
              <a:t>Анацко</a:t>
            </a:r>
            <a:r>
              <a:rPr lang="ru-RU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70C0"/>
                </a:solidFill>
              </a:rPr>
              <a:t> И.В.</a:t>
            </a:r>
            <a:endParaRPr lang="ru-RU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377559" cy="174163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Цель: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обогащение игрового опыта детей, способствующего развитию дошкольника средствами игровой деятельности.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1"/>
          </p:nvPr>
        </p:nvSpPr>
        <p:spPr>
          <a:xfrm>
            <a:off x="457200" y="1916831"/>
            <a:ext cx="8435280" cy="129614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Задачи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95536" y="2492896"/>
            <a:ext cx="8291264" cy="4176464"/>
          </a:xfrm>
        </p:spPr>
        <p:txBody>
          <a:bodyPr/>
          <a:lstStyle/>
          <a:p>
            <a:r>
              <a:rPr lang="ru-RU" sz="2400" i="1" dirty="0" smtClean="0">
                <a:solidFill>
                  <a:srgbClr val="0070C0"/>
                </a:solidFill>
              </a:rPr>
              <a:t>Обогащение содержания сюжетных игр детей, на основе знакомства с явлениями социальной действительности и отношениями людей;</a:t>
            </a:r>
          </a:p>
          <a:p>
            <a:r>
              <a:rPr lang="ru-RU" sz="2400" i="1" dirty="0" smtClean="0">
                <a:solidFill>
                  <a:srgbClr val="0070C0"/>
                </a:solidFill>
              </a:rPr>
              <a:t>Формирование умений в построении игры на основе совместного со сверстниками </a:t>
            </a:r>
            <a:r>
              <a:rPr lang="ru-RU" sz="2400" i="1" dirty="0" err="1" smtClean="0">
                <a:solidFill>
                  <a:srgbClr val="0070C0"/>
                </a:solidFill>
              </a:rPr>
              <a:t>сюжетосложения</a:t>
            </a:r>
            <a:r>
              <a:rPr lang="ru-RU" sz="2400" i="1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sz="2400" i="1" dirty="0" smtClean="0">
                <a:solidFill>
                  <a:srgbClr val="0070C0"/>
                </a:solidFill>
              </a:rPr>
              <a:t>Развитие умений детей в проявлении игрового творчества;</a:t>
            </a:r>
          </a:p>
          <a:p>
            <a:r>
              <a:rPr lang="ru-RU" sz="2400" i="1" dirty="0" smtClean="0">
                <a:solidFill>
                  <a:srgbClr val="0070C0"/>
                </a:solidFill>
              </a:rPr>
              <a:t>Воспитание дружеских взаимоотношений дошкольников со сверстниками.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C00CC"/>
                </a:solidFill>
              </a:rPr>
              <a:t>Условие оптимизации процесса развития игровой деятельности дошкольников.</a:t>
            </a:r>
            <a:endParaRPr lang="ru-RU" sz="2800" b="1" dirty="0">
              <a:solidFill>
                <a:srgbClr val="CC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i="1" dirty="0" smtClean="0"/>
              <a:t>В магазине, на базаре</a:t>
            </a:r>
          </a:p>
          <a:p>
            <a:pPr marL="0" indent="0">
              <a:buNone/>
            </a:pPr>
            <a:r>
              <a:rPr lang="ru-RU" sz="2000" b="1" i="1" dirty="0" smtClean="0"/>
              <a:t>И в буфете, наконец,</a:t>
            </a:r>
          </a:p>
          <a:p>
            <a:pPr marL="0" indent="0">
              <a:buNone/>
            </a:pPr>
            <a:r>
              <a:rPr lang="ru-RU" sz="2000" b="1" i="1" dirty="0" smtClean="0"/>
              <a:t>Всюду, где бы ни бывали,</a:t>
            </a:r>
          </a:p>
          <a:p>
            <a:pPr marL="0" indent="0">
              <a:buNone/>
            </a:pPr>
            <a:r>
              <a:rPr lang="ru-RU" sz="2000" b="1" i="1" dirty="0" smtClean="0"/>
              <a:t>Вас встречает продавец.</a:t>
            </a:r>
            <a:endParaRPr lang="ru-RU" sz="2000" b="1" i="1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6215082"/>
            <a:ext cx="6643734" cy="3571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Сюжетно – ролевая игра «Магазин»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My irbis!!!\Desktop\продавец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125" y="3356992"/>
            <a:ext cx="1513109" cy="187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y irbis!!!\Desktop\P5220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0545"/>
            <a:ext cx="3600399" cy="44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y irbis!!!\Desktop\P52203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202" y="3831145"/>
            <a:ext cx="3319934" cy="22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21769" y="404664"/>
            <a:ext cx="3500462" cy="50006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«Мы  - водители!»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2000" b="1" i="1" dirty="0" smtClean="0"/>
              <a:t>Умело он ведёт машину-</a:t>
            </a:r>
          </a:p>
          <a:p>
            <a:pPr marL="0" indent="0">
              <a:buNone/>
            </a:pPr>
            <a:r>
              <a:rPr lang="ru-RU" sz="2000" b="1" i="1" dirty="0" smtClean="0"/>
              <a:t>Ведь за рулём не первый год!</a:t>
            </a:r>
          </a:p>
          <a:p>
            <a:pPr marL="0" indent="0">
              <a:buNone/>
            </a:pPr>
            <a:r>
              <a:rPr lang="ru-RU" sz="2000" b="1" i="1" dirty="0" smtClean="0"/>
              <a:t>Слегка шуршат тугие шины,</a:t>
            </a:r>
          </a:p>
          <a:p>
            <a:pPr marL="0" indent="0">
              <a:buNone/>
            </a:pPr>
            <a:r>
              <a:rPr lang="ru-RU" sz="2000" b="1" i="1" dirty="0" smtClean="0"/>
              <a:t>Он нас по городу везёт.</a:t>
            </a:r>
          </a:p>
          <a:p>
            <a:endParaRPr lang="ru-RU" sz="200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My irbis!!!\Desktop\DSCF6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4" y="1371835"/>
            <a:ext cx="3362350" cy="243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y irbis!!!\Desktop\DSCF6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2390">
            <a:off x="4935994" y="1397401"/>
            <a:ext cx="3063065" cy="229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y irbis!!!\Desktop\SPM_A04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715">
            <a:off x="4935994" y="3806932"/>
            <a:ext cx="3321772" cy="249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71800" y="404665"/>
            <a:ext cx="3600400" cy="74223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«Поликлиника»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>
          <a:xfrm>
            <a:off x="467544" y="2042209"/>
            <a:ext cx="3600400" cy="33603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/>
              <a:t>Ну, а кто сильнее тут</a:t>
            </a:r>
          </a:p>
          <a:p>
            <a:pPr marL="0" indent="0">
              <a:buNone/>
            </a:pPr>
            <a:r>
              <a:rPr lang="ru-RU" sz="2000" b="1" i="1" dirty="0" smtClean="0"/>
              <a:t>Всех болезней и простуд?</a:t>
            </a:r>
          </a:p>
          <a:p>
            <a:pPr marL="0" indent="0">
              <a:buNone/>
            </a:pPr>
            <a:r>
              <a:rPr lang="ru-RU" sz="2000" b="1" i="1" dirty="0" smtClean="0"/>
              <a:t>Словно доктор Айболит</a:t>
            </a:r>
          </a:p>
          <a:p>
            <a:pPr marL="0" indent="0">
              <a:buNone/>
            </a:pPr>
            <a:r>
              <a:rPr lang="ru-RU" sz="2000" b="1" i="1" dirty="0" smtClean="0"/>
              <a:t>Нас от гриппа защитит?</a:t>
            </a:r>
          </a:p>
          <a:p>
            <a:pPr marL="0" indent="0">
              <a:buNone/>
            </a:pPr>
            <a:r>
              <a:rPr lang="ru-RU" sz="2000" b="1" i="1" dirty="0" smtClean="0"/>
              <a:t>Не боюсь – бегу, скачу</a:t>
            </a:r>
          </a:p>
          <a:p>
            <a:pPr marL="0" indent="0">
              <a:buNone/>
            </a:pPr>
            <a:r>
              <a:rPr lang="ru-RU" sz="2000" b="1" i="1" dirty="0" smtClean="0"/>
              <a:t>В гости к доброму врачу.</a:t>
            </a:r>
            <a:endParaRPr lang="ru-RU" sz="2000" b="1" i="1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03827344"/>
              </p:ext>
            </p:extLst>
          </p:nvPr>
        </p:nvGraphicFramePr>
        <p:xfrm>
          <a:off x="4528146" y="1481364"/>
          <a:ext cx="4038600" cy="215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y irbis!!!\Desktop\доктор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7640">
            <a:off x="899592" y="251589"/>
            <a:ext cx="1260659" cy="179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y irbis!!!\Desktop\айболит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75" y="1932392"/>
            <a:ext cx="1064792" cy="136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 irbis!!!\Desktop\P522032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25" y="3627727"/>
            <a:ext cx="4095353" cy="27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y irbis!!!\Desktop\P522032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94" y="1388655"/>
            <a:ext cx="2548184" cy="16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42980" y="182539"/>
            <a:ext cx="2591934" cy="9003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«Пекарь»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4038600" cy="14023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2"/>
          </p:nvPr>
        </p:nvSpPr>
        <p:spPr>
          <a:xfrm>
            <a:off x="5076056" y="1600201"/>
            <a:ext cx="3610744" cy="1756792"/>
          </a:xfrm>
        </p:spPr>
        <p:txBody>
          <a:bodyPr/>
          <a:lstStyle/>
          <a:p>
            <a:endParaRPr lang="ru-RU" sz="1800" dirty="0" smtClean="0"/>
          </a:p>
          <a:p>
            <a:pPr marL="0" indent="0">
              <a:buNone/>
            </a:pPr>
            <a:r>
              <a:rPr lang="ru-RU" sz="1800" b="1" i="1" dirty="0" smtClean="0"/>
              <a:t>Встанем мы, когда  вы спите,</a:t>
            </a:r>
          </a:p>
          <a:p>
            <a:pPr marL="0" indent="0">
              <a:buNone/>
            </a:pPr>
            <a:r>
              <a:rPr lang="ru-RU" sz="1800" b="1" i="1" dirty="0" smtClean="0"/>
              <a:t>И муку просеем в сите,</a:t>
            </a:r>
          </a:p>
          <a:p>
            <a:pPr marL="0" indent="0">
              <a:buNone/>
            </a:pPr>
            <a:r>
              <a:rPr lang="ru-RU" sz="1800" b="1" i="1" dirty="0" smtClean="0"/>
              <a:t>Докрасна натопим печь,</a:t>
            </a:r>
          </a:p>
          <a:p>
            <a:pPr marL="0" indent="0">
              <a:buNone/>
            </a:pPr>
            <a:r>
              <a:rPr lang="ru-RU" sz="1800" b="1" i="1" dirty="0" smtClean="0"/>
              <a:t>Чтобы хлеб к утру испечь.</a:t>
            </a:r>
            <a:endParaRPr lang="ru-RU" sz="18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3"/>
          </p:nvPr>
        </p:nvSpPr>
        <p:spPr>
          <a:xfrm>
            <a:off x="4648200" y="4365105"/>
            <a:ext cx="4038600" cy="169120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sz="quarter"/>
          </p:nvPr>
        </p:nvSpPr>
        <p:spPr>
          <a:xfrm>
            <a:off x="1759488" y="103189"/>
            <a:ext cx="4180664" cy="9797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y irbis!!!\Desktop\SPM_A04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5660">
            <a:off x="647321" y="3254808"/>
            <a:ext cx="2224332" cy="296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y irbis!!!\Desktop\SPM_A03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779" y="1525079"/>
            <a:ext cx="216024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y irbis!!!\Desktop\SPM_A04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14" y="3905739"/>
            <a:ext cx="3485964" cy="261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429132"/>
            <a:ext cx="3357586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«Парикмахерская»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y irbis!!!\Desktop\SPM_A04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642411" cy="485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y irbis!!!\Desktop\P5220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68760"/>
            <a:ext cx="4143404" cy="276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«Мы – </a:t>
            </a: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строители</a:t>
            </a:r>
            <a:r>
              <a:rPr lang="ru-RU" sz="3200" dirty="0" smtClean="0">
                <a:solidFill>
                  <a:srgbClr val="C00000"/>
                </a:solidFill>
              </a:rPr>
              <a:t>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5148064" y="3140968"/>
            <a:ext cx="3312364" cy="3312367"/>
          </a:xfrm>
        </p:spPr>
        <p:txBody>
          <a:bodyPr/>
          <a:lstStyle/>
          <a:p>
            <a:endParaRPr lang="ru-RU" dirty="0" smtClean="0"/>
          </a:p>
          <a:p>
            <a:r>
              <a:rPr lang="ru-RU" sz="2000" b="1" i="1" dirty="0" smtClean="0"/>
              <a:t>Мы </a:t>
            </a:r>
            <a:r>
              <a:rPr lang="ru-RU" sz="2000" b="1" i="1" dirty="0" smtClean="0"/>
              <a:t>строителями станем</a:t>
            </a:r>
          </a:p>
          <a:p>
            <a:r>
              <a:rPr lang="ru-RU" sz="2000" b="1" i="1" dirty="0" smtClean="0"/>
              <a:t>И построим новый дом.</a:t>
            </a:r>
          </a:p>
          <a:p>
            <a:r>
              <a:rPr lang="ru-RU" sz="2000" b="1" i="1" dirty="0" smtClean="0"/>
              <a:t>Первым делом подойдите</a:t>
            </a:r>
          </a:p>
          <a:p>
            <a:r>
              <a:rPr lang="ru-RU" sz="2000" b="1" i="1" dirty="0" smtClean="0"/>
              <a:t>Ознакомьтесь с чертежом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My irbis!!!\Desktop\P52203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9740"/>
            <a:ext cx="4464496" cy="29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y irbis!!!\Desktop\P5220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421246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13529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43887" cy="131445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А.С. Макаренко.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«Игра имеет в жизни ребенка такое же значение, как у взрослого – деятельность, работа, служба. 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Каков ребенок в игре, таков во многом он будет в работе, когда вырастет. Поэтому воспитание будущего деятеля происходит прежде всего в игре»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4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253</TotalTime>
  <Words>216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Тема4</vt:lpstr>
      <vt:lpstr>Сюжетно – ролевая игра как средство формирования социального опыта старших дошкольников</vt:lpstr>
      <vt:lpstr>    Цель: обогащение игрового опыта детей, способствующего развитию дошкольника средствами игровой деятельности.</vt:lpstr>
      <vt:lpstr>Условие оптимизации процесса развития игровой деятельности дошкольников.</vt:lpstr>
      <vt:lpstr>Презентация PowerPoint</vt:lpstr>
      <vt:lpstr>Презентация PowerPoint</vt:lpstr>
      <vt:lpstr>Презентация PowerPoint</vt:lpstr>
      <vt:lpstr>Презентация PowerPoint</vt:lpstr>
      <vt:lpstr>«Мы – строители»</vt:lpstr>
      <vt:lpstr>А.С. Макаренко.  «Игра имеет в жизни ребенка такое же значение, как у взрослого – деятельность, работа, служба.  Каков ребенок в игре, таков во многом он будет в работе, когда вырастет. Поэтому воспитание будущего деятеля происходит прежде всего в игре»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 – ролевая игра</dc:title>
  <dc:creator>Skazka</dc:creator>
  <cp:lastModifiedBy>My irbis!!!</cp:lastModifiedBy>
  <cp:revision>35</cp:revision>
  <dcterms:created xsi:type="dcterms:W3CDTF">2011-05-16T11:21:04Z</dcterms:created>
  <dcterms:modified xsi:type="dcterms:W3CDTF">2013-05-23T14:38:11Z</dcterms:modified>
</cp:coreProperties>
</file>