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58D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9C6E0-DD0B-480A-A95F-B6C3B29E283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082F4-69F7-4164-B667-6AFC5DCEF86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Практическая реализация цели</a:t>
          </a:r>
          <a:endParaRPr lang="ru-RU" sz="1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319C87-C890-4425-8E4D-A6875A938D7D}" type="parTrans" cxnId="{24318E9B-B9D7-4082-B8EF-707C857FCEC7}">
      <dgm:prSet/>
      <dgm:spPr/>
      <dgm:t>
        <a:bodyPr/>
        <a:lstStyle/>
        <a:p>
          <a:endParaRPr lang="ru-RU"/>
        </a:p>
      </dgm:t>
    </dgm:pt>
    <dgm:pt modelId="{6A007F39-8A4B-4992-AD52-CA2CD1B04FA6}" type="sibTrans" cxnId="{24318E9B-B9D7-4082-B8EF-707C857FCEC7}">
      <dgm:prSet/>
      <dgm:spPr/>
      <dgm:t>
        <a:bodyPr/>
        <a:lstStyle/>
        <a:p>
          <a:endParaRPr lang="ru-RU"/>
        </a:p>
      </dgm:t>
    </dgm:pt>
    <dgm:pt modelId="{41626289-2DFB-4329-8243-1E7B989CC93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Созерцание</a:t>
          </a:r>
          <a:endParaRPr lang="ru-RU" sz="1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19137-B772-473D-A3D5-3BE3E8E52FC5}" type="parTrans" cxnId="{F6725288-390F-46EC-8032-D39CA4429C83}">
      <dgm:prSet/>
      <dgm:spPr/>
      <dgm:t>
        <a:bodyPr/>
        <a:lstStyle/>
        <a:p>
          <a:endParaRPr lang="ru-RU"/>
        </a:p>
      </dgm:t>
    </dgm:pt>
    <dgm:pt modelId="{EFC1C9F6-DB1B-4E21-A4CD-9E77AA730CA5}" type="sibTrans" cxnId="{F6725288-390F-46EC-8032-D39CA4429C83}">
      <dgm:prSet/>
      <dgm:spPr/>
      <dgm:t>
        <a:bodyPr/>
        <a:lstStyle/>
        <a:p>
          <a:endParaRPr lang="ru-RU"/>
        </a:p>
      </dgm:t>
    </dgm:pt>
    <dgm:pt modelId="{5DE21D73-5701-4C78-BF89-0A291FAF994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Размышление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74906-0CB6-42E8-A877-9EEF26DB2718}" type="parTrans" cxnId="{9467B264-0AAE-4136-B158-58BB76AC3C54}">
      <dgm:prSet/>
      <dgm:spPr/>
      <dgm:t>
        <a:bodyPr/>
        <a:lstStyle/>
        <a:p>
          <a:endParaRPr lang="ru-RU"/>
        </a:p>
      </dgm:t>
    </dgm:pt>
    <dgm:pt modelId="{A0414C12-F53B-43F5-9F57-B9CBA20C381E}" type="sibTrans" cxnId="{9467B264-0AAE-4136-B158-58BB76AC3C54}">
      <dgm:prSet/>
      <dgm:spPr/>
      <dgm:t>
        <a:bodyPr/>
        <a:lstStyle/>
        <a:p>
          <a:endParaRPr lang="ru-RU"/>
        </a:p>
      </dgm:t>
    </dgm:pt>
    <dgm:pt modelId="{D97BC444-3D57-4953-80F3-AD7D135F7E43}" type="pres">
      <dgm:prSet presAssocID="{E1F9C6E0-DD0B-480A-A95F-B6C3B29E283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F1160FD-BC02-4E65-BECA-A665B3E58C42}" type="pres">
      <dgm:prSet presAssocID="{21D082F4-69F7-4164-B667-6AFC5DCEF869}" presName="Parent" presStyleLbl="node0" presStyleIdx="0" presStyleCnt="1" custScaleX="64401" custScaleY="53192" custLinFactNeighborX="14099" custLinFactNeighborY="-4556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7E3D868A-19EB-4F5F-96F8-27A38E4BAD2D}" type="pres">
      <dgm:prSet presAssocID="{21D082F4-69F7-4164-B667-6AFC5DCEF869}" presName="Accent1" presStyleLbl="node1" presStyleIdx="0" presStyleCnt="13" custLinFactX="-100000" custLinFactY="400000" custLinFactNeighborX="-162927" custLinFactNeighborY="459403"/>
      <dgm:spPr>
        <a:solidFill>
          <a:srgbClr val="00B050"/>
        </a:solidFill>
      </dgm:spPr>
    </dgm:pt>
    <dgm:pt modelId="{453D7865-FE4F-4605-992F-4466D38BA11F}" type="pres">
      <dgm:prSet presAssocID="{21D082F4-69F7-4164-B667-6AFC5DCEF869}" presName="Accent2" presStyleLbl="node1" presStyleIdx="1" presStyleCnt="13" custLinFactX="400000" custLinFactNeighborX="462945" custLinFactNeighborY="-8889"/>
      <dgm:spPr>
        <a:solidFill>
          <a:schemeClr val="bg2">
            <a:lumMod val="25000"/>
            <a:lumOff val="75000"/>
          </a:schemeClr>
        </a:solidFill>
      </dgm:spPr>
    </dgm:pt>
    <dgm:pt modelId="{5F106B99-B23B-4234-AB5A-D868AB28E8F5}" type="pres">
      <dgm:prSet presAssocID="{21D082F4-69F7-4164-B667-6AFC5DCEF869}" presName="Accent3" presStyleLbl="node1" presStyleIdx="2" presStyleCnt="13" custLinFactY="200000" custLinFactNeighborX="-61029" custLinFactNeighborY="223847"/>
      <dgm:spPr/>
    </dgm:pt>
    <dgm:pt modelId="{D1B29711-FB5C-461E-AA4B-F759E60A542F}" type="pres">
      <dgm:prSet presAssocID="{21D082F4-69F7-4164-B667-6AFC5DCEF869}" presName="Accent4" presStyleLbl="node1" presStyleIdx="3" presStyleCnt="13" custLinFactX="45677" custLinFactNeighborX="100000" custLinFactNeighborY="-1899"/>
      <dgm:spPr/>
    </dgm:pt>
    <dgm:pt modelId="{52EFED30-6807-4CB7-A8D6-40FA8C64CE9F}" type="pres">
      <dgm:prSet presAssocID="{21D082F4-69F7-4164-B667-6AFC5DCEF869}" presName="Accent5" presStyleLbl="node1" presStyleIdx="4" presStyleCnt="13"/>
      <dgm:spPr>
        <a:solidFill>
          <a:srgbClr val="58DA52"/>
        </a:solidFill>
      </dgm:spPr>
    </dgm:pt>
    <dgm:pt modelId="{74D03ED8-682D-47C6-8B45-C9734AE3F718}" type="pres">
      <dgm:prSet presAssocID="{21D082F4-69F7-4164-B667-6AFC5DCEF869}" presName="Accent6" presStyleLbl="node1" presStyleIdx="5" presStyleCnt="13"/>
      <dgm:spPr>
        <a:solidFill>
          <a:srgbClr val="FFC000"/>
        </a:solidFill>
      </dgm:spPr>
    </dgm:pt>
    <dgm:pt modelId="{BD705B66-85C0-4591-B338-C57A0623EB54}" type="pres">
      <dgm:prSet presAssocID="{41626289-2DFB-4329-8243-1E7B989CC932}" presName="Child1" presStyleLbl="node1" presStyleIdx="6" presStyleCnt="13" custScaleX="137000" custScaleY="112078" custLinFactY="45549" custLinFactNeighborX="-3466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4A86898-7193-4CAC-9AD3-A8200B4482DF}" type="pres">
      <dgm:prSet presAssocID="{41626289-2DFB-4329-8243-1E7B989CC932}" presName="Accent7" presStyleCnt="0"/>
      <dgm:spPr/>
    </dgm:pt>
    <dgm:pt modelId="{0E4D9979-FED5-4B97-AF42-AA7086120857}" type="pres">
      <dgm:prSet presAssocID="{41626289-2DFB-4329-8243-1E7B989CC932}" presName="AccentHold1" presStyleLbl="node1" presStyleIdx="7" presStyleCnt="13" custLinFactX="-100000" custLinFactY="200000" custLinFactNeighborX="-185102" custLinFactNeighborY="281714"/>
      <dgm:spPr>
        <a:solidFill>
          <a:srgbClr val="0070C0"/>
        </a:solidFill>
        <a:ln>
          <a:noFill/>
        </a:ln>
      </dgm:spPr>
    </dgm:pt>
    <dgm:pt modelId="{126DCB27-990B-4EB6-A2F7-AA1B8F5206C9}" type="pres">
      <dgm:prSet presAssocID="{41626289-2DFB-4329-8243-1E7B989CC932}" presName="Accent8" presStyleCnt="0"/>
      <dgm:spPr/>
    </dgm:pt>
    <dgm:pt modelId="{15AADAB5-831D-4408-9B13-229312AED1F1}" type="pres">
      <dgm:prSet presAssocID="{41626289-2DFB-4329-8243-1E7B989CC932}" presName="AccentHold2" presStyleLbl="node1" presStyleIdx="8" presStyleCnt="13" custLinFactY="-9636" custLinFactNeighborX="-56351" custLinFactNeighborY="-100000"/>
      <dgm:spPr>
        <a:solidFill>
          <a:srgbClr val="7030A0"/>
        </a:solidFill>
        <a:ln>
          <a:noFill/>
        </a:ln>
      </dgm:spPr>
    </dgm:pt>
    <dgm:pt modelId="{CAAC9773-F4D2-4828-B87A-000FF52671D7}" type="pres">
      <dgm:prSet presAssocID="{5DE21D73-5701-4C78-BF89-0A291FAF9945}" presName="Child2" presStyleLbl="node1" presStyleIdx="9" presStyleCnt="13" custScaleX="138015" custScaleY="122011" custLinFactY="67834" custLinFactNeighborX="3891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B2D2CCF-5379-4B6C-904D-2DBA86615910}" type="pres">
      <dgm:prSet presAssocID="{5DE21D73-5701-4C78-BF89-0A291FAF9945}" presName="Accent9" presStyleCnt="0"/>
      <dgm:spPr/>
    </dgm:pt>
    <dgm:pt modelId="{2B1BDE54-FD68-41BB-9805-E76A29453BC1}" type="pres">
      <dgm:prSet presAssocID="{5DE21D73-5701-4C78-BF89-0A291FAF9945}" presName="AccentHold1" presStyleLbl="node1" presStyleIdx="10" presStyleCnt="13"/>
      <dgm:spPr>
        <a:solidFill>
          <a:srgbClr val="FFFF00"/>
        </a:solidFill>
      </dgm:spPr>
    </dgm:pt>
    <dgm:pt modelId="{E0F27797-8242-4B29-BA6B-7B3AE5D2E125}" type="pres">
      <dgm:prSet presAssocID="{5DE21D73-5701-4C78-BF89-0A291FAF9945}" presName="Accent10" presStyleCnt="0"/>
      <dgm:spPr/>
    </dgm:pt>
    <dgm:pt modelId="{CCB56AD2-FED2-436B-9F1A-A6835DAF388A}" type="pres">
      <dgm:prSet presAssocID="{5DE21D73-5701-4C78-BF89-0A291FAF9945}" presName="AccentHold2" presStyleLbl="node1" presStyleIdx="11" presStyleCnt="13" custLinFactX="279525" custLinFactNeighborX="300000" custLinFactNeighborY="54422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22EA982C-32AE-4E19-942B-D890293EFCDE}" type="pres">
      <dgm:prSet presAssocID="{5DE21D73-5701-4C78-BF89-0A291FAF9945}" presName="Accent11" presStyleCnt="0"/>
      <dgm:spPr/>
    </dgm:pt>
    <dgm:pt modelId="{3245963E-C3D6-4D3B-BE96-7E7BAA343842}" type="pres">
      <dgm:prSet presAssocID="{5DE21D73-5701-4C78-BF89-0A291FAF9945}" presName="AccentHold3" presStyleLbl="node1" presStyleIdx="12" presStyleCnt="13"/>
      <dgm:spPr>
        <a:solidFill>
          <a:srgbClr val="FFC000"/>
        </a:solidFill>
      </dgm:spPr>
    </dgm:pt>
  </dgm:ptLst>
  <dgm:cxnLst>
    <dgm:cxn modelId="{B2511732-9627-4616-A069-ACF06364C690}" type="presOf" srcId="{5DE21D73-5701-4C78-BF89-0A291FAF9945}" destId="{CAAC9773-F4D2-4828-B87A-000FF52671D7}" srcOrd="0" destOrd="0" presId="urn:microsoft.com/office/officeart/2009/3/layout/CircleRelationship"/>
    <dgm:cxn modelId="{DE481228-F3C5-4EA7-9ACD-5452A91E543F}" type="presOf" srcId="{21D082F4-69F7-4164-B667-6AFC5DCEF869}" destId="{EF1160FD-BC02-4E65-BECA-A665B3E58C42}" srcOrd="0" destOrd="0" presId="urn:microsoft.com/office/officeart/2009/3/layout/CircleRelationship"/>
    <dgm:cxn modelId="{F6725288-390F-46EC-8032-D39CA4429C83}" srcId="{21D082F4-69F7-4164-B667-6AFC5DCEF869}" destId="{41626289-2DFB-4329-8243-1E7B989CC932}" srcOrd="0" destOrd="0" parTransId="{1A419137-B772-473D-A3D5-3BE3E8E52FC5}" sibTransId="{EFC1C9F6-DB1B-4E21-A4CD-9E77AA730CA5}"/>
    <dgm:cxn modelId="{9467B264-0AAE-4136-B158-58BB76AC3C54}" srcId="{21D082F4-69F7-4164-B667-6AFC5DCEF869}" destId="{5DE21D73-5701-4C78-BF89-0A291FAF9945}" srcOrd="1" destOrd="0" parTransId="{47574906-0CB6-42E8-A877-9EEF26DB2718}" sibTransId="{A0414C12-F53B-43F5-9F57-B9CBA20C381E}"/>
    <dgm:cxn modelId="{4596FD0B-AA54-4509-8CAB-96046756ABBA}" type="presOf" srcId="{41626289-2DFB-4329-8243-1E7B989CC932}" destId="{BD705B66-85C0-4591-B338-C57A0623EB54}" srcOrd="0" destOrd="0" presId="urn:microsoft.com/office/officeart/2009/3/layout/CircleRelationship"/>
    <dgm:cxn modelId="{24318E9B-B9D7-4082-B8EF-707C857FCEC7}" srcId="{E1F9C6E0-DD0B-480A-A95F-B6C3B29E2836}" destId="{21D082F4-69F7-4164-B667-6AFC5DCEF869}" srcOrd="0" destOrd="0" parTransId="{44319C87-C890-4425-8E4D-A6875A938D7D}" sibTransId="{6A007F39-8A4B-4992-AD52-CA2CD1B04FA6}"/>
    <dgm:cxn modelId="{D571B1ED-D553-41BB-84C0-E0D21DC16864}" type="presOf" srcId="{E1F9C6E0-DD0B-480A-A95F-B6C3B29E2836}" destId="{D97BC444-3D57-4953-80F3-AD7D135F7E43}" srcOrd="0" destOrd="0" presId="urn:microsoft.com/office/officeart/2009/3/layout/CircleRelationship"/>
    <dgm:cxn modelId="{D51F7BE9-B000-4C57-89D0-0FBF1473FBBD}" type="presParOf" srcId="{D97BC444-3D57-4953-80F3-AD7D135F7E43}" destId="{EF1160FD-BC02-4E65-BECA-A665B3E58C42}" srcOrd="0" destOrd="0" presId="urn:microsoft.com/office/officeart/2009/3/layout/CircleRelationship"/>
    <dgm:cxn modelId="{4AD192DB-A07A-4F9E-992E-CF2CE5517338}" type="presParOf" srcId="{D97BC444-3D57-4953-80F3-AD7D135F7E43}" destId="{7E3D868A-19EB-4F5F-96F8-27A38E4BAD2D}" srcOrd="1" destOrd="0" presId="urn:microsoft.com/office/officeart/2009/3/layout/CircleRelationship"/>
    <dgm:cxn modelId="{8A8A098D-860D-4B69-A090-809E14E0CA82}" type="presParOf" srcId="{D97BC444-3D57-4953-80F3-AD7D135F7E43}" destId="{453D7865-FE4F-4605-992F-4466D38BA11F}" srcOrd="2" destOrd="0" presId="urn:microsoft.com/office/officeart/2009/3/layout/CircleRelationship"/>
    <dgm:cxn modelId="{DC9C17D6-3D6E-4A0A-B5FE-E5D48F36E1E8}" type="presParOf" srcId="{D97BC444-3D57-4953-80F3-AD7D135F7E43}" destId="{5F106B99-B23B-4234-AB5A-D868AB28E8F5}" srcOrd="3" destOrd="0" presId="urn:microsoft.com/office/officeart/2009/3/layout/CircleRelationship"/>
    <dgm:cxn modelId="{5A9AEA27-0923-432A-A369-539C3EA7B8EB}" type="presParOf" srcId="{D97BC444-3D57-4953-80F3-AD7D135F7E43}" destId="{D1B29711-FB5C-461E-AA4B-F759E60A542F}" srcOrd="4" destOrd="0" presId="urn:microsoft.com/office/officeart/2009/3/layout/CircleRelationship"/>
    <dgm:cxn modelId="{C9877D3E-5B9B-4A47-B78D-F71FE56AA8D2}" type="presParOf" srcId="{D97BC444-3D57-4953-80F3-AD7D135F7E43}" destId="{52EFED30-6807-4CB7-A8D6-40FA8C64CE9F}" srcOrd="5" destOrd="0" presId="urn:microsoft.com/office/officeart/2009/3/layout/CircleRelationship"/>
    <dgm:cxn modelId="{42F2E075-6A7D-4E42-92F5-F191ABDA733E}" type="presParOf" srcId="{D97BC444-3D57-4953-80F3-AD7D135F7E43}" destId="{74D03ED8-682D-47C6-8B45-C9734AE3F718}" srcOrd="6" destOrd="0" presId="urn:microsoft.com/office/officeart/2009/3/layout/CircleRelationship"/>
    <dgm:cxn modelId="{968C66C0-B9B7-4BF2-A66F-1B3F673257CB}" type="presParOf" srcId="{D97BC444-3D57-4953-80F3-AD7D135F7E43}" destId="{BD705B66-85C0-4591-B338-C57A0623EB54}" srcOrd="7" destOrd="0" presId="urn:microsoft.com/office/officeart/2009/3/layout/CircleRelationship"/>
    <dgm:cxn modelId="{DD2C9F90-03B9-486B-97F6-2DBC098ABCA3}" type="presParOf" srcId="{D97BC444-3D57-4953-80F3-AD7D135F7E43}" destId="{94A86898-7193-4CAC-9AD3-A8200B4482DF}" srcOrd="8" destOrd="0" presId="urn:microsoft.com/office/officeart/2009/3/layout/CircleRelationship"/>
    <dgm:cxn modelId="{58A9988E-6D7D-416C-A74D-DD7C00FDF771}" type="presParOf" srcId="{94A86898-7193-4CAC-9AD3-A8200B4482DF}" destId="{0E4D9979-FED5-4B97-AF42-AA7086120857}" srcOrd="0" destOrd="0" presId="urn:microsoft.com/office/officeart/2009/3/layout/CircleRelationship"/>
    <dgm:cxn modelId="{CBD20D0D-7311-41F9-A70B-C88650AD722D}" type="presParOf" srcId="{D97BC444-3D57-4953-80F3-AD7D135F7E43}" destId="{126DCB27-990B-4EB6-A2F7-AA1B8F5206C9}" srcOrd="9" destOrd="0" presId="urn:microsoft.com/office/officeart/2009/3/layout/CircleRelationship"/>
    <dgm:cxn modelId="{F50044B4-DC2C-4F19-AAF3-41737408B6DB}" type="presParOf" srcId="{126DCB27-990B-4EB6-A2F7-AA1B8F5206C9}" destId="{15AADAB5-831D-4408-9B13-229312AED1F1}" srcOrd="0" destOrd="0" presId="urn:microsoft.com/office/officeart/2009/3/layout/CircleRelationship"/>
    <dgm:cxn modelId="{64939CDD-27FC-492E-87AF-5D9519DA0643}" type="presParOf" srcId="{D97BC444-3D57-4953-80F3-AD7D135F7E43}" destId="{CAAC9773-F4D2-4828-B87A-000FF52671D7}" srcOrd="10" destOrd="0" presId="urn:microsoft.com/office/officeart/2009/3/layout/CircleRelationship"/>
    <dgm:cxn modelId="{CA21A6FB-A250-4DB4-A3D6-C94E780DB09E}" type="presParOf" srcId="{D97BC444-3D57-4953-80F3-AD7D135F7E43}" destId="{4B2D2CCF-5379-4B6C-904D-2DBA86615910}" srcOrd="11" destOrd="0" presId="urn:microsoft.com/office/officeart/2009/3/layout/CircleRelationship"/>
    <dgm:cxn modelId="{84DCE98D-D855-430F-B948-DC2671E4C634}" type="presParOf" srcId="{4B2D2CCF-5379-4B6C-904D-2DBA86615910}" destId="{2B1BDE54-FD68-41BB-9805-E76A29453BC1}" srcOrd="0" destOrd="0" presId="urn:microsoft.com/office/officeart/2009/3/layout/CircleRelationship"/>
    <dgm:cxn modelId="{68518DDC-A86D-479B-A375-FEE91066B558}" type="presParOf" srcId="{D97BC444-3D57-4953-80F3-AD7D135F7E43}" destId="{E0F27797-8242-4B29-BA6B-7B3AE5D2E125}" srcOrd="12" destOrd="0" presId="urn:microsoft.com/office/officeart/2009/3/layout/CircleRelationship"/>
    <dgm:cxn modelId="{1591FF7D-02D0-40C6-804C-E05BE28B15DB}" type="presParOf" srcId="{E0F27797-8242-4B29-BA6B-7B3AE5D2E125}" destId="{CCB56AD2-FED2-436B-9F1A-A6835DAF388A}" srcOrd="0" destOrd="0" presId="urn:microsoft.com/office/officeart/2009/3/layout/CircleRelationship"/>
    <dgm:cxn modelId="{8A7061B4-AE84-4AC1-B2B5-934F846A59BC}" type="presParOf" srcId="{D97BC444-3D57-4953-80F3-AD7D135F7E43}" destId="{22EA982C-32AE-4E19-942B-D890293EFCDE}" srcOrd="13" destOrd="0" presId="urn:microsoft.com/office/officeart/2009/3/layout/CircleRelationship"/>
    <dgm:cxn modelId="{187FB599-7CD5-4B96-989F-6A2CA0EA6CDA}" type="presParOf" srcId="{22EA982C-32AE-4E19-942B-D890293EFCDE}" destId="{3245963E-C3D6-4D3B-BE96-7E7BAA34384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160FD-BC02-4E65-BECA-A665B3E58C42}">
      <dsp:nvSpPr>
        <dsp:cNvPr id="0" name=""/>
        <dsp:cNvSpPr/>
      </dsp:nvSpPr>
      <dsp:spPr>
        <a:xfrm>
          <a:off x="3569763" y="854433"/>
          <a:ext cx="2302419" cy="190164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Практическая реализация цели</a:t>
          </a:r>
          <a:endParaRPr lang="ru-RU" sz="1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6944" y="1132922"/>
        <a:ext cx="1628057" cy="1344664"/>
      </dsp:txXfrm>
    </dsp:sp>
    <dsp:sp modelId="{7E3D868A-19EB-4F5F-96F8-27A38E4BAD2D}">
      <dsp:nvSpPr>
        <dsp:cNvPr id="0" name=""/>
        <dsp:cNvSpPr/>
      </dsp:nvSpPr>
      <dsp:spPr>
        <a:xfrm>
          <a:off x="3423829" y="3434706"/>
          <a:ext cx="397606" cy="39759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D7865-FE4F-4605-992F-4466D38BA11F}">
      <dsp:nvSpPr>
        <dsp:cNvPr id="0" name=""/>
        <dsp:cNvSpPr/>
      </dsp:nvSpPr>
      <dsp:spPr>
        <a:xfrm>
          <a:off x="6012161" y="3464421"/>
          <a:ext cx="287898" cy="288176"/>
        </a:xfrm>
        <a:prstGeom prst="ellipse">
          <a:avLst/>
        </a:prstGeom>
        <a:solidFill>
          <a:schemeClr val="bg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06B99-B23B-4234-AB5A-D868AB28E8F5}">
      <dsp:nvSpPr>
        <dsp:cNvPr id="0" name=""/>
        <dsp:cNvSpPr/>
      </dsp:nvSpPr>
      <dsp:spPr>
        <a:xfrm>
          <a:off x="6058832" y="2852936"/>
          <a:ext cx="287898" cy="288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29711-FB5C-461E-AA4B-F759E60A542F}">
      <dsp:nvSpPr>
        <dsp:cNvPr id="0" name=""/>
        <dsp:cNvSpPr/>
      </dsp:nvSpPr>
      <dsp:spPr>
        <a:xfrm>
          <a:off x="5436096" y="3789039"/>
          <a:ext cx="397606" cy="397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FED30-6807-4CB7-A8D6-40FA8C64CE9F}">
      <dsp:nvSpPr>
        <dsp:cNvPr id="0" name=""/>
        <dsp:cNvSpPr/>
      </dsp:nvSpPr>
      <dsp:spPr>
        <a:xfrm>
          <a:off x="3609536" y="582800"/>
          <a:ext cx="287898" cy="288176"/>
        </a:xfrm>
        <a:prstGeom prst="ellipse">
          <a:avLst/>
        </a:prstGeom>
        <a:solidFill>
          <a:srgbClr val="58DA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03ED8-682D-47C6-8B45-C9734AE3F718}">
      <dsp:nvSpPr>
        <dsp:cNvPr id="0" name=""/>
        <dsp:cNvSpPr/>
      </dsp:nvSpPr>
      <dsp:spPr>
        <a:xfrm>
          <a:off x="2701957" y="2231251"/>
          <a:ext cx="287898" cy="28817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05B66-85C0-4591-B338-C57A0623EB54}">
      <dsp:nvSpPr>
        <dsp:cNvPr id="0" name=""/>
        <dsp:cNvSpPr/>
      </dsp:nvSpPr>
      <dsp:spPr>
        <a:xfrm>
          <a:off x="539556" y="2547979"/>
          <a:ext cx="1991235" cy="162848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Созерцание</a:t>
          </a:r>
          <a:endParaRPr lang="ru-RU" sz="1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1166" y="2786465"/>
        <a:ext cx="1408015" cy="1151512"/>
      </dsp:txXfrm>
    </dsp:sp>
    <dsp:sp modelId="{0E4D9979-FED5-4B97-AF42-AA7086120857}">
      <dsp:nvSpPr>
        <dsp:cNvPr id="0" name=""/>
        <dsp:cNvSpPr/>
      </dsp:nvSpPr>
      <dsp:spPr>
        <a:xfrm>
          <a:off x="2933399" y="2510622"/>
          <a:ext cx="397606" cy="397599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DAB5-831D-4408-9B13-229312AED1F1}">
      <dsp:nvSpPr>
        <dsp:cNvPr id="0" name=""/>
        <dsp:cNvSpPr/>
      </dsp:nvSpPr>
      <dsp:spPr>
        <a:xfrm>
          <a:off x="1043611" y="1916832"/>
          <a:ext cx="718749" cy="718769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C9773-F4D2-4828-B87A-000FF52671D7}">
      <dsp:nvSpPr>
        <dsp:cNvPr id="0" name=""/>
        <dsp:cNvSpPr/>
      </dsp:nvSpPr>
      <dsp:spPr>
        <a:xfrm>
          <a:off x="6660227" y="2403654"/>
          <a:ext cx="2005987" cy="177280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Размышление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53997" y="2663276"/>
        <a:ext cx="1418447" cy="1253565"/>
      </dsp:txXfrm>
    </dsp:sp>
    <dsp:sp modelId="{2B1BDE54-FD68-41BB-9805-E76A29453BC1}">
      <dsp:nvSpPr>
        <dsp:cNvPr id="0" name=""/>
        <dsp:cNvSpPr/>
      </dsp:nvSpPr>
      <dsp:spPr>
        <a:xfrm>
          <a:off x="5722566" y="1145370"/>
          <a:ext cx="397606" cy="39759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56AD2-FED2-436B-9F1A-A6835DAF388A}">
      <dsp:nvSpPr>
        <dsp:cNvPr id="0" name=""/>
        <dsp:cNvSpPr/>
      </dsp:nvSpPr>
      <dsp:spPr>
        <a:xfrm>
          <a:off x="2843807" y="3717033"/>
          <a:ext cx="287898" cy="28817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963E-C3D6-4D3B-BE96-7E7BAA343842}">
      <dsp:nvSpPr>
        <dsp:cNvPr id="0" name=""/>
        <dsp:cNvSpPr/>
      </dsp:nvSpPr>
      <dsp:spPr>
        <a:xfrm>
          <a:off x="4046370" y="3150073"/>
          <a:ext cx="287898" cy="28817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A7343-87E2-4378-8526-63DF56C03C22}" type="datetimeFigureOut">
              <a:rPr lang="ru-RU" smtClean="0"/>
              <a:t>17.06.2013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727994-2B37-4A69-9955-E9973994195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Отчёт об экспериментальной работе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МБДОУ «Лямбирский детский сад №2 «Родничок»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старший воспитатель</a:t>
            </a:r>
          </a:p>
          <a:p>
            <a:r>
              <a:rPr lang="ru-RU" dirty="0" smtClean="0"/>
              <a:t>Ефремова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5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712968" cy="308235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	Научная </a:t>
            </a:r>
            <a:r>
              <a:rPr lang="ru-RU" sz="2400" b="1" dirty="0"/>
              <a:t>новизна </a:t>
            </a:r>
            <a:r>
              <a:rPr lang="ru-RU" sz="2400" dirty="0"/>
              <a:t>состоит в создании системы по развитию творческой активности у детей </a:t>
            </a:r>
            <a:r>
              <a:rPr lang="ru-RU" sz="2400" dirty="0" smtClean="0"/>
              <a:t>дошкольного возраста.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	</a:t>
            </a:r>
            <a:r>
              <a:rPr lang="ru-RU" sz="2400" b="1" dirty="0" smtClean="0"/>
              <a:t>Практическая </a:t>
            </a:r>
            <a:r>
              <a:rPr lang="ru-RU" sz="2400" b="1" dirty="0"/>
              <a:t>значимость </a:t>
            </a:r>
            <a:r>
              <a:rPr lang="ru-RU" sz="2400" dirty="0"/>
              <a:t>состоит в теоретической и практической проверке системы становления и развития творческой личности ребенка, </a:t>
            </a:r>
            <a:r>
              <a:rPr lang="ru-RU" sz="2400" dirty="0" smtClean="0"/>
              <a:t>в подготовке </a:t>
            </a:r>
            <a:r>
              <a:rPr lang="ru-RU" sz="2400" dirty="0"/>
              <a:t>практических рекомендаций </a:t>
            </a:r>
            <a:r>
              <a:rPr lang="ru-RU" sz="2400" dirty="0" smtClean="0"/>
              <a:t>для </a:t>
            </a:r>
            <a:r>
              <a:rPr lang="ru-RU" sz="2400" dirty="0"/>
              <a:t>использования в работе </a:t>
            </a:r>
            <a:r>
              <a:rPr lang="ru-RU" sz="2400" dirty="0" smtClean="0"/>
              <a:t>педагогами </a:t>
            </a:r>
            <a:r>
              <a:rPr lang="ru-RU" sz="2400" dirty="0"/>
              <a:t>ДОУ.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29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условий для развития творческой активности дошкольников;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/>
              <a:t>модели образовательного учреждения, направленного на развитие творческой личности </a:t>
            </a:r>
            <a:r>
              <a:rPr lang="ru-RU" dirty="0" smtClean="0"/>
              <a:t>ребенка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5416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Ожидаемый результат: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2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Грамоты\5646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81672"/>
            <a:ext cx="3398685" cy="4835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Сергей\Desktop\Грамоты\654645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71378"/>
            <a:ext cx="3384376" cy="4781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36804" y="764704"/>
            <a:ext cx="6230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 разработки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«Мозаика цвета и формы» </a:t>
            </a:r>
          </a:p>
          <a:p>
            <a:pPr algn="ctr"/>
            <a:r>
              <a:rPr lang="ru-RU" dirty="0" smtClean="0"/>
              <a:t>по формированию сенсорной культуры дошкольников в дидактических играх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</a:t>
            </a:r>
          </a:p>
          <a:p>
            <a:r>
              <a:rPr lang="ru-RU" dirty="0" smtClean="0"/>
              <a:t>Воспитатель Овчинникова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1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930" y="2204864"/>
            <a:ext cx="4839169" cy="3677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55775" y="980728"/>
            <a:ext cx="3531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«Радуга цвета»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3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1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7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IMG_01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37745" y="1340768"/>
            <a:ext cx="4569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Волшебные краски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480" y="4885678"/>
            <a:ext cx="4558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Высветление цвета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«Играем в театр» </a:t>
            </a:r>
          </a:p>
          <a:p>
            <a:pPr algn="ctr"/>
            <a:r>
              <a:rPr lang="ru-RU" dirty="0" smtClean="0"/>
              <a:t>по развитию театрализованной </a:t>
            </a:r>
          </a:p>
          <a:p>
            <a:pPr algn="ctr"/>
            <a:r>
              <a:rPr lang="ru-RU" dirty="0" smtClean="0"/>
              <a:t>деятельности дошкольников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</a:t>
            </a:r>
          </a:p>
          <a:p>
            <a:r>
              <a:rPr lang="ru-RU" dirty="0" smtClean="0"/>
              <a:t>Воспитатель Шаброва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театр\DSC01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95882"/>
            <a:ext cx="4320479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Documents and Settings\Пользователь\Рабочий стол\театр\DSC009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415360"/>
            <a:ext cx="3755454" cy="322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267744" y="620688"/>
            <a:ext cx="496610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«Театр – это волшебный мир.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 даёт уроки красоты, морали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нравственности.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чем они богаче, тем успешнее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идёт развитие духовного мира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детей…»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(Б.М. Теплов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79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«Капельки» </a:t>
            </a:r>
          </a:p>
          <a:p>
            <a:pPr algn="ctr"/>
            <a:r>
              <a:rPr lang="ru-RU" dirty="0" smtClean="0"/>
              <a:t>для кружка ДДТ по курсу «Сольное пение»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3012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</a:t>
            </a:r>
          </a:p>
          <a:p>
            <a:r>
              <a:rPr lang="ru-RU" dirty="0" smtClean="0"/>
              <a:t>Педагог доп. образования Медведева Г.И.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9 мая. утренники\SDC104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326951"/>
            <a:ext cx="2733191" cy="364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E:\Новая папка\SDC10401[(000834)18-45-5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30959"/>
            <a:ext cx="3653664" cy="2740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89587" y="757291"/>
            <a:ext cx="7564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Музыка - могучий источник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мысли.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Без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музыкального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воспитания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невозможно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полноценное умственное развитие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Василий Александрович Сухомлинский)</a:t>
            </a:r>
          </a:p>
        </p:txBody>
      </p:sp>
    </p:spTree>
    <p:extLst>
      <p:ext uri="{BB962C8B-B14F-4D97-AF65-F5344CB8AC3E}">
        <p14:creationId xmlns:p14="http://schemas.microsoft.com/office/powerpoint/2010/main" val="41777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3140968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Развитие творческой активности дошкольников в различных видах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4133" y="1196752"/>
            <a:ext cx="461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8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«Основы хореографии» </a:t>
            </a:r>
          </a:p>
          <a:p>
            <a:pPr algn="ctr"/>
            <a:r>
              <a:rPr lang="ru-RU" dirty="0" smtClean="0"/>
              <a:t>для кружка ДДТ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3012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</a:t>
            </a:r>
          </a:p>
          <a:p>
            <a:r>
              <a:rPr lang="ru-RU" dirty="0" smtClean="0"/>
              <a:t>Педагог доп. образования </a:t>
            </a:r>
            <a:r>
              <a:rPr lang="ru-RU" dirty="0" err="1" smtClean="0"/>
              <a:t>Нугаева</a:t>
            </a:r>
            <a:r>
              <a:rPr lang="ru-RU" dirty="0" smtClean="0"/>
              <a:t>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SDC10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6161">
            <a:off x="189443" y="270892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E:\Новая папка\SDC1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598">
            <a:off x="4916261" y="2708921"/>
            <a:ext cx="4082256" cy="306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76978" y="980728"/>
            <a:ext cx="85900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Детские танцы – это изучение основных средств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выразительности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(движения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позы, пластика и мимика, ритм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),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которые связаны с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эмоциональными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впечатлениями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маленького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человека от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172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«Радуга красок» </a:t>
            </a:r>
          </a:p>
          <a:p>
            <a:pPr algn="ctr"/>
            <a:r>
              <a:rPr lang="ru-RU" dirty="0" smtClean="0"/>
              <a:t>для кружка ДДТ по изобразительной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3012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</a:t>
            </a:r>
          </a:p>
          <a:p>
            <a:r>
              <a:rPr lang="ru-RU" dirty="0" smtClean="0"/>
              <a:t>Педагог доп. образования Митенькина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2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9 мая. утренники\SDC104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377269"/>
            <a:ext cx="6570993" cy="3935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4266" y="1213008"/>
            <a:ext cx="849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Искусство пробуждает первые яркие, образные представления о Родине,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её культуре, способствует воспитанию чувства прекрасного,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развивает творческие способности детей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0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SDC10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4702">
            <a:off x="4407894" y="2965095"/>
            <a:ext cx="4427876" cy="3320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E:\Новая папка\SDC10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1924">
            <a:off x="146207" y="2899970"/>
            <a:ext cx="4497496" cy="337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81677" y="908720"/>
            <a:ext cx="82065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Непосредственно образовательная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7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SDC10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8103">
            <a:off x="683568" y="3392996"/>
            <a:ext cx="3792141" cy="284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E:\9 мая. утренники\SDC104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84028">
            <a:off x="4932040" y="2427911"/>
            <a:ext cx="3307085" cy="411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10103" y="980728"/>
            <a:ext cx="84750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Совместная образовательная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в режимных моментах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9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Новая папка\SDC104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7296">
            <a:off x="295099" y="2346413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E:\Новая папка\SDC10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7402">
            <a:off x="4723942" y="3256198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32767" y="1268760"/>
            <a:ext cx="8678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Самостоятельная деятельность детей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9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овая папка\SDC104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6365">
            <a:off x="619563" y="1994909"/>
            <a:ext cx="2925411" cy="219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E:\9 мая. утренники\SDC104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145" y="4199776"/>
            <a:ext cx="3292779" cy="246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E:\9 мая. утренники\SDC105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2296">
            <a:off x="5569893" y="1790787"/>
            <a:ext cx="3249274" cy="243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680534" y="692696"/>
            <a:ext cx="5902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Праздники, развлечения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овая папка\SDC10401[(000834)18-45-5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E:\Новая папка\SDC10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200822" cy="240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E:\9 мая. утренники\SDC104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5916" y="4284101"/>
            <a:ext cx="3240360" cy="2285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56793" y="692696"/>
            <a:ext cx="8017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Дополнительная образовательная</a:t>
            </a:r>
          </a:p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9 мая. утренники\SDC10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0849"/>
            <a:ext cx="2889126" cy="216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E:\9 мая. утренники\SDC10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920776" cy="219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E:\9 мая. утренники\SDC104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91129"/>
            <a:ext cx="2889126" cy="216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E:\9 мая. утренники\SDC104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591129"/>
            <a:ext cx="2920776" cy="219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6" descr="E:\9 мая. утренники\SDC104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469593"/>
            <a:ext cx="4099570" cy="307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309627" y="692696"/>
            <a:ext cx="6735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творчества детей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8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 txBox="1">
            <a:spLocks/>
          </p:cNvSpPr>
          <p:nvPr/>
        </p:nvSpPr>
        <p:spPr>
          <a:xfrm>
            <a:off x="0" y="1269368"/>
            <a:ext cx="9144000" cy="11515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/>
              <a:buNone/>
            </a:pPr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украшает нашу жизнь</a:t>
            </a:r>
          </a:p>
          <a:p>
            <a:pPr indent="0">
              <a:buFont typeface="Wingdings 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детское творчество - одна из составляющих полноценного развития ребенка.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Сергей\Desktop\211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42758">
            <a:off x="160343" y="3974728"/>
            <a:ext cx="2890254" cy="185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Documents and Settings\Пользователь\Рабочий стол\detskij-tea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8998">
            <a:off x="3080084" y="4348021"/>
            <a:ext cx="2983831" cy="205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C:\Documents and Settings\Пользователь\Рабочий стол\x_92472f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877">
            <a:off x="6147546" y="3550390"/>
            <a:ext cx="2884681" cy="2401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C:\Documents and Settings\Пользователь\Рабочий стол\dance-for-children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1936">
            <a:off x="2959705" y="2565377"/>
            <a:ext cx="2892202" cy="170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971599" y="613934"/>
            <a:ext cx="3313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2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Новая папка\SDC10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434" y="1407312"/>
            <a:ext cx="3367658" cy="252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 descr="E:\Новая папка\SDC104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89795" y="2193773"/>
            <a:ext cx="3367658" cy="252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3" name="Picture 5" descr="E:\Новая папка\SDC104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7429" y="3633933"/>
            <a:ext cx="3367658" cy="252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E:\Новая папка\SDC104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09450" y="3633933"/>
            <a:ext cx="3367658" cy="252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05268" y="746991"/>
            <a:ext cx="7733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 творчества педагогов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6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Грамоты\5645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05" y="1844629"/>
            <a:ext cx="1989648" cy="28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Грамоты\897464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21" y="1725001"/>
            <a:ext cx="2017449" cy="28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ргей\Desktop\Грамоты\5454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37" y="1588843"/>
            <a:ext cx="2020871" cy="28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ергей\Desktop\Грамоты\9676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489" y="2603932"/>
            <a:ext cx="2136401" cy="30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ергей\Desktop\Грамоты\21867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506" y="2487545"/>
            <a:ext cx="2160240" cy="306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Сергей\Desktop\Грамоты\5456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97" y="1494882"/>
            <a:ext cx="1983311" cy="27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Сергей\Desktop\Грамоты\646545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69" y="1394505"/>
            <a:ext cx="2022265" cy="284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Сергей\Desktop\Грамоты\568746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55387"/>
            <a:ext cx="2029329" cy="28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Сергей\Desktop\Грамоты\1548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42163"/>
            <a:ext cx="2160239" cy="30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Сергей\Desktop\Грамоты\56847946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026" y="3403950"/>
            <a:ext cx="2147422" cy="2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5640" y="597099"/>
            <a:ext cx="7192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Конкурсы детского творчества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2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32048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300" dirty="0" smtClean="0"/>
              <a:t>	"</a:t>
            </a:r>
            <a:r>
              <a:rPr lang="ru-RU" sz="2300" dirty="0"/>
              <a:t>Воспитание творчества - разностороннее и сложное воздействие на ребенка. В творческой деятельности взрослых принимают участие ум (знания, мышление, воображение), характер (смелость, настойчивость), чувство (любовь к красоте, увлечение образом, мыслью). Эти же стороны личности мы должны воспитывать и у ребенка для того, чтобы успешнее развивать в нем творчество. Обогатить ум ребенка разнообразными представлениями, некоторыми знаниями - значит дать обильную пищу для творчества. Научить внимательно присматриваться, быть наблюдательными - значит сделать представления ясными, более полными. Это поможет детям ярче воспроизводить в своем творчестве виденное".</a:t>
            </a:r>
          </a:p>
          <a:p>
            <a:pPr marL="36576" indent="0">
              <a:buNone/>
            </a:pP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6017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 А. Волкова утверждает:</a:t>
            </a:r>
          </a:p>
        </p:txBody>
      </p:sp>
    </p:spTree>
    <p:extLst>
      <p:ext uri="{BB962C8B-B14F-4D97-AF65-F5344CB8AC3E}">
        <p14:creationId xmlns:p14="http://schemas.microsoft.com/office/powerpoint/2010/main" val="2280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899~1\AppData\Local\Temp\Rar$DR09.569\brushes-paint\shutterstock_461419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577" y1="66797" x2="63577" y2="66797"/>
                        <a14:foregroundMark x1="61626" y1="57617" x2="61626" y2="57617"/>
                        <a14:foregroundMark x1="68293" y1="56152" x2="68293" y2="56152"/>
                        <a14:foregroundMark x1="70081" y1="53711" x2="70081" y2="53711"/>
                        <a14:foregroundMark x1="66016" y1="51270" x2="66016" y2="51270"/>
                        <a14:foregroundMark x1="57886" y1="51563" x2="57886" y2="51563"/>
                        <a14:foregroundMark x1="59024" y1="50977" x2="59187" y2="50586"/>
                        <a14:foregroundMark x1="59675" y1="50098" x2="59675" y2="50098"/>
                        <a14:foregroundMark x1="59675" y1="49707" x2="59675" y2="49707"/>
                        <a14:foregroundMark x1="59675" y1="49707" x2="59675" y2="49707"/>
                        <a14:foregroundMark x1="59675" y1="49316" x2="59675" y2="49316"/>
                        <a14:foregroundMark x1="59675" y1="48730" x2="59675" y2="48730"/>
                        <a14:foregroundMark x1="59512" y1="48730" x2="59512" y2="48730"/>
                        <a14:foregroundMark x1="58862" y1="48242" x2="58862" y2="48242"/>
                        <a14:foregroundMark x1="59675" y1="47754" x2="59675" y2="47754"/>
                        <a14:foregroundMark x1="60000" y1="47949" x2="60000" y2="48438"/>
                        <a14:foregroundMark x1="60488" y1="49023" x2="60488" y2="49609"/>
                        <a14:foregroundMark x1="39837" y1="54883" x2="39837" y2="54883"/>
                        <a14:foregroundMark x1="41951" y1="54199" x2="41951" y2="54199"/>
                        <a14:foregroundMark x1="43740" y1="53320" x2="44878" y2="53223"/>
                        <a14:foregroundMark x1="46016" y1="52637" x2="46016" y2="52637"/>
                        <a14:foregroundMark x1="51382" y1="72754" x2="51382" y2="72754"/>
                        <a14:foregroundMark x1="65691" y1="69824" x2="66341" y2="70117"/>
                        <a14:foregroundMark x1="70894" y1="76953" x2="71057" y2="79297"/>
                        <a14:foregroundMark x1="71545" y1="80664" x2="72195" y2="82617"/>
                        <a14:foregroundMark x1="72195" y1="84766" x2="72195" y2="86230"/>
                        <a14:foregroundMark x1="72358" y1="87402" x2="71057" y2="90234"/>
                        <a14:foregroundMark x1="70569" y1="90820" x2="70569" y2="90820"/>
                        <a14:foregroundMark x1="55935" y1="72656" x2="55935" y2="72656"/>
                        <a14:foregroundMark x1="61138" y1="71777" x2="61138" y2="71777"/>
                        <a14:foregroundMark x1="41138" y1="89746" x2="41138" y2="89746"/>
                        <a14:foregroundMark x1="39350" y1="87891" x2="39350" y2="87891"/>
                        <a14:foregroundMark x1="39350" y1="85449" x2="39350" y2="84961"/>
                        <a14:foregroundMark x1="40976" y1="80957" x2="40976" y2="80957"/>
                        <a14:foregroundMark x1="75285" y1="96777" x2="75285" y2="96777"/>
                        <a14:foregroundMark x1="76098" y1="97363" x2="76098" y2="97363"/>
                        <a14:foregroundMark x1="78699" y1="98047" x2="78699" y2="98047"/>
                        <a14:foregroundMark x1="80325" y1="98340" x2="80325" y2="98340"/>
                        <a14:foregroundMark x1="30732" y1="15820" x2="30732" y2="15820"/>
                        <a14:foregroundMark x1="59512" y1="12109" x2="59512" y2="12109"/>
                        <a14:foregroundMark x1="9919" y1="30566" x2="9919" y2="30566"/>
                        <a14:foregroundMark x1="84878" y1="32910" x2="84878" y2="32910"/>
                        <a14:foregroundMark x1="72358" y1="55957" x2="72358" y2="55957"/>
                        <a14:foregroundMark x1="72846" y1="56934" x2="72846" y2="57324"/>
                        <a14:foregroundMark x1="39837" y1="58008" x2="39837" y2="58008"/>
                        <a14:foregroundMark x1="42602" y1="57813" x2="42602" y2="57813"/>
                        <a14:foregroundMark x1="40488" y1="59570" x2="40488" y2="59570"/>
                        <a14:backgroundMark x1="9919" y1="7910" x2="9919" y2="7910"/>
                        <a14:backgroundMark x1="6829" y1="17480" x2="6829" y2="17480"/>
                        <a14:backgroundMark x1="13496" y1="21680" x2="13496" y2="21680"/>
                        <a14:backgroundMark x1="3902" y1="30176" x2="3902" y2="30176"/>
                        <a14:backgroundMark x1="26341" y1="14746" x2="26341" y2="14746"/>
                        <a14:backgroundMark x1="73821" y1="5664" x2="73821" y2="5664"/>
                        <a14:backgroundMark x1="61138" y1="10156" x2="61138" y2="10156"/>
                        <a14:backgroundMark x1="56423" y1="12109" x2="56423" y2="12109"/>
                        <a14:backgroundMark x1="58374" y1="14258" x2="58374" y2="14258"/>
                        <a14:backgroundMark x1="488" y1="35254" x2="488" y2="35254"/>
                        <a14:backgroundMark x1="488" y1="39453" x2="488" y2="39453"/>
                        <a14:backgroundMark x1="99187" y1="24023" x2="99187" y2="24023"/>
                        <a14:backgroundMark x1="99187" y1="31348" x2="99187" y2="3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88" y="5705"/>
            <a:ext cx="7524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83577410"/>
              </p:ext>
            </p:extLst>
          </p:nvPr>
        </p:nvGraphicFramePr>
        <p:xfrm>
          <a:off x="0" y="0"/>
          <a:ext cx="914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621759">
            <a:off x="3876252" y="5248457"/>
            <a:ext cx="2442695" cy="830997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деятельность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/>
              <a:t>Проблемой</a:t>
            </a:r>
            <a:r>
              <a:rPr lang="ru-RU" dirty="0"/>
              <a:t> часто является неверный подход педагогов к </a:t>
            </a:r>
            <a:r>
              <a:rPr lang="ru-RU" dirty="0" smtClean="0"/>
              <a:t>творческой деятельности детей, </a:t>
            </a:r>
            <a:r>
              <a:rPr lang="ru-RU" dirty="0"/>
              <a:t>проявляющийся в следующем: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/>
              <a:t>ребёнку навязывают определённые штампы и стереотипы.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/>
              <a:t>отрабатываются алгоритмы изобразительной деятельности. 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ru-RU" dirty="0"/>
              <a:t>исключается возможность самовыражения </a:t>
            </a:r>
            <a:r>
              <a:rPr lang="ru-RU" dirty="0" smtClean="0"/>
              <a:t>ребёнка.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08720"/>
            <a:ext cx="2462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1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/>
              <a:t>	</a:t>
            </a:r>
            <a:r>
              <a:rPr lang="ru-RU" dirty="0" smtClean="0"/>
              <a:t>Создать </a:t>
            </a:r>
            <a:r>
              <a:rPr lang="ru-RU" dirty="0"/>
              <a:t>условия для получения качественного образования и реализации принципов индивидуализации и дифференциации учебно-воспитательного </a:t>
            </a:r>
            <a:r>
              <a:rPr lang="ru-RU" dirty="0" smtClean="0"/>
              <a:t>процесса, развивая творческие способности детей через различные виды деятельности.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4712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эксперимента </a:t>
            </a:r>
          </a:p>
        </p:txBody>
      </p:sp>
    </p:spTree>
    <p:extLst>
      <p:ext uri="{BB962C8B-B14F-4D97-AF65-F5344CB8AC3E}">
        <p14:creationId xmlns:p14="http://schemas.microsoft.com/office/powerpoint/2010/main" val="2713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/>
              <a:t>Развивать эстетическое восприятие мира, природы, художественного творчества взрослых и детей.</a:t>
            </a:r>
          </a:p>
          <a:p>
            <a:pPr lvl="0"/>
            <a:r>
              <a:rPr lang="ru-RU" sz="2400" dirty="0"/>
              <a:t>Развивать воображение детей, поддерживая проявления их фантазии, смелости в изложении собственных замыслов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Формировать всестороннюю гармоничную личность, развивая у детей интерес к музыкальному искусству, к движениям под музыку, к изобразительной и театрализованной деятельности.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1792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229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35480"/>
            <a:ext cx="8363272" cy="438912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1 этап</a:t>
            </a:r>
            <a:r>
              <a:rPr lang="ru-RU" sz="2400" b="1" dirty="0" smtClean="0"/>
              <a:t> - (октябрь-декабрь 2010 г.) – вводно-организационный;</a:t>
            </a:r>
            <a:endParaRPr lang="ru-RU" sz="2400" dirty="0" smtClean="0"/>
          </a:p>
          <a:p>
            <a:r>
              <a:rPr lang="ru-RU" sz="2400" b="1" u="sng" dirty="0" smtClean="0"/>
              <a:t>2 </a:t>
            </a:r>
            <a:r>
              <a:rPr lang="ru-RU" sz="2400" b="1" u="sng" dirty="0"/>
              <a:t>этап</a:t>
            </a:r>
            <a:r>
              <a:rPr lang="ru-RU" sz="2400" b="1" dirty="0"/>
              <a:t> - </a:t>
            </a:r>
            <a:r>
              <a:rPr lang="ru-RU" sz="2400" b="1" dirty="0" smtClean="0"/>
              <a:t>(2011-2012 гг</a:t>
            </a:r>
            <a:r>
              <a:rPr lang="ru-RU" sz="2400" b="1" dirty="0"/>
              <a:t>.) </a:t>
            </a:r>
            <a:r>
              <a:rPr lang="ru-RU" sz="2400" b="1" dirty="0" smtClean="0"/>
              <a:t>– внедренческий;</a:t>
            </a:r>
          </a:p>
          <a:p>
            <a:r>
              <a:rPr lang="ru-RU" sz="2400" b="1" u="sng" dirty="0"/>
              <a:t>3 этап</a:t>
            </a:r>
            <a:r>
              <a:rPr lang="ru-RU" sz="2400" b="1" dirty="0"/>
              <a:t> </a:t>
            </a:r>
            <a:r>
              <a:rPr lang="ru-RU" sz="2400" b="1" dirty="0" smtClean="0"/>
              <a:t>- (2013 г</a:t>
            </a:r>
            <a:r>
              <a:rPr lang="ru-RU" sz="2400" b="1" dirty="0"/>
              <a:t>.) </a:t>
            </a:r>
            <a:r>
              <a:rPr lang="ru-RU" sz="2400" b="1" dirty="0" smtClean="0"/>
              <a:t>– прогностический;</a:t>
            </a:r>
            <a:endParaRPr lang="ru-RU" sz="2400" dirty="0"/>
          </a:p>
          <a:p>
            <a:r>
              <a:rPr lang="ru-RU" sz="2400" b="1" u="sng" dirty="0"/>
              <a:t>4 этап</a:t>
            </a:r>
            <a:r>
              <a:rPr lang="ru-RU" sz="2400" b="1" dirty="0"/>
              <a:t> </a:t>
            </a:r>
            <a:r>
              <a:rPr lang="ru-RU" sz="2400" b="1" dirty="0" smtClean="0"/>
              <a:t>- (январь-май 2014 г.) – обобщающий.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4935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</a:t>
            </a:r>
            <a:r>
              <a:rPr lang="ru-RU" sz="3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441</Words>
  <Application>Microsoft Office PowerPoint</Application>
  <PresentationFormat>Экран (4:3)</PresentationFormat>
  <Paragraphs>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Отчёт об экспериментальной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Научная новизна состоит в создании системы по развитию творческой активности у детей дошкольного возраста.   Практическая значимость состоит в теоретической и практической проверке системы становления и развития творческой личности ребенка, в подготовке практических рекомендаций для использования в работе педагогами ДОУ.  </vt:lpstr>
      <vt:lpstr>Презентация PowerPoint</vt:lpstr>
      <vt:lpstr>Презентация PowerPoint</vt:lpstr>
      <vt:lpstr>Программа </vt:lpstr>
      <vt:lpstr>Презентация PowerPoint</vt:lpstr>
      <vt:lpstr>Презентация PowerPoint</vt:lpstr>
      <vt:lpstr>Программа </vt:lpstr>
      <vt:lpstr>Презентация PowerPoint</vt:lpstr>
      <vt:lpstr>Программа </vt:lpstr>
      <vt:lpstr>Презентация PowerPoint</vt:lpstr>
      <vt:lpstr>Программа </vt:lpstr>
      <vt:lpstr>Презентация PowerPoint</vt:lpstr>
      <vt:lpstr>Программа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экспериментальной работе</dc:title>
  <dc:creator>Сергей</dc:creator>
  <cp:lastModifiedBy>Сергей</cp:lastModifiedBy>
  <cp:revision>50</cp:revision>
  <dcterms:created xsi:type="dcterms:W3CDTF">2013-06-02T12:53:31Z</dcterms:created>
  <dcterms:modified xsi:type="dcterms:W3CDTF">2013-06-17T14:09:43Z</dcterms:modified>
</cp:coreProperties>
</file>