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59" r:id="rId10"/>
    <p:sldId id="260" r:id="rId11"/>
    <p:sldId id="268" r:id="rId12"/>
    <p:sldId id="261" r:id="rId13"/>
    <p:sldId id="266" r:id="rId14"/>
    <p:sldId id="262" r:id="rId15"/>
    <p:sldId id="264" r:id="rId16"/>
    <p:sldId id="263" r:id="rId17"/>
    <p:sldId id="265" r:id="rId18"/>
    <p:sldId id="269" r:id="rId1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204585-0BC1-4DD4-8BA1-C4710084C9D9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559A3-922B-49DF-8982-367F9780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5FB487-58F8-4DFA-935E-6C38501021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F9C06D-F1D7-44CD-8014-3BDA7B14EA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28F593-C99D-469A-B708-0BF1E24B9B04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8360B1-B5BB-4050-BFA5-4229AB17807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9904-E94C-449D-8C3E-64CE23D211A9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7B3F-2DFF-4537-A1BB-45B2DA640CC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9DF9-E91C-4B30-9075-0B1879FC2C44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DC3D4-3267-4569-9AE7-55F02931B3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59ED5-A8F6-442E-AB19-11C3C0D5CAFA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16BD-22BB-48DA-B525-0DF77F13CF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0F8D-CB6F-42C1-BC60-025873042C6B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A3E1-DF6C-494D-9FF2-05118B0AA2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254E73-C99C-4F5F-80D7-8FEFB62F1335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10E6A7-BB86-4615-AB05-AF705E9F3D4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2388E-FC49-4BE4-9F71-A49562A040C8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2C154-99C4-4ADA-834C-FCA802429F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07AB7E-5B9F-46B7-B27B-5004033B85A8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C0D70-AD62-4AF3-82EA-D4F6A07A393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9D91C6-CA1C-42E1-8CF2-0B3F64405407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8DEC8-87BC-42A0-A25C-023212E862D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A1EC-5F19-4BDC-B669-B73D4599870C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17FA2-4AC3-4112-B4F1-0F7AA3C5374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9C1AFF-55F2-45F8-8B87-27BDCF288954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7BBF86-5801-42A3-8645-AD6739D4540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CD79BB-E1A2-4E7B-BE22-F4D561997253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C94216-AD8E-470C-B5B0-44C82F1123F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7DA5B6-20AF-4F4B-ACC8-89EAB2E97CF5}" type="datetimeFigureOut">
              <a:rPr lang="uk-UA"/>
              <a:pPr>
                <a:defRPr/>
              </a:pPr>
              <a:t>17.04.2011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2876BE-54CE-4E06-A2EA-0FB07BDDCE1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0" r:id="rId2"/>
    <p:sldLayoutId id="2147483686" r:id="rId3"/>
    <p:sldLayoutId id="2147483687" r:id="rId4"/>
    <p:sldLayoutId id="2147483688" r:id="rId5"/>
    <p:sldLayoutId id="2147483689" r:id="rId6"/>
    <p:sldLayoutId id="2147483681" r:id="rId7"/>
    <p:sldLayoutId id="2147483690" r:id="rId8"/>
    <p:sldLayoutId id="2147483691" r:id="rId9"/>
    <p:sldLayoutId id="2147483682" r:id="rId10"/>
    <p:sldLayoutId id="2147483683" r:id="rId11"/>
    <p:sldLayoutId id="2147483684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313" y="3000375"/>
            <a:ext cx="8929687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latin typeface="Propisi" pitchFamily="2" charset="0"/>
                <a:ea typeface="+mj-ea"/>
                <a:cs typeface="+mj-cs"/>
              </a:rPr>
              <a:t>Приёмы письменного вычитания   трёхзначных  чисел.</a:t>
            </a:r>
          </a:p>
        </p:txBody>
      </p:sp>
      <p:pic>
        <p:nvPicPr>
          <p:cNvPr id="15362" name="Рисунок 4" descr="1219806266_shokola-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245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2124075" y="1628775"/>
            <a:ext cx="5256213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Классная работа.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771775" y="620713"/>
            <a:ext cx="3303588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18 апреля.</a:t>
            </a:r>
          </a:p>
        </p:txBody>
      </p:sp>
      <p:pic>
        <p:nvPicPr>
          <p:cNvPr id="15365" name="Picture 7" descr="7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5445125"/>
            <a:ext cx="752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23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5445125"/>
            <a:ext cx="1081087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343" grpId="0" animBg="1"/>
      <p:bldP spid="143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771775" y="620713"/>
            <a:ext cx="3929063" cy="121443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Ребусы: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 rot="10800000" flipV="1">
            <a:off x="0" y="2143125"/>
            <a:ext cx="6215063" cy="428625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*7  · 3 = 5*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*6 · 2 = 9*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285875" y="3143250"/>
            <a:ext cx="4071938" cy="85725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ea typeface="+mj-ea"/>
                <a:cs typeface="Times New Roman" pitchFamily="18" charset="0"/>
              </a:rPr>
              <a:t>1               1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285875" y="3929063"/>
            <a:ext cx="4071938" cy="85725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ea typeface="+mj-ea"/>
                <a:cs typeface="Times New Roman" pitchFamily="18" charset="0"/>
              </a:rPr>
              <a:t>4              2</a:t>
            </a:r>
          </a:p>
        </p:txBody>
      </p:sp>
      <p:pic>
        <p:nvPicPr>
          <p:cNvPr id="24581" name="Рисунок 6" descr="Анимационные картинки. 1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2000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3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2997200"/>
            <a:ext cx="952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331913" y="981075"/>
            <a:ext cx="60229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Propisi"/>
              </a:rPr>
              <a:t>Вычитание трёхзначных чисел</a:t>
            </a:r>
          </a:p>
        </p:txBody>
      </p:sp>
      <p:pic>
        <p:nvPicPr>
          <p:cNvPr id="25602" name="Рисунок 31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32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862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33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5643563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34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643563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857224" y="1857364"/>
            <a:ext cx="89319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81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2285992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7224" y="2357430"/>
            <a:ext cx="101662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63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57224" y="3071810"/>
            <a:ext cx="99418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28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14678" y="1928802"/>
            <a:ext cx="104868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70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488" y="2357430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14678" y="2428868"/>
            <a:ext cx="100540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25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3143248"/>
            <a:ext cx="102143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55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286256"/>
            <a:ext cx="89319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81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14348" y="4714884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71538" y="4786322"/>
            <a:ext cx="101662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63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71538" y="5500702"/>
            <a:ext cx="107273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 8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142976" y="4000504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4348" y="5500702"/>
            <a:ext cx="96693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 1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71868" y="4214818"/>
            <a:ext cx="104868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70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214678" y="4643446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571868" y="4714884"/>
            <a:ext cx="81304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25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929058" y="5429264"/>
            <a:ext cx="50687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643306" y="3929066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214678" y="5429264"/>
            <a:ext cx="107433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 4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763713" y="260350"/>
            <a:ext cx="60229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latin typeface="Propisi"/>
              </a:rPr>
              <a:t>Работа над новой темой.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31913" y="188913"/>
            <a:ext cx="7143750" cy="7858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atin typeface="Propisi" pitchFamily="2" charset="0"/>
                <a:ea typeface="+mj-ea"/>
                <a:cs typeface="+mj-cs"/>
              </a:rPr>
              <a:t>Вычитание трёхзначных чисел</a:t>
            </a:r>
          </a:p>
        </p:txBody>
      </p:sp>
      <p:pic>
        <p:nvPicPr>
          <p:cNvPr id="27650" name="Рисунок 31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32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862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33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34100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34" descr="2644395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6134100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Вертикальный свиток 45"/>
          <p:cNvSpPr/>
          <p:nvPr/>
        </p:nvSpPr>
        <p:spPr>
          <a:xfrm rot="10800000" flipV="1">
            <a:off x="2916238" y="1412875"/>
            <a:ext cx="5929312" cy="2714625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ПОМОГАЙКА: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  …..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Вычитаю единицы  …….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Вычитаю десятки …….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Вычитаю сотни ……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Читаю ответ  …….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ятно 2 21"/>
          <p:cNvSpPr/>
          <p:nvPr/>
        </p:nvSpPr>
        <p:spPr>
          <a:xfrm>
            <a:off x="0" y="3500438"/>
            <a:ext cx="3143250" cy="1785937"/>
          </a:xfrm>
          <a:prstGeom prst="irregularSeal2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60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143380"/>
            <a:ext cx="135806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637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4572008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643446"/>
            <a:ext cx="131799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273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3714752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5429264"/>
            <a:ext cx="6896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4" y="5429264"/>
            <a:ext cx="53091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6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29124" y="5429264"/>
            <a:ext cx="67037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3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285875" y="357188"/>
            <a:ext cx="7143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latin typeface="Propisi"/>
              </a:rPr>
              <a:t>Вычитание трёхзначных чисел</a:t>
            </a:r>
          </a:p>
          <a:p>
            <a:pPr algn="ctr"/>
            <a:r>
              <a:rPr lang="ru-RU" sz="2800" b="1">
                <a:latin typeface="Propisi"/>
              </a:rPr>
              <a:t>С. 60  № 1</a:t>
            </a:r>
          </a:p>
        </p:txBody>
      </p:sp>
      <p:pic>
        <p:nvPicPr>
          <p:cNvPr id="29698" name="Рисунок 31" descr="2644395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2862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32" descr="2644395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862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33" descr="2644395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5238" y="585787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34" descr="2644395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1050" y="5857875"/>
            <a:ext cx="742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Вертикальный свиток 58"/>
          <p:cNvSpPr>
            <a:spLocks noChangeArrowheads="1"/>
          </p:cNvSpPr>
          <p:nvPr/>
        </p:nvSpPr>
        <p:spPr bwMode="auto">
          <a:xfrm rot="10849696" flipV="1">
            <a:off x="1543050" y="1339850"/>
            <a:ext cx="5794375" cy="2808288"/>
          </a:xfrm>
          <a:prstGeom prst="verticalScroll">
            <a:avLst>
              <a:gd name="adj" fmla="val 12500"/>
            </a:avLst>
          </a:prstGeom>
          <a:solidFill>
            <a:srgbClr val="D4DFEF"/>
          </a:solidFill>
          <a:ln w="55000" cmpd="thickThin" algn="ctr">
            <a:solidFill>
              <a:srgbClr val="1E768C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ПОМОГАЙКА: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  …..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Вычитаю единицы  …….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Вычитаю десятки …….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Вычитаю сотни ……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Читаю ответ  …….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000100" y="4143380"/>
            <a:ext cx="132921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463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2910" y="4572008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00100" y="4643446"/>
            <a:ext cx="109837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181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071538" y="3714752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5429264"/>
            <a:ext cx="68320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214414" y="5429264"/>
            <a:ext cx="49564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8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57224" y="5429264"/>
            <a:ext cx="68320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643306" y="4214818"/>
            <a:ext cx="132279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548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286116" y="4643446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786182" y="4714884"/>
            <a:ext cx="115448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93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714744" y="3786190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14810" y="5500702"/>
            <a:ext cx="69923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857620" y="5500702"/>
            <a:ext cx="50687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500430" y="5500702"/>
            <a:ext cx="6896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500826" y="4143380"/>
            <a:ext cx="1359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870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43636" y="4572008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500826" y="4643446"/>
            <a:ext cx="131157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380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572264" y="3714752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072330" y="5429264"/>
            <a:ext cx="70724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0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715140" y="5429264"/>
            <a:ext cx="4764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9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357950" y="5429264"/>
            <a:ext cx="6896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285875" y="357188"/>
            <a:ext cx="7143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000" b="1">
                <a:latin typeface="Propisi"/>
              </a:rPr>
              <a:t>С. 60№ 2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71472" y="1714488"/>
            <a:ext cx="134684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306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2143116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71472" y="2214554"/>
            <a:ext cx="133562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262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42910" y="1285860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42976" y="3000372"/>
            <a:ext cx="6896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85786" y="3000372"/>
            <a:ext cx="49725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28860" y="1714488"/>
            <a:ext cx="133882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635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071670" y="2143116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428860" y="2214554"/>
            <a:ext cx="128753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283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500298" y="1285860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000364" y="3000372"/>
            <a:ext cx="68320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643174" y="3000372"/>
            <a:ext cx="50687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285984" y="3000372"/>
            <a:ext cx="67037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3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500562" y="1643050"/>
            <a:ext cx="123463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162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143372" y="2071678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500562" y="2143116"/>
            <a:ext cx="89319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81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572000" y="1214422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072066" y="2928934"/>
            <a:ext cx="5822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1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714876" y="2928934"/>
            <a:ext cx="49564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8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357950" y="1643050"/>
            <a:ext cx="137569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560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000760" y="2071678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-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429388" y="2143116"/>
            <a:ext cx="119936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128 </a:t>
            </a:r>
            <a:endParaRPr lang="ru-RU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786578" y="1214422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</a:rPr>
              <a:t> •</a:t>
            </a:r>
            <a:endParaRPr lang="ru-RU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929454" y="2928934"/>
            <a:ext cx="68320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572264" y="2928934"/>
            <a:ext cx="47801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3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215074" y="2928934"/>
            <a:ext cx="6896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4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85875" y="357188"/>
            <a:ext cx="7143750" cy="13573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4000" b="1">
                <a:latin typeface="Propisi"/>
              </a:rPr>
              <a:t>Решение задачи</a:t>
            </a:r>
          </a:p>
          <a:p>
            <a:pPr algn="ctr"/>
            <a:r>
              <a:rPr lang="ru-RU" sz="4000" b="1">
                <a:latin typeface="Propisi"/>
              </a:rPr>
              <a:t>С. 60№ </a:t>
            </a:r>
            <a:r>
              <a:rPr lang="en-US" sz="4000" b="1">
                <a:latin typeface="Propisi"/>
              </a:rPr>
              <a:t>6</a:t>
            </a:r>
            <a:endParaRPr lang="ru-RU" sz="4000" b="1">
              <a:latin typeface="Propisi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63" y="1571625"/>
            <a:ext cx="5143500" cy="192881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latin typeface="Propisi" pitchFamily="2" charset="0"/>
                <a:ea typeface="+mj-ea"/>
                <a:cs typeface="+mj-cs"/>
              </a:rPr>
              <a:t>Было – 120 к.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latin typeface="Propisi" pitchFamily="2" charset="0"/>
                <a:ea typeface="+mj-ea"/>
                <a:cs typeface="+mj-cs"/>
              </a:rPr>
              <a:t>Выдали - ?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latin typeface="Propisi" pitchFamily="2" charset="0"/>
                <a:ea typeface="+mj-ea"/>
                <a:cs typeface="+mj-cs"/>
              </a:rPr>
              <a:t>Осталось  -56 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286124"/>
            <a:ext cx="346280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1) 120 – 56 = 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9920" y="3362325"/>
            <a:ext cx="152958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64 (</a:t>
            </a:r>
            <a:r>
              <a:rPr lang="ru-RU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к.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)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4143380"/>
            <a:ext cx="355257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2)  64 - 56 = 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76735" y="4225930"/>
            <a:ext cx="1297151" cy="830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8 (</a:t>
            </a:r>
            <a:r>
              <a:rPr lang="ru-RU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к.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)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4108451" y="2740025"/>
            <a:ext cx="10715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2" name="Рисунок 21" descr="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57188"/>
            <a:ext cx="966788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Рисунок 22" descr="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357188"/>
            <a:ext cx="966787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Рисунок 23" descr="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33375"/>
            <a:ext cx="966787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Rectangle 5"/>
          <p:cNvSpPr>
            <a:spLocks/>
          </p:cNvSpPr>
          <p:nvPr/>
        </p:nvSpPr>
        <p:spPr bwMode="auto">
          <a:xfrm>
            <a:off x="468313" y="5229225"/>
            <a:ext cx="82296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700">
                <a:latin typeface="Lucida Sans Unicode" pitchFamily="34" charset="0"/>
              </a:rPr>
              <a:t>Ответ: на 8 книг больше выдали, чем осталось.</a:t>
            </a:r>
          </a:p>
        </p:txBody>
      </p:sp>
      <p:sp>
        <p:nvSpPr>
          <p:cNvPr id="29716" name="Rectangle 5"/>
          <p:cNvSpPr>
            <a:spLocks/>
          </p:cNvSpPr>
          <p:nvPr/>
        </p:nvSpPr>
        <p:spPr bwMode="auto">
          <a:xfrm>
            <a:off x="5364163" y="2565400"/>
            <a:ext cx="2325687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700" i="1">
                <a:latin typeface="Monotype Corsiva" pitchFamily="66" charset="0"/>
              </a:rPr>
              <a:t>на ? </a:t>
            </a:r>
            <a:r>
              <a:rPr lang="en-US" sz="2700" i="1">
                <a:latin typeface="Monotype Corsiva" pitchFamily="66" charset="0"/>
              </a:rPr>
              <a:t> </a:t>
            </a:r>
            <a:r>
              <a:rPr lang="ru-RU" sz="2700" i="1">
                <a:latin typeface="Monotype Corsiva" pitchFamily="66" charset="0"/>
              </a:rPr>
              <a:t>больше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9711" grpId="0"/>
      <p:bldP spid="297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85875" y="357188"/>
            <a:ext cx="7143750" cy="13573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atin typeface="Propisi" pitchFamily="2" charset="0"/>
                <a:ea typeface="+mj-ea"/>
                <a:cs typeface="+mj-cs"/>
              </a:rPr>
              <a:t>Самостоятельная работа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atin typeface="Propisi" pitchFamily="2" charset="0"/>
                <a:ea typeface="+mj-ea"/>
                <a:cs typeface="+mj-cs"/>
              </a:rPr>
              <a:t>С. 60№ 5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28625" y="1928813"/>
            <a:ext cx="2251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51 – 17 =</a:t>
            </a:r>
          </a:p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72 – 4 =</a:t>
            </a:r>
          </a:p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95 – 19 =</a:t>
            </a:r>
          </a:p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60 – 15 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643438" y="1928813"/>
            <a:ext cx="23145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51 : 17 =</a:t>
            </a:r>
          </a:p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72 : 4  =</a:t>
            </a:r>
          </a:p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95 : 19 =</a:t>
            </a:r>
          </a:p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60 : 15 =  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1857364"/>
            <a:ext cx="909223" cy="280076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4202" y="1708139"/>
            <a:ext cx="1071537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Рисунок 7" descr="1 (2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4786313"/>
            <a:ext cx="12858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1 (2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786313"/>
            <a:ext cx="12858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1 (2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4786313"/>
            <a:ext cx="12858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1 (2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4786313"/>
            <a:ext cx="12858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1 (2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4857750"/>
            <a:ext cx="12858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428604"/>
            <a:ext cx="428675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Д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омашнее задание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6622" y="1668451"/>
            <a:ext cx="502413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с. 60№ 4, С. 60 № 7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2445" y="2520943"/>
            <a:ext cx="325281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И</a:t>
            </a:r>
            <a:r>
              <a:rPr lang="ru-RU" sz="6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тог урока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5234" y="3553307"/>
            <a:ext cx="4613995" cy="7353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Ч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ему научились на уроке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?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Propisi" pitchFamily="2" charset="0"/>
                <a:ea typeface="+mj-ea"/>
                <a:cs typeface="+mj-cs"/>
              </a:rPr>
              <a:t>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6" name="Рисунок 5" descr="286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581525"/>
            <a:ext cx="857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286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4724400"/>
            <a:ext cx="10001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86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4508500"/>
            <a:ext cx="9286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Звенит, заливаясь, весёлый звонок.</a:t>
            </a:r>
          </a:p>
          <a:p>
            <a:pPr>
              <a:buFont typeface="Wingdings 3" pitchFamily="18" charset="2"/>
              <a:buNone/>
            </a:pPr>
            <a:r>
              <a:rPr lang="ru-RU" smtClean="0"/>
              <a:t>Как жаль, что так быстро закончен урок…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068638"/>
            <a:ext cx="3097213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2770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0825" y="260350"/>
            <a:ext cx="8501063" cy="5969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>
                <a:latin typeface="Propisi" pitchFamily="2" charset="0"/>
                <a:ea typeface="+mj-ea"/>
                <a:cs typeface="+mj-cs"/>
              </a:rPr>
              <a:t>Цели урока:</a:t>
            </a:r>
          </a:p>
        </p:txBody>
      </p:sp>
      <p:pic>
        <p:nvPicPr>
          <p:cNvPr id="4" name="Рисунок 3" descr="Копия сканирование000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929063"/>
            <a:ext cx="15001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52207" y="3156492"/>
            <a:ext cx="1602305" cy="27944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Вычитанье, вычитанье!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Вычитанье  как понять?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Это значит что – то надо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У чего –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нибудь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 отнять.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Важные трёхзначные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Числа встали в ряд.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ea typeface="+mj-ea"/>
                <a:cs typeface="+mj-cs"/>
              </a:rPr>
              <a:t>И такие числа мы будем вычитать.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5366" name="Rectangle 6"/>
          <p:cNvSpPr>
            <a:spLocks noGrp="1"/>
          </p:cNvSpPr>
          <p:nvPr>
            <p:ph type="ctrTitle" idx="4294967295"/>
          </p:nvPr>
        </p:nvSpPr>
        <p:spPr bwMode="auto">
          <a:xfrm>
            <a:off x="657209" y="1268413"/>
            <a:ext cx="7510693" cy="577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1600" smtClean="0">
                <a:effectLst/>
              </a:rPr>
              <a:t>1. </a:t>
            </a:r>
            <a:r>
              <a:rPr lang="ru-RU" sz="2000" smtClean="0">
                <a:effectLst/>
              </a:rPr>
              <a:t>Познакомить с приёмами письменного вычитания.</a:t>
            </a:r>
          </a:p>
        </p:txBody>
      </p:sp>
      <p:sp>
        <p:nvSpPr>
          <p:cNvPr id="15371" name="Rectangle 11"/>
          <p:cNvSpPr>
            <a:spLocks noGrp="1"/>
          </p:cNvSpPr>
          <p:nvPr>
            <p:ph type="subTitle" idx="4294967295"/>
          </p:nvPr>
        </p:nvSpPr>
        <p:spPr>
          <a:xfrm>
            <a:off x="395288" y="2133600"/>
            <a:ext cx="6832600" cy="503238"/>
          </a:xfrm>
        </p:spPr>
        <p:txBody>
          <a:bodyPr/>
          <a:lstStyle/>
          <a:p>
            <a:pPr marL="109538" indent="0" algn="ctr">
              <a:lnSpc>
                <a:spcPct val="80000"/>
              </a:lnSpc>
              <a:buFont typeface="Wingdings 3" pitchFamily="18" charset="2"/>
              <a:buNone/>
            </a:pPr>
            <a:r>
              <a:rPr lang="ru-RU" sz="1200" b="1" smtClean="0"/>
              <a:t>2. </a:t>
            </a:r>
            <a:r>
              <a:rPr lang="ru-RU" sz="1700" b="1" smtClean="0"/>
              <a:t>Развивать вычислительные навыки, умение рассуждать.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700" smtClean="0">
                <a:effectLst/>
              </a:rPr>
              <a:t>       </a:t>
            </a:r>
            <a:r>
              <a:rPr lang="ru-RU" sz="4800" smtClean="0">
                <a:effectLst/>
              </a:rPr>
              <a:t>Минутка</a:t>
            </a:r>
            <a:r>
              <a:rPr lang="ru-RU" sz="3700" smtClean="0">
                <a:effectLst/>
              </a:rPr>
              <a:t> </a:t>
            </a:r>
            <a:r>
              <a:rPr lang="ru-RU" sz="4800" smtClean="0">
                <a:effectLst/>
              </a:rPr>
              <a:t>чистописания</a:t>
            </a:r>
            <a:r>
              <a:rPr lang="ru-RU" sz="3700" smtClean="0">
                <a:effectLst/>
              </a:rPr>
              <a:t> .</a:t>
            </a:r>
          </a:p>
        </p:txBody>
      </p:sp>
      <p:sp>
        <p:nvSpPr>
          <p:cNvPr id="17410" name="Rectangle 5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6524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mtClean="0"/>
              <a:t>         Запишите число, которое состоит из </a:t>
            </a:r>
          </a:p>
        </p:txBody>
      </p:sp>
      <p:sp>
        <p:nvSpPr>
          <p:cNvPr id="17411" name="Rectangle 6"/>
          <p:cNvSpPr>
            <a:spLocks/>
          </p:cNvSpPr>
          <p:nvPr/>
        </p:nvSpPr>
        <p:spPr bwMode="auto">
          <a:xfrm>
            <a:off x="395288" y="2349500"/>
            <a:ext cx="6832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ru-RU" sz="1600" b="1">
                <a:latin typeface="Lucida Sans Unicode" pitchFamily="34" charset="0"/>
              </a:rPr>
              <a:t>   </a:t>
            </a:r>
            <a:r>
              <a:rPr lang="ru-RU" sz="4400" b="1">
                <a:latin typeface="Lucida Sans Unicode" pitchFamily="34" charset="0"/>
              </a:rPr>
              <a:t>7 десятков</a:t>
            </a:r>
          </a:p>
          <a:p>
            <a:pPr>
              <a:spcBef>
                <a:spcPts val="400"/>
              </a:spcBef>
            </a:pPr>
            <a:endParaRPr lang="ru-RU"/>
          </a:p>
        </p:txBody>
      </p:sp>
      <p:sp>
        <p:nvSpPr>
          <p:cNvPr id="17412" name="Rectangle 8"/>
          <p:cNvSpPr>
            <a:spLocks/>
          </p:cNvSpPr>
          <p:nvPr/>
        </p:nvSpPr>
        <p:spPr bwMode="auto">
          <a:xfrm>
            <a:off x="827088" y="3068638"/>
            <a:ext cx="6832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ru-RU"/>
              <a:t>                            </a:t>
            </a:r>
            <a:r>
              <a:rPr lang="ru-RU" sz="4400"/>
              <a:t>3 сотен </a:t>
            </a:r>
          </a:p>
          <a:p>
            <a:pPr>
              <a:spcBef>
                <a:spcPts val="400"/>
              </a:spcBef>
            </a:pPr>
            <a:endParaRPr lang="ru-RU"/>
          </a:p>
          <a:p>
            <a:pPr>
              <a:spcBef>
                <a:spcPts val="400"/>
              </a:spcBef>
            </a:pPr>
            <a:endParaRPr lang="ru-RU"/>
          </a:p>
          <a:p>
            <a:pPr>
              <a:spcBef>
                <a:spcPts val="400"/>
              </a:spcBef>
            </a:pPr>
            <a:endParaRPr lang="ru-RU"/>
          </a:p>
          <a:p>
            <a:pPr>
              <a:spcBef>
                <a:spcPts val="400"/>
              </a:spcBef>
            </a:pPr>
            <a:endParaRPr lang="ru-RU"/>
          </a:p>
          <a:p>
            <a:pPr>
              <a:spcBef>
                <a:spcPts val="400"/>
              </a:spcBef>
            </a:pPr>
            <a:endParaRPr lang="ru-RU"/>
          </a:p>
        </p:txBody>
      </p:sp>
      <p:sp>
        <p:nvSpPr>
          <p:cNvPr id="17413" name="Rectangle 9"/>
          <p:cNvSpPr>
            <a:spLocks/>
          </p:cNvSpPr>
          <p:nvPr/>
        </p:nvSpPr>
        <p:spPr bwMode="auto">
          <a:xfrm>
            <a:off x="611188" y="2565400"/>
            <a:ext cx="6832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ru-RU" sz="1600" b="1">
                <a:latin typeface="Lucida Sans Unicode" pitchFamily="34" charset="0"/>
              </a:rPr>
              <a:t> .</a:t>
            </a:r>
            <a:endParaRPr lang="ru-RU"/>
          </a:p>
        </p:txBody>
      </p:sp>
      <p:sp>
        <p:nvSpPr>
          <p:cNvPr id="17414" name="Rectangle 10"/>
          <p:cNvSpPr>
            <a:spLocks/>
          </p:cNvSpPr>
          <p:nvPr/>
        </p:nvSpPr>
        <p:spPr bwMode="auto">
          <a:xfrm>
            <a:off x="1835150" y="3789363"/>
            <a:ext cx="6832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ru-RU" sz="1600" b="1">
                <a:latin typeface="Lucida Sans Unicode" pitchFamily="34" charset="0"/>
              </a:rPr>
              <a:t>                                           </a:t>
            </a:r>
            <a:r>
              <a:rPr lang="ru-RU" sz="4400" b="1">
                <a:latin typeface="Lucida Sans Unicode" pitchFamily="34" charset="0"/>
              </a:rPr>
              <a:t>5 тысяч </a:t>
            </a:r>
          </a:p>
          <a:p>
            <a:pPr>
              <a:spcBef>
                <a:spcPts val="400"/>
              </a:spcBef>
            </a:pPr>
            <a:endParaRPr lang="ru-RU" sz="4400" b="1">
              <a:latin typeface="Lucida Sans Unicode" pitchFamily="34" charset="0"/>
            </a:endParaRPr>
          </a:p>
          <a:p>
            <a:pPr>
              <a:spcBef>
                <a:spcPts val="400"/>
              </a:spcBef>
            </a:pPr>
            <a:endParaRPr lang="ru-RU" sz="4400" b="1">
              <a:latin typeface="Lucida Sans Unicode" pitchFamily="34" charset="0"/>
            </a:endParaRPr>
          </a:p>
          <a:p>
            <a:pPr>
              <a:spcBef>
                <a:spcPts val="400"/>
              </a:spcBef>
            </a:pPr>
            <a:endParaRPr lang="ru-RU" sz="4400" b="1">
              <a:latin typeface="Lucida Sans Unicode" pitchFamily="34" charset="0"/>
            </a:endParaRPr>
          </a:p>
          <a:p>
            <a:pPr>
              <a:spcBef>
                <a:spcPts val="400"/>
              </a:spcBef>
            </a:pPr>
            <a:endParaRPr lang="ru-RU"/>
          </a:p>
        </p:txBody>
      </p:sp>
      <p:sp>
        <p:nvSpPr>
          <p:cNvPr id="17415" name="Rectangle 11"/>
          <p:cNvSpPr>
            <a:spLocks/>
          </p:cNvSpPr>
          <p:nvPr/>
        </p:nvSpPr>
        <p:spPr bwMode="auto">
          <a:xfrm>
            <a:off x="2987675" y="4868863"/>
            <a:ext cx="4456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ru-RU" sz="1600" b="1">
                <a:latin typeface="Lucida Sans Unicode" pitchFamily="34" charset="0"/>
              </a:rPr>
              <a:t> </a:t>
            </a:r>
            <a:r>
              <a:rPr lang="ru-RU" sz="4000" b="1" i="1">
                <a:solidFill>
                  <a:schemeClr val="accent2"/>
                </a:solidFill>
                <a:latin typeface="Lucida Sans Unicode" pitchFamily="34" charset="0"/>
              </a:rPr>
              <a:t>3 3 3 3 3 3 3 </a:t>
            </a:r>
            <a:endParaRPr lang="ru-RU"/>
          </a:p>
        </p:txBody>
      </p:sp>
      <p:sp>
        <p:nvSpPr>
          <p:cNvPr id="17416" name="Rectangle 12"/>
          <p:cNvSpPr>
            <a:spLocks/>
          </p:cNvSpPr>
          <p:nvPr/>
        </p:nvSpPr>
        <p:spPr bwMode="auto">
          <a:xfrm>
            <a:off x="611188" y="4724400"/>
            <a:ext cx="6832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ru-RU" sz="1600" b="1">
                <a:latin typeface="Lucida Sans Unicode" pitchFamily="34" charset="0"/>
              </a:rPr>
              <a:t> </a:t>
            </a:r>
            <a:r>
              <a:rPr lang="ru-RU" sz="4400" b="1" i="1">
                <a:solidFill>
                  <a:schemeClr val="accent2"/>
                </a:solidFill>
                <a:latin typeface="Lucida Sans Unicode" pitchFamily="34" charset="0"/>
              </a:rPr>
              <a:t>5370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1" grpId="0"/>
      <p:bldP spid="17412" grpId="0"/>
      <p:bldP spid="17413" grpId="0"/>
      <p:bldP spid="17414" grpId="0"/>
      <p:bldP spid="17415" grpId="0"/>
      <p:bldP spid="174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611188" y="620713"/>
            <a:ext cx="8229600" cy="1143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700" b="1">
                <a:solidFill>
                  <a:schemeClr val="tx2"/>
                </a:solidFill>
              </a:rPr>
              <a:t>А сейчас нас ждёт весёлый</a:t>
            </a:r>
            <a:br>
              <a:rPr lang="ru-RU" sz="3700" b="1">
                <a:solidFill>
                  <a:schemeClr val="tx2"/>
                </a:solidFill>
              </a:rPr>
            </a:br>
            <a:r>
              <a:rPr lang="ru-RU" sz="3700" b="1">
                <a:solidFill>
                  <a:schemeClr val="tx2"/>
                </a:solidFill>
              </a:rPr>
              <a:t>И серьёзный устный счёт.</a:t>
            </a:r>
          </a:p>
        </p:txBody>
      </p:sp>
      <p:sp>
        <p:nvSpPr>
          <p:cNvPr id="2" name="Горизонтальный свиток 2"/>
          <p:cNvSpPr>
            <a:spLocks noGrp="1" noChangeArrowheads="1"/>
          </p:cNvSpPr>
          <p:nvPr>
            <p:ph type="body" idx="1"/>
          </p:nvPr>
        </p:nvSpPr>
        <p:spPr>
          <a:xfrm>
            <a:off x="684213" y="3357563"/>
            <a:ext cx="8229600" cy="11557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55000" cmpd="thickThin" algn="ctr">
            <a:solidFill>
              <a:srgbClr val="1E768C"/>
            </a:solidFill>
            <a:round/>
          </a:ln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 3" pitchFamily="18" charset="2"/>
              <a:buNone/>
            </a:pPr>
            <a:r>
              <a:rPr lang="ru-RU" sz="2800" b="1" u="sng" smtClean="0"/>
              <a:t>Арифметический диктант</a:t>
            </a:r>
          </a:p>
          <a:p>
            <a:pPr marL="0" indent="0" algn="ctr">
              <a:lnSpc>
                <a:spcPct val="80000"/>
              </a:lnSpc>
              <a:buFont typeface="Wingdings 3" pitchFamily="18" charset="2"/>
              <a:buNone/>
            </a:pPr>
            <a:r>
              <a:rPr lang="ru-RU" sz="2800" smtClean="0"/>
              <a:t>  ( вычисли устно и запиши ответ )</a:t>
            </a:r>
          </a:p>
        </p:txBody>
      </p:sp>
      <p:pic>
        <p:nvPicPr>
          <p:cNvPr id="18435" name="Picture 9" descr="2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989138"/>
            <a:ext cx="8096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1" descr="23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373688"/>
            <a:ext cx="685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2" descr="2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989138"/>
            <a:ext cx="8096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2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916113"/>
            <a:ext cx="8096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4" descr="23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581525"/>
            <a:ext cx="685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5" descr="23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724400"/>
            <a:ext cx="685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xfrm>
            <a:off x="474663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effectLst/>
              </a:rPr>
              <a:t> </a:t>
            </a:r>
          </a:p>
        </p:txBody>
      </p:sp>
      <p:sp>
        <p:nvSpPr>
          <p:cNvPr id="19458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692150"/>
            <a:ext cx="4038600" cy="10080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4400" smtClean="0"/>
              <a:t>1. 500+300</a:t>
            </a:r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2"/>
          </p:nvPr>
        </p:nvSpPr>
        <p:spPr>
          <a:xfrm>
            <a:off x="7380288" y="692150"/>
            <a:ext cx="1512887" cy="7921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4000" smtClean="0">
                <a:solidFill>
                  <a:schemeClr val="accent2"/>
                </a:solidFill>
              </a:rPr>
              <a:t>800</a:t>
            </a:r>
          </a:p>
        </p:txBody>
      </p:sp>
      <p:sp>
        <p:nvSpPr>
          <p:cNvPr id="19461" name="Rectangle 4"/>
          <p:cNvSpPr>
            <a:spLocks/>
          </p:cNvSpPr>
          <p:nvPr/>
        </p:nvSpPr>
        <p:spPr bwMode="auto">
          <a:xfrm>
            <a:off x="468313" y="1557338"/>
            <a:ext cx="74882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4400">
                <a:latin typeface="Lucida Sans Unicode" pitchFamily="34" charset="0"/>
              </a:rPr>
              <a:t>2</a:t>
            </a:r>
            <a:r>
              <a:rPr lang="ru-RU" sz="4400">
                <a:latin typeface="Lucida Sans Unicode" pitchFamily="34" charset="0"/>
              </a:rPr>
              <a:t>. Уменьши 700 на 200</a:t>
            </a:r>
          </a:p>
        </p:txBody>
      </p:sp>
      <p:sp>
        <p:nvSpPr>
          <p:cNvPr id="19462" name="Rectangle 5"/>
          <p:cNvSpPr>
            <a:spLocks/>
          </p:cNvSpPr>
          <p:nvPr/>
        </p:nvSpPr>
        <p:spPr bwMode="auto">
          <a:xfrm>
            <a:off x="7380288" y="1412875"/>
            <a:ext cx="15128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500</a:t>
            </a:r>
          </a:p>
        </p:txBody>
      </p:sp>
      <p:sp>
        <p:nvSpPr>
          <p:cNvPr id="19463" name="Rectangle 5"/>
          <p:cNvSpPr>
            <a:spLocks/>
          </p:cNvSpPr>
          <p:nvPr/>
        </p:nvSpPr>
        <p:spPr bwMode="auto">
          <a:xfrm>
            <a:off x="7631113" y="2852738"/>
            <a:ext cx="15128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130</a:t>
            </a:r>
          </a:p>
        </p:txBody>
      </p:sp>
      <p:sp>
        <p:nvSpPr>
          <p:cNvPr id="2" name="Rectangle 4"/>
          <p:cNvSpPr>
            <a:spLocks/>
          </p:cNvSpPr>
          <p:nvPr/>
        </p:nvSpPr>
        <p:spPr bwMode="auto">
          <a:xfrm>
            <a:off x="468313" y="2133600"/>
            <a:ext cx="74882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4400">
              <a:latin typeface="Lucida Sans Unicode" pitchFamily="34" charset="0"/>
            </a:endParaRPr>
          </a:p>
        </p:txBody>
      </p:sp>
      <p:sp>
        <p:nvSpPr>
          <p:cNvPr id="19465" name="Rectangle 4"/>
          <p:cNvSpPr>
            <a:spLocks/>
          </p:cNvSpPr>
          <p:nvPr/>
        </p:nvSpPr>
        <p:spPr bwMode="auto">
          <a:xfrm>
            <a:off x="468313" y="2492375"/>
            <a:ext cx="74882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400">
                <a:latin typeface="Lucida Sans Unicode" pitchFamily="34" charset="0"/>
              </a:rPr>
              <a:t>3. Первое слагаемое 60, второе слагаемое 70. Найдите сумму </a:t>
            </a:r>
          </a:p>
        </p:txBody>
      </p:sp>
      <p:sp>
        <p:nvSpPr>
          <p:cNvPr id="19466" name="Rectangle 4"/>
          <p:cNvSpPr>
            <a:spLocks/>
          </p:cNvSpPr>
          <p:nvPr/>
        </p:nvSpPr>
        <p:spPr bwMode="auto">
          <a:xfrm>
            <a:off x="468313" y="4724400"/>
            <a:ext cx="74882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400">
                <a:latin typeface="Lucida Sans Unicode" pitchFamily="34" charset="0"/>
              </a:rPr>
              <a:t>4. Увеличь 200 в 4 раза</a:t>
            </a:r>
          </a:p>
        </p:txBody>
      </p:sp>
      <p:sp>
        <p:nvSpPr>
          <p:cNvPr id="19467" name="Rectangle 5"/>
          <p:cNvSpPr>
            <a:spLocks/>
          </p:cNvSpPr>
          <p:nvPr/>
        </p:nvSpPr>
        <p:spPr bwMode="auto">
          <a:xfrm>
            <a:off x="7631113" y="4292600"/>
            <a:ext cx="15128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800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59" grpId="0" build="p"/>
      <p:bldP spid="19461" grpId="0"/>
      <p:bldP spid="19462" grpId="0"/>
      <p:bldP spid="19463" grpId="0"/>
      <p:bldP spid="19465" grpId="0"/>
      <p:bldP spid="19466" grpId="0"/>
      <p:bldP spid="194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5843588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000" b="0" smtClean="0">
                <a:effectLst/>
              </a:rPr>
              <a:t>5. Найди разность чисел 760 и 400</a:t>
            </a:r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7164388" y="692150"/>
            <a:ext cx="15128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360</a:t>
            </a:r>
          </a:p>
        </p:txBody>
      </p:sp>
      <p:sp>
        <p:nvSpPr>
          <p:cNvPr id="40966" name="Rectangle 6"/>
          <p:cNvSpPr>
            <a:spLocks/>
          </p:cNvSpPr>
          <p:nvPr/>
        </p:nvSpPr>
        <p:spPr bwMode="auto">
          <a:xfrm>
            <a:off x="539750" y="1628775"/>
            <a:ext cx="5843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4000">
                <a:solidFill>
                  <a:schemeClr val="tx2"/>
                </a:solidFill>
                <a:latin typeface="Lucida Sans Unicode" pitchFamily="34" charset="0"/>
              </a:rPr>
              <a:t>6. На сколько 540 больше, чем 70 ?</a:t>
            </a:r>
          </a:p>
        </p:txBody>
      </p:sp>
      <p:sp>
        <p:nvSpPr>
          <p:cNvPr id="40967" name="Rectangle 5"/>
          <p:cNvSpPr>
            <a:spLocks/>
          </p:cNvSpPr>
          <p:nvPr/>
        </p:nvSpPr>
        <p:spPr bwMode="auto">
          <a:xfrm>
            <a:off x="7235825" y="1916113"/>
            <a:ext cx="15128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470</a:t>
            </a:r>
          </a:p>
        </p:txBody>
      </p:sp>
      <p:sp>
        <p:nvSpPr>
          <p:cNvPr id="40968" name="Rectangle 8"/>
          <p:cNvSpPr>
            <a:spLocks/>
          </p:cNvSpPr>
          <p:nvPr/>
        </p:nvSpPr>
        <p:spPr bwMode="auto">
          <a:xfrm>
            <a:off x="468313" y="4005263"/>
            <a:ext cx="5843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4000">
                <a:solidFill>
                  <a:schemeClr val="tx2"/>
                </a:solidFill>
                <a:latin typeface="Lucida Sans Unicode" pitchFamily="34" charset="0"/>
              </a:rPr>
              <a:t>7. Запиши число, которое на 1 сотню больше, чем самое большое двузначное число</a:t>
            </a:r>
          </a:p>
        </p:txBody>
      </p:sp>
      <p:sp>
        <p:nvSpPr>
          <p:cNvPr id="40969" name="Rectangle 5"/>
          <p:cNvSpPr>
            <a:spLocks/>
          </p:cNvSpPr>
          <p:nvPr/>
        </p:nvSpPr>
        <p:spPr bwMode="auto">
          <a:xfrm>
            <a:off x="7308850" y="4437063"/>
            <a:ext cx="15128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199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  <p:bldP spid="409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395288" y="620713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000" b="0" smtClean="0">
                <a:effectLst/>
              </a:rPr>
              <a:t>8. Запиши число, которое на 600 больше, чем самое маленькое однозначное число</a:t>
            </a:r>
          </a:p>
        </p:txBody>
      </p:sp>
      <p:sp>
        <p:nvSpPr>
          <p:cNvPr id="50180" name="Rectangle 5"/>
          <p:cNvSpPr>
            <a:spLocks/>
          </p:cNvSpPr>
          <p:nvPr/>
        </p:nvSpPr>
        <p:spPr bwMode="auto">
          <a:xfrm>
            <a:off x="7380288" y="836613"/>
            <a:ext cx="15128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601</a:t>
            </a:r>
          </a:p>
        </p:txBody>
      </p:sp>
      <p:sp>
        <p:nvSpPr>
          <p:cNvPr id="50181" name="Rectangle 5"/>
          <p:cNvSpPr>
            <a:spLocks/>
          </p:cNvSpPr>
          <p:nvPr/>
        </p:nvSpPr>
        <p:spPr bwMode="auto">
          <a:xfrm>
            <a:off x="395288" y="3429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4000">
                <a:solidFill>
                  <a:schemeClr val="tx2"/>
                </a:solidFill>
                <a:latin typeface="Lucida Sans Unicode" pitchFamily="34" charset="0"/>
              </a:rPr>
              <a:t>9. В школе лентяев учится 120 лодырей, а ябед - в 3 раза больше. Сколько учеников в этой школе?</a:t>
            </a:r>
          </a:p>
        </p:txBody>
      </p:sp>
      <p:sp>
        <p:nvSpPr>
          <p:cNvPr id="50182" name="Rectangle 5"/>
          <p:cNvSpPr>
            <a:spLocks/>
          </p:cNvSpPr>
          <p:nvPr/>
        </p:nvSpPr>
        <p:spPr bwMode="auto">
          <a:xfrm>
            <a:off x="7380288" y="3357563"/>
            <a:ext cx="15128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480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xfrm>
            <a:off x="395288" y="13414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000" b="0" smtClean="0">
                <a:effectLst/>
              </a:rPr>
              <a:t>10. Если волк очень голоден, то он способен съесть сразу 10кг мяса. Сколько килограммов мяса съедят 10 голодных волков ?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7308850" y="1412875"/>
            <a:ext cx="15128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4000">
                <a:solidFill>
                  <a:schemeClr val="accent2"/>
                </a:solidFill>
                <a:latin typeface="Lucida Sans Unicode" pitchFamily="34" charset="0"/>
              </a:rPr>
              <a:t>100</a:t>
            </a:r>
          </a:p>
        </p:txBody>
      </p:sp>
      <p:sp>
        <p:nvSpPr>
          <p:cNvPr id="22531" name="AutoShape 7" descr="002"/>
          <p:cNvSpPr>
            <a:spLocks noChangeAspect="1" noChangeArrowheads="1"/>
          </p:cNvSpPr>
          <p:nvPr/>
        </p:nvSpPr>
        <p:spPr bwMode="auto">
          <a:xfrm>
            <a:off x="4119563" y="2781300"/>
            <a:ext cx="904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AutoShape 9" descr="002"/>
          <p:cNvSpPr>
            <a:spLocks noChangeAspect="1" noChangeArrowheads="1"/>
          </p:cNvSpPr>
          <p:nvPr/>
        </p:nvSpPr>
        <p:spPr bwMode="auto">
          <a:xfrm>
            <a:off x="4119563" y="2781300"/>
            <a:ext cx="904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2533" name="Picture 11" descr="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3573463"/>
            <a:ext cx="16557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00125" y="214313"/>
            <a:ext cx="72437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5400" b="1">
                <a:latin typeface="Propisi"/>
              </a:rPr>
              <a:t>Подумай и ответь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835150" y="1341438"/>
            <a:ext cx="4429125" cy="121443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получится?</a:t>
            </a:r>
          </a:p>
          <a:p>
            <a:pPr algn="ctr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852902" y="3155958"/>
            <a:ext cx="512813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cs typeface="Times New Roman" pitchFamily="18" charset="0"/>
              </a:rPr>
              <a:t>Сколько будет, если сложить 46 и половину от 18?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ropisi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37314" y="6591322"/>
            <a:ext cx="77457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55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39942" y="4167199"/>
            <a:ext cx="586195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cs typeface="Times New Roman" pitchFamily="18" charset="0"/>
              </a:rPr>
              <a:t>Сколько будет, если сложить 58 и третью часть  от 15?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ropisi" pitchFamily="2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350146" y="6591322"/>
            <a:ext cx="77457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13821" y="5318142"/>
            <a:ext cx="576330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ropisi" pitchFamily="2" charset="0"/>
                <a:cs typeface="Times New Roman" pitchFamily="18" charset="0"/>
              </a:rPr>
              <a:t>Сколько будет, если сложить 70 и пятую часть  от 45?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ropisi" pitchFamily="2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369428" y="6643710"/>
            <a:ext cx="77457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79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0086 -0.4474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00087 -0.3004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0052 -0.129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455</TotalTime>
  <Words>231</Words>
  <Application>Microsoft Office PowerPoint</Application>
  <PresentationFormat>On-screen Show (4:3)</PresentationFormat>
  <Paragraphs>82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18</vt:i4>
      </vt:variant>
    </vt:vector>
  </HeadingPairs>
  <TitlesOfParts>
    <vt:vector size="35" baseType="lpstr">
      <vt:lpstr>Arial</vt:lpstr>
      <vt:lpstr>Lucida Sans Unicode</vt:lpstr>
      <vt:lpstr>Wingdings 3</vt:lpstr>
      <vt:lpstr>Verdana</vt:lpstr>
      <vt:lpstr>Wingdings 2</vt:lpstr>
      <vt:lpstr>Calibri</vt:lpstr>
      <vt:lpstr>Propisi</vt:lpstr>
      <vt:lpstr>Times New Roman</vt:lpstr>
      <vt:lpstr>Monotype Corsiva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79</cp:revision>
  <dcterms:created xsi:type="dcterms:W3CDTF">2011-03-27T14:42:45Z</dcterms:created>
  <dcterms:modified xsi:type="dcterms:W3CDTF">2011-04-17T18:10:39Z</dcterms:modified>
</cp:coreProperties>
</file>