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79" r:id="rId2"/>
    <p:sldId id="278" r:id="rId3"/>
    <p:sldId id="265" r:id="rId4"/>
    <p:sldId id="267" r:id="rId5"/>
    <p:sldId id="269" r:id="rId6"/>
    <p:sldId id="270" r:id="rId7"/>
    <p:sldId id="271" r:id="rId8"/>
    <p:sldId id="272" r:id="rId9"/>
    <p:sldId id="280" r:id="rId10"/>
    <p:sldId id="260" r:id="rId11"/>
    <p:sldId id="262" r:id="rId12"/>
    <p:sldId id="277" r:id="rId13"/>
    <p:sldId id="256" r:id="rId14"/>
    <p:sldId id="257" r:id="rId15"/>
    <p:sldId id="258" r:id="rId16"/>
    <p:sldId id="275" r:id="rId17"/>
    <p:sldId id="281" r:id="rId18"/>
    <p:sldId id="274" r:id="rId19"/>
    <p:sldId id="282" r:id="rId20"/>
    <p:sldId id="264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69D6-A1FB-4154-B821-B9EB1F22EA2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32F6-4BD4-4FA3-BD6D-FF2835C01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7E99-8E61-4813-BFC9-F09DBBEC5EC9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DE1D-5EDA-4BCA-90FD-D0906FE2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ogorod.sw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pin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ogorod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&#1079;&#1074;&#1077;&#1088;&#1091;&#1096;&#1082;&#1080;\&#1047;&#1072;&#1088;&#1103;&#1076;&#1082;&#1072;.mp3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24936" cy="2304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Закрепление изученного материала. Проверка знаний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264696" cy="1440160"/>
          </a:xfrm>
        </p:spPr>
        <p:txBody>
          <a:bodyPr>
            <a:prstTxWarp prst="textPlain">
              <a:avLst/>
            </a:prstTxWarp>
            <a:normAutofit fontScale="92500" lnSpcReduction="2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  – 1 «Б» класс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Подготовила: Чуйко И. В.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2010 –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2011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год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         = 5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42862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764704"/>
            <a:ext cx="50006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64291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           =0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764704"/>
            <a:ext cx="505766" cy="44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764704"/>
            <a:ext cx="500636" cy="44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=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64291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          </a:t>
            </a:r>
            <a:r>
              <a:rPr lang="ru-RU" sz="3200" dirty="0" smtClean="0"/>
              <a:t> = </a:t>
            </a:r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764704"/>
            <a:ext cx="484106" cy="44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7647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282" y="2928934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7584" y="4725144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71802" y="2571744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84" y="2428868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58016" y="4572008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321468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271462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7620" y="514351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278605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507207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072330" y="478632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23" name="Овал 22"/>
          <p:cNvSpPr/>
          <p:nvPr/>
        </p:nvSpPr>
        <p:spPr>
          <a:xfrm>
            <a:off x="2000232" y="3786190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00628" y="3786190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14546" y="400050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414338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27" name="Овал 26"/>
          <p:cNvSpPr/>
          <p:nvPr/>
        </p:nvSpPr>
        <p:spPr>
          <a:xfrm>
            <a:off x="7786710" y="3143248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001024" y="342900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=</a:t>
            </a:r>
            <a:endParaRPr lang="ru-RU" sz="4400" dirty="0"/>
          </a:p>
        </p:txBody>
      </p:sp>
      <p:sp>
        <p:nvSpPr>
          <p:cNvPr id="29" name="Овал 28"/>
          <p:cNvSpPr/>
          <p:nvPr/>
        </p:nvSpPr>
        <p:spPr>
          <a:xfrm>
            <a:off x="2214546" y="5286388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357422" y="5500702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&lt;</a:t>
            </a:r>
            <a:endParaRPr lang="ru-RU" sz="4400" dirty="0"/>
          </a:p>
        </p:txBody>
      </p:sp>
      <p:sp>
        <p:nvSpPr>
          <p:cNvPr id="31" name="Овал 30"/>
          <p:cNvSpPr/>
          <p:nvPr/>
        </p:nvSpPr>
        <p:spPr>
          <a:xfrm>
            <a:off x="5715008" y="5214950"/>
            <a:ext cx="1071570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929322" y="542926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&gt;</a:t>
            </a:r>
            <a:endParaRPr lang="ru-RU" sz="44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-0.03353 L 0.02813 -0.366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1 -0.08557 L -0.22917 -0.31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-0.0303 C 0.01129 -0.04094 0.00938 -0.03446 0.01546 -0.0481 C 0.01702 -0.05157 0.01823 -0.05967 0.01823 -0.05944 C 0.01945 -0.07308 0.01962 -0.08164 0.02744 -0.08904 C 0.02848 -0.09112 0.029 -0.09343 0.03004 -0.09505 C 0.03125 -0.09667 0.03299 -0.09713 0.03403 -0.09875 C 0.03872 -0.10662 0.03889 -0.1087 0.0408 -0.11633 C 0.04202 -0.12974 0.04184 -0.14709 0.04601 -0.15958 C 0.04671 -0.16166 0.04809 -0.16328 0.04862 -0.16536 C 0.04983 -0.16906 0.05139 -0.17715 0.05139 -0.17692 C 0.05573 -0.24445 0.054 -0.213 0.054 -0.34921 C 0.054 -0.37535 0.06112 -0.44057 0.04601 -0.47433 C 0.04445 -0.48173 0.04046 -0.48798 0.03681 -0.49399 C 0.03386 -0.50601 0.02553 -0.51989 0.01823 -0.52706 C 0.01598 -0.53608 0.00955 -0.54556 0.00487 -0.5525 C 0.00157 -0.56614 0.00278 -0.56036 0.00087 -0.57008 C -0.00069 -0.59181 -0.00416 -0.61286 0.00087 -0.6346 C 0.00209 -0.6568 0.00209 -0.64894 0.00209 -0.65796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6707 C 0.01927 -0.12466 0.01875 -0.18247 0.02014 -0.24006 C 0.02066 -0.25856 0.02812 -0.2951 0.03819 -0.30782 C 0.04132 -0.3217 0.0368 -0.30551 0.04409 -0.31962 C 0.04965 -0.33049 0.04166 -0.32077 0.04705 -0.33164 C 0.05416 -0.34598 0.0493 -0.32979 0.05451 -0.34344 C 0.0559 -0.34714 0.0559 -0.35176 0.05746 -0.35546 C 0.06007 -0.36124 0.06371 -0.36587 0.06649 -0.37142 C 0.06927 -0.37697 0.07066 -0.38275 0.07396 -0.38738 C 0.07517 -0.3964 0.07552 -0.40403 0.07986 -0.4112 C 0.08489 -0.41929 0.08368 -0.41143 0.09045 -0.42507 C 0.0934 -0.43109 0.09548 -0.43779 0.0993 -0.44288 C 0.10278 -0.44751 0.10659 -0.4519 0.10972 -0.45699 C 0.11423 -0.46462 0.12048 -0.47364 0.1276 -0.47665 C 0.13177 -0.4822 0.1434 -0.48844 0.15 -0.48867 C 0.19479 -0.49006 0.23958 -0.49006 0.28437 -0.49075 C 0.30069 -0.49399 0.31805 -0.49931 0.33368 -0.50648 C 0.3401 -0.50925 0.34531 -0.51388 0.35156 -0.51642 C 0.35538 -0.52174 0.3592 -0.52174 0.36354 -0.52637 C 0.36753 -0.53053 0.36944 -0.53608 0.371 -0.54233 C 0.37222 -0.57424 0.37552 -0.60847 0.37552 -0.63969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1688 -0.00087 -0.00139 0.00451 -0.01202 C 0.00746 -0.01781 0.00868 -0.02521 0.01042 -0.03191 C 0.01146 -0.04672 0.0118 -0.05342 0.01493 -0.06568 C 0.01545 -0.071 0.01545 -0.07632 0.01632 -0.08164 C 0.01701 -0.0858 0.01944 -0.09343 0.01944 -0.09343 C 0.01996 -0.09736 0.02048 -0.10153 0.02083 -0.10546 C 0.02153 -0.11216 0.0217 -0.11887 0.02239 -0.12535 C 0.02378 -0.1376 0.0309 -0.15125 0.03576 -0.16119 C 0.03837 -0.16628 0.03802 -0.17368 0.04028 -0.179 C 0.04201 -0.18316 0.04358 -0.18779 0.04618 -0.19103 C 0.04722 -0.19241 0.04844 -0.19334 0.0493 -0.19496 C 0.05417 -0.20328 0.05694 -0.2123 0.06111 -0.22086 C 0.06545 -0.24237 0.06562 -0.24075 0.06111 -0.27844 C 0.06059 -0.28307 0.05642 -0.28585 0.05521 -0.29024 C 0.05469 -0.29232 0.05364 -0.29625 0.05364 -0.29625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27729 L 0.00642 -0.61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7 -       = 5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35716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 +       = 8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466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36" y="35716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10 -      </a:t>
            </a:r>
            <a:r>
              <a:rPr lang="ru-RU" sz="3200" dirty="0" smtClean="0"/>
              <a:t>  = </a:t>
            </a:r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404664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6-конечная звезда 8"/>
          <p:cNvSpPr/>
          <p:nvPr/>
        </p:nvSpPr>
        <p:spPr>
          <a:xfrm>
            <a:off x="683568" y="2276872"/>
            <a:ext cx="1714512" cy="1500198"/>
          </a:xfrm>
          <a:prstGeom prst="star16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500034" y="4286256"/>
            <a:ext cx="1857388" cy="221457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6715108" y="2348880"/>
            <a:ext cx="2428892" cy="2643206"/>
          </a:xfrm>
          <a:prstGeom prst="quadArrowCallou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00" y="257174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492919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0958" y="335756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3428992" y="2357430"/>
            <a:ext cx="1428760" cy="142876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6-конечная звезда 15"/>
          <p:cNvSpPr/>
          <p:nvPr/>
        </p:nvSpPr>
        <p:spPr>
          <a:xfrm>
            <a:off x="4500562" y="4714884"/>
            <a:ext cx="1714480" cy="1928826"/>
          </a:xfrm>
          <a:prstGeom prst="star16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14744" y="264318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521495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0162 C 0.03681 -0.00856 0.05035 -0.02729 0.06927 -0.03631 C 0.07795 -0.04741 0.06632 -0.03353 0.07674 -0.04209 C 0.08229 -0.04648 0.08767 -0.05319 0.09323 -0.05805 C 0.09462 -0.0592 0.09635 -0.0592 0.09774 -0.06013 C 0.10642 -0.0666 0.11441 -0.07539 0.12309 -0.08187 C 0.12899 -0.08626 0.13316 -0.08927 0.13802 -0.09597 C 0.14062 -0.10684 0.14635 -0.11679 0.15139 -0.12581 C 0.15434 -0.13668 0.16076 -0.14732 0.16493 -0.15749 C 0.1691 -0.16767 0.17031 -0.17831 0.1724 -0.18941 C 0.17153 -0.22572 0.17118 -0.25023 0.16632 -0.28284 C 0.16354 -0.30111 0.16181 -0.33834 0.16181 -0.33811 C 0.16059 -0.37881 0.16146 -0.43062 0.14253 -0.46577 C 0.13993 -0.48265 0.13194 -0.49607 0.12604 -0.51133 C 0.12274 -0.52012 0.12674 -0.51549 0.12153 -0.52544 C 0.11215 -0.54348 0.09792 -0.56822 0.08125 -0.57493 C 0.06181 -0.57331 0.03854 -0.56822 0.02014 -0.57701 C 0.01528 -0.58325 0.01042 -0.58719 0.0066 -0.59482 C 0.00139 -0.61771 0.00521 -0.63598 0.00521 -0.66258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602 C -0.03159 -0.01897 -0.04618 -0.02382 -0.06354 -0.0259 C -0.06909 -0.02775 -0.0743 -0.0303 -0.07986 -0.03192 C -0.08732 -0.03839 -0.08316 -0.03423 -0.09184 -0.04579 C -0.09288 -0.04718 -0.09496 -0.04695 -0.09635 -0.04788 C -0.1026 -0.0525 -0.10972 -0.05851 -0.11562 -0.06383 C -0.1177 -0.0717 -0.1217 -0.07378 -0.12621 -0.07979 C -0.12812 -0.08742 -0.13246 -0.09043 -0.13506 -0.0976 C -0.14253 -0.11726 -0.15104 -0.13738 -0.15451 -0.15911 C -0.1552 -0.1901 -0.14548 -0.23428 -0.16788 -0.25463 C -0.17569 -0.26966 -0.18854 -0.27475 -0.20086 -0.28053 C -0.22066 -0.27984 -0.24062 -0.27637 -0.26041 -0.27845 C -0.28107 -0.28053 -0.23246 -0.2951 -0.26354 -0.28446 C -0.2684 -0.28007 -0.27291 -0.27891 -0.27847 -0.2766 C -0.28541 -0.26665 -0.28628 -0.2685 -0.29774 -0.27059 C -0.3118 -0.28284 -0.31197 -0.28192 -0.3276 -0.28839 C -0.33593 -0.29949 -0.34305 -0.31129 -0.35295 -0.32031 C -0.35607 -0.32632 -0.35954 -0.32933 -0.36354 -0.33418 C -0.36788 -0.34575 -0.36527 -0.33788 -0.36788 -0.34806 C -0.36892 -0.35199 -0.371 -0.36009 -0.371 -0.35985 C -0.37048 -0.36541 -0.36961 -0.37049 -0.36944 -0.37581 C -0.36857 -0.39246 -0.36927 -0.40911 -0.36788 -0.42553 C -0.36753 -0.42877 -0.36458 -0.43062 -0.36354 -0.43363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1989 C 0.03472 -0.03122 0.0415 -0.05342 0.05122 -0.05735 C 0.05434 -0.071 0.06476 -0.08696 0.075 -0.09112 C 0.09236 -0.11563 0.11754 -0.12673 0.14219 -0.12697 C 0.2849 -0.12835 0.42778 -0.12835 0.57049 -0.12905 C 0.58264 -0.1302 0.59306 -0.13252 0.60486 -0.13483 C 0.61511 -0.13945 0.62032 -0.14662 0.63021 -0.15079 C 0.64097 -0.1605 0.63577 -0.15772 0.64514 -0.16073 C 0.64966 -0.16466 0.65191 -0.16859 0.65712 -0.17068 C 0.66372 -0.17946 0.67118 -0.18409 0.67657 -0.1945 C 0.68472 -0.23011 0.68282 -0.27105 0.66754 -0.30204 C 0.66511 -0.31198 0.66302 -0.31938 0.66302 -0.32979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3651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Вопрос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2951820" y="1232756"/>
            <a:ext cx="1368152" cy="100811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99792" y="3429000"/>
            <a:ext cx="1368152" cy="115212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7824" y="25649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Решение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36096" y="2924944"/>
            <a:ext cx="1296144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26369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8" grpId="0" build="allAtOnce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296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Задача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9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03648" y="2420888"/>
            <a:ext cx="629255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40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Пин</a:t>
            </a:r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принёс </a:t>
            </a:r>
          </a:p>
          <a:p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           3    шариков, а   </a:t>
            </a:r>
          </a:p>
          <a:p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</a:t>
            </a:r>
            <a:r>
              <a:rPr lang="ru-RU" sz="40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Копатыч</a:t>
            </a:r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надул ещё 5 </a:t>
            </a:r>
          </a:p>
          <a:p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шариков. Сколько </a:t>
            </a:r>
          </a:p>
          <a:p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шариков стало?</a:t>
            </a:r>
            <a:endParaRPr lang="ru-RU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2" descr="копатыч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365104"/>
            <a:ext cx="1981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6" descr="Пин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680"/>
            <a:ext cx="17145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</a:t>
            </a:r>
            <a:endParaRPr lang="ru-RU" sz="66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17526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Малыш съел 2 плюшки, а </a:t>
            </a:r>
            <a:r>
              <a:rPr lang="ru-RU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Карлсон</a:t>
            </a:r>
            <a:r>
              <a:rPr lang="ru-R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– 7. Сколько всего плюшек они съели?</a:t>
            </a:r>
            <a:endParaRPr lang="ru-R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6" descr="а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49" t="25182" r="16145" b="37006"/>
          <a:stretch>
            <a:fillRect/>
          </a:stretch>
        </p:blipFill>
        <p:spPr bwMode="auto">
          <a:xfrm rot="20608016">
            <a:off x="2895600" y="3505200"/>
            <a:ext cx="145891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акар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9965">
            <a:off x="4654550" y="3717925"/>
            <a:ext cx="2155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4259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</a:t>
            </a:r>
            <a:endParaRPr lang="ru-RU" sz="60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136904" cy="273630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Ответ: 8 шариков стало.</a:t>
            </a:r>
          </a:p>
          <a:p>
            <a:pPr marL="4171950" lvl="8" indent="-514350"/>
            <a:endParaRPr lang="ru-RU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Ответ: всего 9 плюшек съели.</a:t>
            </a:r>
          </a:p>
          <a:p>
            <a:endParaRPr lang="ru-RU" dirty="0"/>
          </a:p>
        </p:txBody>
      </p:sp>
      <p:pic>
        <p:nvPicPr>
          <p:cNvPr id="4" name="Picture 72" descr="копатыч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700808"/>
            <a:ext cx="7032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кар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9965">
            <a:off x="7884667" y="2672814"/>
            <a:ext cx="8048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43009025_1212587590333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1844824"/>
            <a:ext cx="5715000" cy="4176464"/>
          </a:xfrm>
          <a:prstGeom prst="rect">
            <a:avLst/>
          </a:prstGeom>
        </p:spPr>
      </p:pic>
      <p:pic>
        <p:nvPicPr>
          <p:cNvPr id="9" name="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3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yat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27584" y="0"/>
            <a:ext cx="432048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u="sng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2+2</a:t>
            </a:r>
          </a:p>
          <a:p>
            <a:r>
              <a:rPr lang="ru-RU" sz="7200" b="1" u="sng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5+1</a:t>
            </a:r>
          </a:p>
          <a:p>
            <a:r>
              <a:rPr lang="ru-RU" sz="7200" b="1" u="sng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7+1</a:t>
            </a:r>
          </a:p>
          <a:p>
            <a:r>
              <a:rPr lang="ru-RU" sz="7200" b="1" u="sng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1+1+2</a:t>
            </a:r>
          </a:p>
          <a:p>
            <a:r>
              <a:rPr lang="ru-RU" sz="7200" b="1" u="sng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4+2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915816" y="4221088"/>
            <a:ext cx="18002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>
                <a:ln/>
                <a:solidFill>
                  <a:srgbClr val="FF0000"/>
                </a:solidFill>
              </a:rPr>
              <a:t>=</a:t>
            </a:r>
            <a:r>
              <a:rPr lang="ru-RU" sz="7200" b="1" u="sng" dirty="0">
                <a:ln/>
                <a:solidFill>
                  <a:srgbClr val="FF0000"/>
                </a:solidFill>
              </a:rPr>
              <a:t>6</a:t>
            </a:r>
            <a:r>
              <a:rPr lang="ru-RU" sz="8800" b="1" u="sng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987824" y="0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>
                <a:ln/>
                <a:solidFill>
                  <a:srgbClr val="FF0000"/>
                </a:solidFill>
              </a:rPr>
              <a:t>=</a:t>
            </a:r>
            <a:r>
              <a:rPr lang="ru-RU" sz="7200" b="1" u="sng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87824" y="1052736"/>
            <a:ext cx="1822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>
                <a:ln/>
                <a:solidFill>
                  <a:srgbClr val="FF0000"/>
                </a:solidFill>
              </a:rPr>
              <a:t>=</a:t>
            </a:r>
            <a:r>
              <a:rPr lang="ru-RU" sz="7200" b="1" u="sng" dirty="0">
                <a:ln/>
                <a:solidFill>
                  <a:srgbClr val="FF0000"/>
                </a:solidFill>
              </a:rPr>
              <a:t>6</a:t>
            </a:r>
            <a:r>
              <a:rPr lang="ru-RU" sz="7200" b="1" u="sng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915816" y="2060848"/>
            <a:ext cx="2179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>
                <a:ln/>
                <a:solidFill>
                  <a:srgbClr val="FF0000"/>
                </a:solidFill>
              </a:rPr>
              <a:t>=</a:t>
            </a:r>
            <a:r>
              <a:rPr lang="ru-RU" sz="7200" b="1" u="sng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11960" y="3356992"/>
            <a:ext cx="2323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>
                <a:ln/>
                <a:solidFill>
                  <a:srgbClr val="FF0000"/>
                </a:solidFill>
              </a:rPr>
              <a:t>=</a:t>
            </a:r>
            <a:r>
              <a:rPr lang="ru-RU" sz="7200" b="1" u="sng" dirty="0">
                <a:ln/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8" name="Picture 5" descr="bird2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913"/>
            <a:ext cx="3241055" cy="3024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/>
      <p:bldP spid="21513" grpId="0"/>
      <p:bldP spid="21516" grpId="0"/>
      <p:bldP spid="21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e7d80c7ce6fbd515826a5380998f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+ 4      7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213285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     9 - 0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42860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+ 3     </a:t>
            </a:r>
            <a:r>
              <a:rPr lang="ru-RU" sz="3200" dirty="0" smtClean="0"/>
              <a:t> 4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204864"/>
            <a:ext cx="57150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47667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785786" y="2214554"/>
            <a:ext cx="1357322" cy="1428760"/>
          </a:xfrm>
          <a:prstGeom prst="quadArrowCallou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214678" y="4643446"/>
            <a:ext cx="1357322" cy="1357322"/>
          </a:xfrm>
          <a:prstGeom prst="irregularSeal1">
            <a:avLst/>
          </a:prstGeom>
          <a:gradFill>
            <a:gsLst>
              <a:gs pos="34000">
                <a:srgbClr val="0B2577">
                  <a:alpha val="28627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2066" y="3286124"/>
            <a:ext cx="1000132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 четырьмя стрелками 12"/>
          <p:cNvSpPr/>
          <p:nvPr/>
        </p:nvSpPr>
        <p:spPr>
          <a:xfrm>
            <a:off x="6786578" y="5214950"/>
            <a:ext cx="1428760" cy="135732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0034" y="4357694"/>
            <a:ext cx="1214446" cy="150019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7215206" y="2928934"/>
            <a:ext cx="1500198" cy="1500198"/>
          </a:xfrm>
          <a:prstGeom prst="irregularSeal1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2910" y="478632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215206" y="550070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&gt;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868" y="485776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3834" y="328612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335756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285852" y="24288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-</a:t>
            </a:r>
            <a:endParaRPr lang="ru-RU" sz="32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23682E-6 C -0.01615 -0.00277 -0.01598 -0.00578 -0.01684 -0.00809 C -0.01771 -0.0104 -0.01945 -0.01063 -0.02049 -0.01225 C -0.0283 -0.02567 -0.01684 -0.01179 -0.02639 -0.02243 C -0.03351 -0.04139 -0.03924 -0.06059 -0.04653 -0.07955 C -0.05139 -0.09273 -0.05052 -0.11401 -0.05243 -0.12881 C -0.05643 -0.16142 -0.05955 -0.1938 -0.06302 -0.22664 C -0.06493 -0.24606 -0.06702 -0.26688 -0.07014 -0.28584 C -0.07101 -0.29116 -0.0717 -0.29671 -0.0724 -0.30226 C -0.07327 -0.30828 -0.07483 -0.32076 -0.07483 -0.32053 C -0.07413 -0.35152 -0.07483 -0.36679 -0.07118 -0.39223 C -0.07032 -0.40656 -0.07032 -0.42576 -0.06424 -0.43709 C -0.06163 -0.44912 -0.05573 -0.45906 -0.04775 -0.45929 C -0.01858 -0.45999 0.01076 -0.46068 0.03993 -0.46137 C 0.04062 -0.46184 0.04722 -0.46415 0.04809 -0.46554 C 0.0493 -0.46716 0.04948 -0.46993 0.05052 -0.47178 C 0.05139 -0.4734 0.05277 -0.47433 0.05399 -0.47571 C 0.05521 -0.48265 0.05746 -0.48519 0.05868 -0.49213 C 0.05989 -0.55504 0.05399 -0.55804 0.06944 -0.59412 C 0.07014 -0.59898 0.07187 -0.60337 0.07187 -0.60846 C 0.07187 -0.6191 0.06944 -0.62835 0.06944 -0.63899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4209E-6 C -0.00208 -0.01017 -0.00504 -0.01295 -0.01215 -0.01873 C -0.02014 -0.03307 -0.01545 -0.02821 -0.02413 -0.03492 C -0.02535 -0.03723 -0.02604 -0.03954 -0.02743 -0.04116 C -0.02882 -0.04278 -0.03125 -0.04347 -0.03264 -0.04532 C -0.03542 -0.04926 -0.03646 -0.05434 -0.03958 -0.05781 C -0.04323 -0.06198 -0.04826 -0.06475 -0.05174 -0.06961 C -0.05868 -0.07978 -0.05087 -0.07284 -0.06024 -0.08001 C -0.06285 -0.08996 -0.06788 -0.09736 -0.07396 -0.10453 C -0.07639 -0.11262 -0.08056 -0.12419 -0.08438 -0.13112 C -0.08611 -0.13852 -0.08837 -0.14477 -0.09115 -0.15171 C -0.09531 -0.1753 -0.0908 -0.14685 -0.09444 -0.18848 C -0.09635 -0.20906 -0.10139 -0.22988 -0.10486 -0.24976 C -0.10833 -0.26896 -0.11007 -0.28839 -0.11354 -0.30712 C -0.11597 -0.38043 -0.13524 -0.46831 -0.10833 -0.53445 C -0.10486 -0.55226 -0.09583 -0.56683 -0.09115 -0.58348 C -0.08958 -0.59805 -0.08785 -0.61332 -0.08247 -0.6265 C -0.08056 -0.64778 -0.08194 -0.63806 -0.07743 -0.65934 C -0.07691 -0.66211 -0.07569 -0.66766 -0.07569 -0.66743 C -0.07639 -0.67853 -0.07656 -0.68917 -0.07743 -0.70004 C -0.07865 -0.71507 -0.08594 -0.72826 -0.08594 -0.74306 " pathEditMode="relative" rAng="0" ptsTypes="fff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40426E-6 C -0.01667 -0.00671 -0.03542 -0.00509 -0.05208 -0.00602 C -0.05851 -0.00856 -0.06597 -0.00995 -0.07205 -0.01365 C -0.08247 -0.02035 -0.07118 -0.01527 -0.08125 -0.01966 C -0.08802 -0.02267 -0.09444 -0.02429 -0.09965 -0.03122 C -0.10208 -0.03423 -0.1033 -0.03839 -0.10573 -0.04094 C -0.11233 -0.04834 -0.12135 -0.05435 -0.12882 -0.0606 C -0.13316 -0.0643 -0.13594 -0.06823 -0.14097 -0.07031 C -0.1533 -0.08095 -0.16806 -0.08812 -0.18247 -0.09367 C -0.21858 -0.09297 -0.25486 -0.09297 -0.29115 -0.09205 C -0.30747 -0.09159 -0.3401 -0.08603 -0.3401 -0.0858 C -0.35382 -0.08303 -0.36146 -0.08141 -0.37708 -0.08002 C -0.46128 -0.0821 -0.44531 -0.06036 -0.47639 -0.10176 C -0.47587 -0.11078 -0.47743 -0.12119 -0.47344 -0.12905 C -0.47135 -0.13275 -0.46181 -0.13807 -0.46111 -0.1427 C -0.46024 -0.14778 -0.46111 -0.1531 -0.46111 -0.15819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e8a7927d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624736" cy="583264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13b_494daa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640"/>
            <a:ext cx="7128792" cy="6408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664296"/>
          </a:xfrm>
          <a:ln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</a:p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7200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34710" cy="28804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3890863"/>
          </a:xfrm>
        </p:spPr>
        <p:txBody>
          <a:bodyPr>
            <a:prstTxWarp prst="textButtonPour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Занимательные задачи</a:t>
            </a:r>
            <a:endParaRPr lang="ru-RU" sz="6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232025" y="908050"/>
            <a:ext cx="4679950" cy="4103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>
                <a:cs typeface="Arial" charset="0"/>
              </a:rPr>
              <a:t>	</a:t>
            </a:r>
            <a:r>
              <a:rPr lang="ru-RU" sz="2800">
                <a:solidFill>
                  <a:schemeClr val="tx2"/>
                </a:solidFill>
                <a:cs typeface="Arial" charset="0"/>
              </a:rPr>
              <a:t>1. Два цыплёнка стоят,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Два в скорлупке сидят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Шесть яиц под крылом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У наседки лежат.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Сосчитай поточней,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Отвечай поскорей: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Сколько будет цыплят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	У наседки моей?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124075" y="5589588"/>
            <a:ext cx="935038" cy="935037"/>
          </a:xfrm>
          <a:prstGeom prst="roundRect">
            <a:avLst>
              <a:gd name="adj" fmla="val 49718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/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10</a:t>
            </a:r>
            <a:endParaRPr lang="ru-RU" sz="2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39750" y="5589588"/>
            <a:ext cx="935038" cy="908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999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/>
            <a:r>
              <a:rPr lang="ru-RU" sz="2800" dirty="0">
                <a:solidFill>
                  <a:schemeClr val="tx2"/>
                </a:solidFill>
                <a:cs typeface="Arial" charset="0"/>
              </a:rPr>
              <a:t>8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19250" y="333375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Выбери правильный ответ.</a:t>
            </a:r>
          </a:p>
        </p:txBody>
      </p:sp>
      <p:sp>
        <p:nvSpPr>
          <p:cNvPr id="2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636963" y="5589588"/>
            <a:ext cx="935037" cy="908050"/>
          </a:xfrm>
          <a:prstGeom prst="roundRect">
            <a:avLst>
              <a:gd name="adj" fmla="val 48602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999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/>
            <a:r>
              <a:rPr lang="ru-RU" sz="2800" dirty="0">
                <a:solidFill>
                  <a:schemeClr val="tx2"/>
                </a:solidFill>
                <a:cs typeface="Arial" charset="0"/>
              </a:rPr>
              <a:t>9</a:t>
            </a:r>
          </a:p>
        </p:txBody>
      </p:sp>
      <p:pic>
        <p:nvPicPr>
          <p:cNvPr id="4108" name="Picture 12" descr="73415963aa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38375" cy="2976563"/>
          </a:xfrm>
          <a:prstGeom prst="rect">
            <a:avLst/>
          </a:prstGeom>
          <a:noFill/>
        </p:spPr>
      </p:pic>
      <p:pic>
        <p:nvPicPr>
          <p:cNvPr id="4109" name="Picture 13" descr="kury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76700"/>
            <a:ext cx="2997200" cy="2605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908050"/>
            <a:ext cx="8291512" cy="19446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100" dirty="0"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2.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Подарил утятам ёжик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	Восемь кожаных сапожек.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	Кто ответит из ребят,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	Сколько было всех утят?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7451725" y="4508500"/>
            <a:ext cx="100806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2800">
                <a:solidFill>
                  <a:schemeClr val="tx2"/>
                </a:solidFill>
                <a:cs typeface="Arial" charset="0"/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451725" y="3429000"/>
            <a:ext cx="10096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2800" dirty="0">
                <a:solidFill>
                  <a:schemeClr val="tx2"/>
                </a:solidFill>
                <a:cs typeface="Arial" charset="0"/>
              </a:rPr>
              <a:t>6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619250" y="404813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Выбери правильный ответ.</a:t>
            </a:r>
          </a:p>
        </p:txBody>
      </p:sp>
      <p:sp>
        <p:nvSpPr>
          <p:cNvPr id="2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451725" y="5516563"/>
            <a:ext cx="100806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2800">
                <a:solidFill>
                  <a:schemeClr val="tx2"/>
                </a:solidFill>
                <a:cs typeface="Arial" charset="0"/>
              </a:rPr>
              <a:t>8</a:t>
            </a:r>
          </a:p>
        </p:txBody>
      </p:sp>
      <p:pic>
        <p:nvPicPr>
          <p:cNvPr id="25611" name="Picture 11" descr="26d40ec196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644900"/>
            <a:ext cx="1517650" cy="1855788"/>
          </a:xfrm>
          <a:prstGeom prst="rect">
            <a:avLst/>
          </a:prstGeom>
          <a:noFill/>
        </p:spPr>
      </p:pic>
      <p:pic>
        <p:nvPicPr>
          <p:cNvPr id="25612" name="Picture 12" descr="26d40ec196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05263"/>
            <a:ext cx="1530350" cy="1873250"/>
          </a:xfrm>
          <a:prstGeom prst="rect">
            <a:avLst/>
          </a:prstGeom>
          <a:noFill/>
        </p:spPr>
      </p:pic>
      <p:pic>
        <p:nvPicPr>
          <p:cNvPr id="25613" name="Picture 13" descr="obuv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908050"/>
            <a:ext cx="1581150" cy="1585913"/>
          </a:xfrm>
          <a:prstGeom prst="rect">
            <a:avLst/>
          </a:prstGeom>
          <a:noFill/>
        </p:spPr>
      </p:pic>
      <p:pic>
        <p:nvPicPr>
          <p:cNvPr id="25614" name="Picture 14" descr="obuv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836613"/>
            <a:ext cx="1581150" cy="1585912"/>
          </a:xfrm>
          <a:prstGeom prst="rect">
            <a:avLst/>
          </a:prstGeom>
          <a:noFill/>
        </p:spPr>
      </p:pic>
      <p:pic>
        <p:nvPicPr>
          <p:cNvPr id="25615" name="Picture 15" descr="a4ea09c01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797425"/>
            <a:ext cx="1931987" cy="1438275"/>
          </a:xfrm>
          <a:prstGeom prst="rect">
            <a:avLst/>
          </a:prstGeom>
          <a:noFill/>
        </p:spPr>
      </p:pic>
      <p:pic>
        <p:nvPicPr>
          <p:cNvPr id="25616" name="Picture 16" descr="obuv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2482850" cy="2879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195513" y="5589588"/>
            <a:ext cx="1008062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9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2916238" y="4292600"/>
            <a:ext cx="1008062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cs typeface="Arial" charset="0"/>
              </a:rPr>
              <a:t>11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84213" y="4941888"/>
            <a:ext cx="1008062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8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0" y="981075"/>
            <a:ext cx="87487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3.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Было в детском магазине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Десять кукол на витрине.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Куколку одну купили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Папа с мамою для Лили.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Сколько кукол на витрине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Осталось в детском магазине?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619250" y="404813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Выбери правильный ответ.</a:t>
            </a:r>
          </a:p>
        </p:txBody>
      </p:sp>
      <p:pic>
        <p:nvPicPr>
          <p:cNvPr id="26636" name="Picture 12" descr="447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7120" y="2996952"/>
            <a:ext cx="3456880" cy="3708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5076825" cy="34559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4.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Дружно муравьи живут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И без дела не снуют.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Два несут травинку,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Два несут былинку,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Три несут иголки.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Сколько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их под ёлкой?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851275" y="5516563"/>
            <a:ext cx="1439863" cy="782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7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258888" y="5516563"/>
            <a:ext cx="1439862" cy="782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6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804025" y="5516563"/>
            <a:ext cx="1431925" cy="782637"/>
          </a:xfrm>
          <a:prstGeom prst="roundRect">
            <a:avLst>
              <a:gd name="adj" fmla="val 44583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8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619250" y="404813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Выбери правильный ответ.</a:t>
            </a:r>
          </a:p>
        </p:txBody>
      </p:sp>
      <p:pic>
        <p:nvPicPr>
          <p:cNvPr id="29707" name="Picture 11" descr="IMG_298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004048" y="1412777"/>
            <a:ext cx="3992315" cy="34592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5795963" cy="3313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100" dirty="0"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5.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Два щенка-баловника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Бегают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, резвятся,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К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шалунишкам три щенка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С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громким лаем мчатся.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Вместе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будет веселей.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Arial" charset="0"/>
              </a:rPr>
              <a:t>Сколько 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собралось друзей?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84213" y="5445125"/>
            <a:ext cx="2000250" cy="71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5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71875" y="5445125"/>
            <a:ext cx="2000250" cy="71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cs typeface="Arial" charset="0"/>
              </a:rPr>
              <a:t>4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588125" y="5445125"/>
            <a:ext cx="2000250" cy="71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CC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cs typeface="Arial" charset="0"/>
              </a:rPr>
              <a:t>3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19250" y="333375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Выбери правильный ответ.</a:t>
            </a:r>
          </a:p>
        </p:txBody>
      </p:sp>
      <p:pic>
        <p:nvPicPr>
          <p:cNvPr id="8204" name="Picture 12" descr="40ab2243f8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384501" cy="32514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154781e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0"/>
            <a:ext cx="7632848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215</Words>
  <Application>Microsoft Office PowerPoint</Application>
  <PresentationFormat>Экран (4:3)</PresentationFormat>
  <Paragraphs>118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Закрепление изученного материала. Проверка знаний</vt:lpstr>
      <vt:lpstr>Слайд 2</vt:lpstr>
      <vt:lpstr>Занимательные 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Задача</vt:lpstr>
      <vt:lpstr>Задача</vt:lpstr>
      <vt:lpstr>Проверь себя</vt:lpstr>
      <vt:lpstr>ФИЗМИНУТКА</vt:lpstr>
      <vt:lpstr>Слайд 17</vt:lpstr>
      <vt:lpstr>Слайд 18</vt:lpstr>
      <vt:lpstr>Слайд 19</vt:lpstr>
      <vt:lpstr>Слайд 20</vt:lpstr>
      <vt:lpstr>Слайд 21</vt:lpstr>
      <vt:lpstr>Слайд 22</vt:lpstr>
      <vt:lpstr>Молодцы!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</dc:title>
  <dc:creator>123</dc:creator>
  <cp:lastModifiedBy>123</cp:lastModifiedBy>
  <cp:revision>24</cp:revision>
  <dcterms:created xsi:type="dcterms:W3CDTF">2010-11-23T17:32:39Z</dcterms:created>
  <dcterms:modified xsi:type="dcterms:W3CDTF">2010-11-24T18:00:29Z</dcterms:modified>
</cp:coreProperties>
</file>