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00FF00"/>
    <a:srgbClr val="FCFDED"/>
    <a:srgbClr val="000066"/>
    <a:srgbClr val="0099CC"/>
    <a:srgbClr val="FF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>
      <p:cViewPr>
        <p:scale>
          <a:sx n="75" d="100"/>
          <a:sy n="75" d="100"/>
        </p:scale>
        <p:origin x="-123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60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60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D68C3-9906-47C8-9262-98CB39565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0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6D954-A645-4C5C-B9A0-253399938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3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5E2C-DBEC-4536-A4F3-CA38578B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8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2716-4DE1-4C1D-ABE3-6A699FCB2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1307-5F5E-4133-BD44-8B3672175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3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9C64-DD78-496D-B554-D70F70815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5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5C84-0696-4127-A070-0634EF502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4E104-ABAF-405E-96BA-C5AC17C39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1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427E-7410-4E57-90CD-47AAFFBCA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8208-AD62-4EA6-BAD7-D6541DF08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5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95A3-17D5-400E-8C34-E961BE93D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D0822-5803-4426-A1B0-5A5660A29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50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F90AC4B-33AD-4EA1-B4E7-DC35BFA93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&amp;p=13&amp;text=%D0%B0%D1%81%D1%82%D1%80%D0%B8%D0%B4%20%D0%BB%D0%B8%D0%BD%D0%B4%D0%B3%D1%80%D0%B5%D0%BD%20%D0%BA%D0%BD%D0%B8%D0%B3%D0%B8&amp;rpt=simage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http://im8-tub.yandex.net/i?id=25071064&amp;tov=8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page?&amp;p=27&amp;ed=1&amp;text=%D0%B0%D1%81%D1%82%D1%80%D0%B8%D0%B4%20%D0%BB%D0%B8%D0%BD%D0%B4%D0%B3%D1%80%D0%B5%D0%BD%20%D0%BA%D0%BD%D0%B8%D0%B3%D0%B8&amp;rpt=simage" TargetMode="External"/><Relationship Id="rId13" Type="http://schemas.openxmlformats.org/officeDocument/2006/relationships/image" Target="http://im2-tub.yandex.net/i?id=39484643&amp;tov=2" TargetMode="External"/><Relationship Id="rId18" Type="http://schemas.openxmlformats.org/officeDocument/2006/relationships/image" Target="../media/image23.jpeg"/><Relationship Id="rId3" Type="http://schemas.openxmlformats.org/officeDocument/2006/relationships/image" Target="../media/image18.jpeg"/><Relationship Id="rId21" Type="http://schemas.openxmlformats.org/officeDocument/2006/relationships/image" Target="../media/image24.jpeg"/><Relationship Id="rId7" Type="http://schemas.openxmlformats.org/officeDocument/2006/relationships/image" Target="http://im3-tub.yandex.net/i?id=23500594&amp;tov=3" TargetMode="External"/><Relationship Id="rId12" Type="http://schemas.openxmlformats.org/officeDocument/2006/relationships/image" Target="../media/image21.jpeg"/><Relationship Id="rId17" Type="http://schemas.openxmlformats.org/officeDocument/2006/relationships/hyperlink" Target="http://images.yandex.ru/yandpage?&amp;p=71&amp;ed=1&amp;text=%D0%B0%D1%81%D1%82%D1%80%D0%B8%D0%B4%20%D0%BB%D0%B8%D0%BD%D0%B4%D0%B3%D1%80%D0%B5%D0%BD%20%D0%BA%D0%BD%D0%B8%D0%B3%D0%B8&amp;rpt=simage" TargetMode="External"/><Relationship Id="rId25" Type="http://schemas.openxmlformats.org/officeDocument/2006/relationships/image" Target="http://im7-tub.yandex.net/i?id=25166726&amp;tov=7" TargetMode="External"/><Relationship Id="rId2" Type="http://schemas.openxmlformats.org/officeDocument/2006/relationships/hyperlink" Target="http://images.yandex.ru/yandpage?&amp;p=98&amp;ed=1&amp;text=%D0%B0%D1%81%D1%82%D1%80%D0%B8%D0%B4%20%D0%BB%D0%B8%D0%BD%D0%B4%D0%B3%D1%80%D0%B5%D0%BD%20%D0%BA%D0%BD%D0%B8%D0%B3%D0%B8&amp;rpt=simage" TargetMode="External"/><Relationship Id="rId16" Type="http://schemas.openxmlformats.org/officeDocument/2006/relationships/image" Target="http://im6-tub.yandex.net/i?id=7376997&amp;tov=6" TargetMode="External"/><Relationship Id="rId20" Type="http://schemas.openxmlformats.org/officeDocument/2006/relationships/hyperlink" Target="http://images.yandex.ru/yandpage?&amp;p=249&amp;ed=1&amp;text=%D0%B0%D1%81%D1%82%D1%80%D0%B8%D0%B4%20%D0%BB%D0%B8%D0%BD%D0%B4%D0%B3%D1%80%D0%B5%D0%BD%20%D0%BA%D0%BD%D0%B8%D0%B3%D0%B8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://images.yandex.ru/yandpage?&amp;p=102&amp;ed=1&amp;text=%D0%B0%D1%81%D1%82%D1%80%D0%B8%D0%B4%20%D0%BB%D0%B8%D0%BD%D0%B4%D0%B3%D1%80%D0%B5%D0%BD%20%D0%BA%D0%BD%D0%B8%D0%B3%D0%B8&amp;rpt=simage" TargetMode="External"/><Relationship Id="rId24" Type="http://schemas.openxmlformats.org/officeDocument/2006/relationships/image" Target="../media/image25.jpeg"/><Relationship Id="rId5" Type="http://schemas.openxmlformats.org/officeDocument/2006/relationships/hyperlink" Target="http://images.yandex.ru/yandpage?&amp;p=298&amp;ed=1&amp;text=%D0%B0%D1%81%D1%82%D1%80%D0%B8%D0%B4%20%D0%BB%D0%B8%D0%BD%D0%B4%D0%B3%D1%80%D0%B5%D0%BD%20%D0%BA%D0%BD%D0%B8%D0%B3%D0%B8&amp;rpt=simage" TargetMode="External"/><Relationship Id="rId15" Type="http://schemas.openxmlformats.org/officeDocument/2006/relationships/image" Target="../media/image22.jpeg"/><Relationship Id="rId23" Type="http://schemas.openxmlformats.org/officeDocument/2006/relationships/hyperlink" Target="http://images.yandex.ru/yandpage?&amp;p=30&amp;ed=1&amp;text=%D0%B0%D1%81%D1%82%D1%80%D0%B8%D0%B4%20%D0%BB%D0%B8%D0%BD%D0%B4%D0%B3%D1%80%D0%B5%D0%BD%20%D0%BA%D0%BD%D0%B8%D0%B3%D0%B8&amp;rpt=simage" TargetMode="External"/><Relationship Id="rId10" Type="http://schemas.openxmlformats.org/officeDocument/2006/relationships/image" Target="http://im3-tub.yandex.net/i?id=18557771&amp;tov=3" TargetMode="External"/><Relationship Id="rId19" Type="http://schemas.openxmlformats.org/officeDocument/2006/relationships/image" Target="http://im2-tub.yandex.net/i?id=7484375&amp;tov=2" TargetMode="External"/><Relationship Id="rId4" Type="http://schemas.openxmlformats.org/officeDocument/2006/relationships/image" Target="http://im8-tub.yandex.net/i?id=7437651&amp;tov=8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http://images.yandex.ru/yandpage?&amp;p=134&amp;ed=1&amp;text=%D0%B0%D1%81%D1%82%D1%80%D0%B8%D0%B4%20%D0%BB%D0%B8%D0%BD%D0%B4%D0%B3%D1%80%D0%B5%D0%BD%20%D0%BA%D0%BD%D0%B8%D0%B3%D0%B8&amp;rpt=simage" TargetMode="External"/><Relationship Id="rId22" Type="http://schemas.openxmlformats.org/officeDocument/2006/relationships/image" Target="http://im2-tub.yandex.net/i?id=2787668&amp;tov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331913" y="3789363"/>
            <a:ext cx="684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795963" y="4365625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03800" y="4398963"/>
            <a:ext cx="38163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  <a:latin typeface="Arial" charset="0"/>
              </a:rPr>
              <a:t>Выполнила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  <a:latin typeface="Arial" charset="0"/>
              </a:rPr>
              <a:t>учитель начальных классов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  <a:latin typeface="Arial" charset="0"/>
              </a:rPr>
              <a:t>Малышева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  <a:latin typeface="Arial" charset="0"/>
              </a:rPr>
              <a:t> Ирина Серафимовна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611188" y="2636838"/>
            <a:ext cx="4248150" cy="33845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367188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 rot="717727">
            <a:off x="1908175" y="3500438"/>
            <a:ext cx="1443038" cy="13319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097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Урок </a:t>
            </a:r>
          </a:p>
          <a:p>
            <a:pPr algn="ctr"/>
            <a:r>
              <a:rPr lang="ru-RU" sz="1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математики </a:t>
            </a:r>
          </a:p>
          <a:p>
            <a:pPr algn="ctr"/>
            <a:r>
              <a:rPr lang="ru-RU" sz="1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в 3 классе</a:t>
            </a:r>
          </a:p>
        </p:txBody>
      </p:sp>
      <p:pic>
        <p:nvPicPr>
          <p:cNvPr id="2065" name="Picture 1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40513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693" y="116632"/>
            <a:ext cx="7803738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Деление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двузначного числа</a:t>
            </a:r>
          </a:p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на однозначное</a:t>
            </a:r>
          </a:p>
          <a:p>
            <a:pPr algn="ctr">
              <a:defRPr/>
            </a:pP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РЕШЕНИЕ ЗАДАЧ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345363" cy="446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spc="80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ЛОГИЧЕСКИЕ ЗАДАНИЯ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28775"/>
            <a:ext cx="3562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3851275" y="1628775"/>
            <a:ext cx="5041900" cy="360045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  <a:p>
            <a:pPr algn="ctr"/>
            <a:endParaRPr lang="ru-RU" sz="2400" b="1">
              <a:solidFill>
                <a:srgbClr val="0000FF"/>
              </a:solidFill>
            </a:endParaRP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Когда Малыш и Карлсон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вышли на крышу,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на часах было 19 – 25.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Они пробыли там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ровно 35 минут.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Сколько времени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было на часах,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когда Малыша сняли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 крыши пожарные?</a:t>
            </a:r>
          </a:p>
          <a:p>
            <a:pPr algn="ctr"/>
            <a:endParaRPr lang="ru-RU" sz="2400" b="1">
              <a:solidFill>
                <a:srgbClr val="0000FF"/>
              </a:solidFill>
            </a:endParaRPr>
          </a:p>
          <a:p>
            <a:pPr algn="ctr"/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268538" y="476250"/>
            <a:ext cx="52562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РЕШИТЕ ЗАДАЧУ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211638" y="1844675"/>
            <a:ext cx="4608512" cy="3960813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Фрекен Бок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испекла к ужину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35 плюшек с марципаном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и 15 с шоколадным кремом.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Все плюшки поровну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разделили между собой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мама, папа, Боссе, Бетан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и Малыш.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По сколько плюшек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досталось каждому?</a:t>
            </a:r>
          </a:p>
        </p:txBody>
      </p:sp>
      <p:pic>
        <p:nvPicPr>
          <p:cNvPr id="73734" name="Picture 6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44675"/>
            <a:ext cx="3649663" cy="399415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smile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713788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3203575" y="620713"/>
            <a:ext cx="2544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506" name="Picture 18" descr="http://im8-tub.yandex.net/i?id=25071064&amp;tov=8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4032250" cy="303530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1042988" y="1120775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 b="1"/>
              <a:t>АСТРИД АННА ЭМИЛИЯ ЛИНДГРЕН</a:t>
            </a:r>
            <a:r>
              <a:rPr lang="ru-RU" sz="2800"/>
              <a:t> 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1763713" y="1727200"/>
            <a:ext cx="597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14 ноября 1907 — 28 января 2002 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327025" y="2808288"/>
            <a:ext cx="40894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шведская писательница</a:t>
            </a:r>
          </a:p>
          <a:p>
            <a:pPr algn="ctr"/>
            <a:r>
              <a:rPr lang="ru-RU" sz="2000" b="1"/>
              <a:t>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автор всемирно известных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 книг для детей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4406900"/>
            <a:ext cx="47164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algn="ctr"/>
            <a:endParaRPr lang="en-US" sz="2800" b="1">
              <a:cs typeface="Times New Roman" pitchFamily="18" charset="0"/>
            </a:endParaRPr>
          </a:p>
          <a:p>
            <a:pPr indent="449263"/>
            <a:r>
              <a:rPr lang="en-US" sz="2800" b="1">
                <a:cs typeface="Times New Roman" pitchFamily="18" charset="0"/>
              </a:rPr>
              <a:t>          </a:t>
            </a:r>
            <a:r>
              <a:rPr lang="ru-RU" sz="2800" b="1">
                <a:cs typeface="Times New Roman" pitchFamily="18" charset="0"/>
              </a:rPr>
              <a:t>лауреат </a:t>
            </a:r>
          </a:p>
          <a:p>
            <a:pPr indent="449263"/>
            <a:r>
              <a:rPr lang="ru-RU" sz="2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Международной премии </a:t>
            </a:r>
            <a:endParaRPr lang="ru-RU" sz="2400" b="1">
              <a:solidFill>
                <a:srgbClr val="0000FF"/>
              </a:solidFill>
              <a:latin typeface="Arial" charset="0"/>
            </a:endParaRPr>
          </a:p>
          <a:p>
            <a:pPr indent="449263"/>
            <a:r>
              <a:rPr lang="en-US" sz="2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    </a:t>
            </a:r>
            <a:r>
              <a:rPr lang="ru-RU" sz="2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им. Х.К.Андерсена</a:t>
            </a:r>
            <a:endParaRPr lang="ru-RU" sz="2400" b="1">
              <a:solidFill>
                <a:srgbClr val="0000FF"/>
              </a:solidFill>
              <a:latin typeface="Arial" charset="0"/>
            </a:endParaRPr>
          </a:p>
          <a:p>
            <a:pPr indent="449263" eaLnBrk="0" hangingPunct="0"/>
            <a:endParaRPr lang="ru-RU" sz="24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3513" name="Picture 25" descr="Медаль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761">
            <a:off x="3203575" y="4221163"/>
            <a:ext cx="11445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  <p:bldP spid="63509" grpId="0"/>
      <p:bldP spid="635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im8-tub.yandex.net/i?id=7437651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1392238" cy="1944688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http://im3-tub.yandex.net/i?id=23500594&amp;tov=3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1573212" cy="252095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http://im3-tub.yandex.net/i?id=18557771&amp;tov=3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1441450" cy="200818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http://im2-tub.yandex.net/i?id=39484643&amp;tov=2">
            <a:hlinkClick r:id="rId11"/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1658937" cy="237648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http://im6-tub.yandex.net/i?id=7376997&amp;tov=6">
            <a:hlinkClick r:id="rId14"/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005263"/>
            <a:ext cx="1733550" cy="237648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10" descr="http://im2-tub.yandex.net/i?id=7484375&amp;tov=2">
            <a:hlinkClick r:id="rId17"/>
          </p:cNvPr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693863" cy="2655888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 descr="http://im2-tub.yandex.net/i?id=2787668&amp;tov=2">
            <a:hlinkClick r:id="rId20"/>
          </p:cNvPr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05263"/>
            <a:ext cx="1566863" cy="237648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 descr="http://im7-tub.yandex.net/i?id=25166726&amp;tov=7">
            <a:hlinkClick r:id="rId23"/>
          </p:cNvPr>
          <p:cNvPicPr>
            <a:picLocks noChangeAspect="1" noChangeArrowheads="1"/>
          </p:cNvPicPr>
          <p:nvPr/>
        </p:nvPicPr>
        <p:blipFill>
          <a:blip r:embed="rId24" r:link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4675"/>
            <a:ext cx="2305050" cy="1717675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1132" y="116632"/>
            <a:ext cx="538641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КНИГИ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АСТРИД ЛИНДГРЕН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70" name="Group 246"/>
          <p:cNvGraphicFramePr>
            <a:graphicFrameLocks noGrp="1"/>
          </p:cNvGraphicFramePr>
          <p:nvPr/>
        </p:nvGraphicFramePr>
        <p:xfrm>
          <a:off x="3995738" y="2997200"/>
          <a:ext cx="4248150" cy="2195513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50900"/>
                <a:gridCol w="849312"/>
                <a:gridCol w="849313"/>
              </a:tblGrid>
              <a:tr h="1185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Rounded MT Bold" pitchFamily="34" charset="0"/>
                          <a:ea typeface="Times New Roman" pitchFamily="18" charset="0"/>
                          <a:cs typeface="Arial" charset="0"/>
                        </a:rPr>
                        <a:t>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Ш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2291" name="Picture 6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16113"/>
            <a:ext cx="3632200" cy="3529012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45" name="Text Box 221"/>
          <p:cNvSpPr txBox="1">
            <a:spLocks noChangeArrowheads="1"/>
          </p:cNvSpPr>
          <p:nvPr/>
        </p:nvSpPr>
        <p:spPr bwMode="auto">
          <a:xfrm>
            <a:off x="539750" y="569913"/>
            <a:ext cx="79200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FFFF00"/>
                </a:solidFill>
              </a:rPr>
              <a:t>Р А З Г А Д А Й Т Е   Р Е Б У С</a:t>
            </a:r>
          </a:p>
        </p:txBody>
      </p:sp>
      <p:graphicFrame>
        <p:nvGraphicFramePr>
          <p:cNvPr id="52522" name="Group 298"/>
          <p:cNvGraphicFramePr>
            <a:graphicFrameLocks noGrp="1"/>
          </p:cNvGraphicFramePr>
          <p:nvPr/>
        </p:nvGraphicFramePr>
        <p:xfrm>
          <a:off x="3995738" y="1844675"/>
          <a:ext cx="4824410" cy="3600450"/>
        </p:xfrm>
        <a:graphic>
          <a:graphicData uri="http://schemas.openxmlformats.org/drawingml/2006/table">
            <a:tbl>
              <a:tblPr/>
              <a:tblGrid>
                <a:gridCol w="964521"/>
                <a:gridCol w="964522"/>
                <a:gridCol w="966324"/>
                <a:gridCol w="964521"/>
                <a:gridCol w="964522"/>
              </a:tblGrid>
              <a:tr h="1808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Ы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Ш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92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34" marR="9143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239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55765" name="Picture 46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84538"/>
            <a:ext cx="3816350" cy="3195637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767" name="Rectangle 47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04800"/>
            <a:ext cx="8893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НАЙДИТЕ ЗНАЧЕНИЯ ВЫРАЖЕНИЙ</a:t>
            </a:r>
          </a:p>
        </p:txBody>
      </p:sp>
      <p:graphicFrame>
        <p:nvGraphicFramePr>
          <p:cNvPr id="56268" name="Group 972"/>
          <p:cNvGraphicFramePr>
            <a:graphicFrameLocks noGrp="1"/>
          </p:cNvGraphicFramePr>
          <p:nvPr/>
        </p:nvGraphicFramePr>
        <p:xfrm>
          <a:off x="3357563" y="1576388"/>
          <a:ext cx="5175250" cy="1492250"/>
        </p:xfrm>
        <a:graphic>
          <a:graphicData uri="http://schemas.openxmlformats.org/drawingml/2006/table">
            <a:tbl>
              <a:tblPr/>
              <a:tblGrid>
                <a:gridCol w="785349"/>
                <a:gridCol w="781993"/>
                <a:gridCol w="706478"/>
                <a:gridCol w="783672"/>
                <a:gridCol w="704801"/>
                <a:gridCol w="706478"/>
                <a:gridCol w="706479"/>
              </a:tblGrid>
              <a:tr h="791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</a:t>
                      </a:r>
                    </a:p>
                  </a:txBody>
                  <a:tcPr marL="91433" marR="91433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280" name="Group 984"/>
          <p:cNvGraphicFramePr>
            <a:graphicFrameLocks noGrp="1"/>
          </p:cNvGraphicFramePr>
          <p:nvPr/>
        </p:nvGraphicFramePr>
        <p:xfrm>
          <a:off x="395288" y="1557338"/>
          <a:ext cx="1655762" cy="4895850"/>
        </p:xfrm>
        <a:graphic>
          <a:graphicData uri="http://schemas.openxmlformats.org/drawingml/2006/table">
            <a:tbl>
              <a:tblPr/>
              <a:tblGrid>
                <a:gridCol w="1655762"/>
              </a:tblGrid>
              <a:tr h="692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48 : 2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74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96 : 6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15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72 : 6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3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75 : 5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64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54 :3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6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92 : 4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8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81 : 3</a:t>
                      </a:r>
                    </a:p>
                  </a:txBody>
                  <a:tcPr marL="91454" marR="91454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6254" name="Rectangle 958"/>
          <p:cNvSpPr>
            <a:spLocks noChangeArrowheads="1"/>
          </p:cNvSpPr>
          <p:nvPr/>
        </p:nvSpPr>
        <p:spPr bwMode="auto">
          <a:xfrm>
            <a:off x="2298700" y="5732463"/>
            <a:ext cx="663575" cy="7302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Н</a:t>
            </a:r>
          </a:p>
        </p:txBody>
      </p:sp>
      <p:sp>
        <p:nvSpPr>
          <p:cNvPr id="56255" name="Rectangle 959"/>
          <p:cNvSpPr>
            <a:spLocks noChangeArrowheads="1"/>
          </p:cNvSpPr>
          <p:nvPr/>
        </p:nvSpPr>
        <p:spPr bwMode="auto">
          <a:xfrm>
            <a:off x="2314575" y="5013325"/>
            <a:ext cx="642938" cy="5762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О</a:t>
            </a:r>
          </a:p>
        </p:txBody>
      </p:sp>
      <p:sp>
        <p:nvSpPr>
          <p:cNvPr id="56256" name="Rectangle 960"/>
          <p:cNvSpPr>
            <a:spLocks noChangeArrowheads="1"/>
          </p:cNvSpPr>
          <p:nvPr/>
        </p:nvSpPr>
        <p:spPr bwMode="auto">
          <a:xfrm>
            <a:off x="2339975" y="4371975"/>
            <a:ext cx="642938" cy="5762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С</a:t>
            </a:r>
          </a:p>
        </p:txBody>
      </p:sp>
      <p:sp>
        <p:nvSpPr>
          <p:cNvPr id="56257" name="Rectangle 961"/>
          <p:cNvSpPr>
            <a:spLocks noChangeArrowheads="1"/>
          </p:cNvSpPr>
          <p:nvPr/>
        </p:nvSpPr>
        <p:spPr bwMode="auto">
          <a:xfrm>
            <a:off x="2339975" y="3716338"/>
            <a:ext cx="647700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Л</a:t>
            </a:r>
          </a:p>
        </p:txBody>
      </p:sp>
      <p:sp>
        <p:nvSpPr>
          <p:cNvPr id="56258" name="Rectangle 962"/>
          <p:cNvSpPr>
            <a:spLocks noChangeArrowheads="1"/>
          </p:cNvSpPr>
          <p:nvPr/>
        </p:nvSpPr>
        <p:spPr bwMode="auto">
          <a:xfrm>
            <a:off x="2314575" y="2276475"/>
            <a:ext cx="657225" cy="6873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56259" name="Rectangle 963"/>
          <p:cNvSpPr>
            <a:spLocks noChangeArrowheads="1"/>
          </p:cNvSpPr>
          <p:nvPr/>
        </p:nvSpPr>
        <p:spPr bwMode="auto">
          <a:xfrm>
            <a:off x="2339975" y="3016250"/>
            <a:ext cx="647700" cy="6286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Р</a:t>
            </a:r>
          </a:p>
        </p:txBody>
      </p:sp>
      <p:sp>
        <p:nvSpPr>
          <p:cNvPr id="56261" name="Rectangle 965"/>
          <p:cNvSpPr>
            <a:spLocks noChangeArrowheads="1"/>
          </p:cNvSpPr>
          <p:nvPr/>
        </p:nvSpPr>
        <p:spPr bwMode="auto">
          <a:xfrm>
            <a:off x="2314575" y="1592263"/>
            <a:ext cx="647700" cy="612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5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67" grpId="0"/>
      <p:bldP spid="56254" grpId="0" animBg="1"/>
      <p:bldP spid="56255" grpId="0" animBg="1"/>
      <p:bldP spid="56256" grpId="0" animBg="1"/>
      <p:bldP spid="56257" grpId="0" animBg="1"/>
      <p:bldP spid="56258" grpId="0" animBg="1"/>
      <p:bldP spid="56259" grpId="0" animBg="1"/>
      <p:bldP spid="562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33375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РЕШИТЕ ЗАДАЧУ</a:t>
            </a:r>
          </a:p>
        </p:txBody>
      </p:sp>
      <p:pic>
        <p:nvPicPr>
          <p:cNvPr id="57353" name="Picture 9" descr="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989138"/>
            <a:ext cx="3729038" cy="3311525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395288" y="1989138"/>
            <a:ext cx="4537075" cy="3311525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b="1">
              <a:solidFill>
                <a:srgbClr val="0000FF"/>
              </a:solidFill>
            </a:endParaRP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Комната Малыша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 имеет длину 17 м,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а ширину 4 м.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Вычислите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 площадь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данной комнаты.</a:t>
            </a:r>
          </a:p>
          <a:p>
            <a:pPr algn="ctr"/>
            <a:endParaRPr lang="ru-RU" sz="2800" b="1">
              <a:solidFill>
                <a:srgbClr val="0000FF"/>
              </a:solidFill>
            </a:endParaRPr>
          </a:p>
          <a:p>
            <a:pPr algn="ctr"/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4" name="Rectangle 3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ОБРАТНЫЕ ЗАДАЧИ</a:t>
            </a:r>
          </a:p>
        </p:txBody>
      </p:sp>
      <p:sp>
        <p:nvSpPr>
          <p:cNvPr id="7171" name="Text Box 37"/>
          <p:cNvSpPr txBox="1">
            <a:spLocks noChangeArrowheads="1"/>
          </p:cNvSpPr>
          <p:nvPr/>
        </p:nvSpPr>
        <p:spPr bwMode="auto">
          <a:xfrm>
            <a:off x="2411413" y="2349500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250825" y="2060575"/>
            <a:ext cx="5797550" cy="1800225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u="sng"/>
              <a:t>Задача № 1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 Площадь комнаты Малыша 68 м</a:t>
            </a:r>
            <a:r>
              <a:rPr lang="ru-RU" sz="2400" b="1" i="1">
                <a:solidFill>
                  <a:srgbClr val="0000FF"/>
                </a:solidFill>
                <a:latin typeface="Arial" charset="0"/>
              </a:rPr>
              <a:t>²</a:t>
            </a:r>
            <a:r>
              <a:rPr lang="ru-RU" sz="2400" b="1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 а ширина 4 м.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 Какова длина данной комнаты? </a:t>
            </a:r>
          </a:p>
          <a:p>
            <a:pPr algn="ctr"/>
            <a:endParaRPr lang="ru-RU" sz="2400"/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250825" y="4292600"/>
            <a:ext cx="5761038" cy="187325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u="sng"/>
              <a:t>Задача № 2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Площадь комнаты Малыша 68 м</a:t>
            </a:r>
            <a:r>
              <a:rPr lang="ru-RU" sz="2400" b="1" i="1">
                <a:solidFill>
                  <a:srgbClr val="0000FF"/>
                </a:solidFill>
                <a:latin typeface="Arial" charset="0"/>
              </a:rPr>
              <a:t>²</a:t>
            </a:r>
            <a:r>
              <a:rPr lang="ru-RU" sz="2400" b="1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а длина 17 м.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Какова ширина данной комнаты?</a:t>
            </a:r>
          </a:p>
          <a:p>
            <a:pPr algn="ctr"/>
            <a:endParaRPr lang="ru-RU"/>
          </a:p>
        </p:txBody>
      </p:sp>
      <p:pic>
        <p:nvPicPr>
          <p:cNvPr id="59439" name="Picture 47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532062" cy="4105275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4" grpId="0"/>
      <p:bldP spid="59435" grpId="0" animBg="1"/>
      <p:bldP spid="59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1835150" y="2205038"/>
            <a:ext cx="2952750" cy="1079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( 35 + 15 ) : 5 = 10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879600" y="3649663"/>
            <a:ext cx="2879725" cy="1008062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( 45 + 19 ) : 8 = 7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1908175" y="5072063"/>
            <a:ext cx="2879725" cy="1079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( 30 + 9 ) : 3 = 16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940425" y="2205038"/>
            <a:ext cx="2952750" cy="1079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( 24 + 18 ) : 6 = 6</a:t>
            </a:r>
          </a:p>
        </p:txBody>
      </p: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5973763" y="3644900"/>
            <a:ext cx="2952750" cy="108108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( 42 + 18 ) : 6 = 10</a:t>
            </a: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5962650" y="5084763"/>
            <a:ext cx="2952750" cy="1079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200" b="1">
                <a:solidFill>
                  <a:srgbClr val="0000FF"/>
                </a:solidFill>
              </a:rPr>
              <a:t>( 26 + 23 ) : 7 = 7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1403350" y="549275"/>
            <a:ext cx="7129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</a:rPr>
              <a:t>Найдите </a:t>
            </a:r>
            <a:br>
              <a:rPr lang="ru-RU" sz="3200" b="1">
                <a:solidFill>
                  <a:schemeClr val="bg2"/>
                </a:solidFill>
              </a:rPr>
            </a:br>
            <a:r>
              <a:rPr lang="ru-RU" sz="3200" b="1">
                <a:solidFill>
                  <a:schemeClr val="bg2"/>
                </a:solidFill>
              </a:rPr>
              <a:t>верные и неверные равенства</a:t>
            </a: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1116013" y="2492375"/>
            <a:ext cx="504825" cy="4333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1116013" y="3933825"/>
            <a:ext cx="504825" cy="4333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1187450" y="5516563"/>
            <a:ext cx="504825" cy="4333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5219700" y="2565400"/>
            <a:ext cx="504825" cy="4333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5219700" y="4005263"/>
            <a:ext cx="504825" cy="4333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5148263" y="5589588"/>
            <a:ext cx="504825" cy="43338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6</a:t>
            </a:r>
          </a:p>
        </p:txBody>
      </p:sp>
      <p:pic>
        <p:nvPicPr>
          <p:cNvPr id="67611" name="Picture 27" descr="slad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13985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5" name="Picture 31" descr="13ddd5407fc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b="10143"/>
          <a:stretch>
            <a:fillRect/>
          </a:stretch>
        </p:blipFill>
        <p:spPr bwMode="auto">
          <a:xfrm>
            <a:off x="4284663" y="3429000"/>
            <a:ext cx="1511300" cy="140970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6" name="Picture 32" descr="i?id=35187666&amp;tov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8629" b="-1976"/>
          <a:stretch>
            <a:fillRect/>
          </a:stretch>
        </p:blipFill>
        <p:spPr bwMode="auto">
          <a:xfrm>
            <a:off x="4211638" y="5013325"/>
            <a:ext cx="1584325" cy="151765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animBg="1"/>
      <p:bldP spid="67597" grpId="1" animBg="1"/>
      <p:bldP spid="67598" grpId="0" animBg="1"/>
      <p:bldP spid="67598" grpId="1" animBg="1"/>
      <p:bldP spid="67599" grpId="0" animBg="1"/>
      <p:bldP spid="67599" grpId="1" animBg="1"/>
      <p:bldP spid="67602" grpId="0"/>
      <p:bldP spid="67604" grpId="0" animBg="1"/>
      <p:bldP spid="67605" grpId="0" animBg="1"/>
      <p:bldP spid="67605" grpId="1" animBg="1"/>
      <p:bldP spid="67606" grpId="0" animBg="1"/>
      <p:bldP spid="67606" grpId="1" animBg="1"/>
      <p:bldP spid="67607" grpId="0" animBg="1"/>
      <p:bldP spid="67607" grpId="1" animBg="1"/>
      <p:bldP spid="67608" grpId="0" animBg="1"/>
      <p:bldP spid="676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bg2"/>
                </a:solidFill>
              </a:rPr>
              <a:t>Приторный порошок</a:t>
            </a:r>
          </a:p>
        </p:txBody>
      </p:sp>
      <p:pic>
        <p:nvPicPr>
          <p:cNvPr id="68615" name="Picture 7" descr="i?id=35187666&amp;tov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r="8507" b="4303"/>
          <a:stretch>
            <a:fillRect/>
          </a:stretch>
        </p:blipFill>
        <p:spPr bwMode="auto">
          <a:xfrm>
            <a:off x="6227763" y="2133600"/>
            <a:ext cx="2089150" cy="1871663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13ddd5407fc2t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b="10143"/>
          <a:stretch>
            <a:fillRect/>
          </a:stretch>
        </p:blipFill>
        <p:spPr>
          <a:xfrm>
            <a:off x="1116013" y="2060575"/>
            <a:ext cx="1930400" cy="1800225"/>
          </a:xfrm>
          <a:noFill/>
          <a:ln w="57150" cmpd="thinThick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9" name="Picture 11" descr="slad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3050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Карлсон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19431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3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423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792163" y="655638"/>
            <a:ext cx="7559675" cy="4683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spc="80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ЛОГИЧЕСКИЕ ЗАДАНИЯ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843213" y="2133600"/>
            <a:ext cx="1368425" cy="115093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427538" y="2133600"/>
            <a:ext cx="1223962" cy="115093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940425" y="2133600"/>
            <a:ext cx="1295400" cy="115093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48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392613" y="2133600"/>
            <a:ext cx="1295400" cy="1150938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33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39" grpId="0" animBg="1"/>
      <p:bldP spid="69639" grpId="1" animBg="1"/>
      <p:bldP spid="69640" grpId="0" animBg="1"/>
      <p:bldP spid="696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971550" y="260350"/>
            <a:ext cx="6337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СЧЁТ «ЦЕПОЧКОЙ»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539750" y="2492375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48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908175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500563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3203575" y="2565400"/>
            <a:ext cx="647700" cy="647700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5076825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3276600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6732588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1187450" y="2852738"/>
            <a:ext cx="7207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2555875" y="2852738"/>
            <a:ext cx="6477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>
            <a:off x="3851275" y="2852738"/>
            <a:ext cx="6492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 flipH="1">
            <a:off x="3635375" y="3213100"/>
            <a:ext cx="1081088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5724525" y="4797425"/>
            <a:ext cx="1008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3924300" y="4797425"/>
            <a:ext cx="11525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01" name="Picture 21" descr="00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5095" flipH="1">
            <a:off x="722313" y="4103688"/>
            <a:ext cx="1651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22" descr="00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862013"/>
            <a:ext cx="15144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23"/>
          <p:cNvSpPr>
            <a:spLocks noChangeArrowheads="1"/>
          </p:cNvSpPr>
          <p:nvPr/>
        </p:nvSpPr>
        <p:spPr bwMode="auto">
          <a:xfrm>
            <a:off x="1187450" y="1628775"/>
            <a:ext cx="720725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: 4</a:t>
            </a:r>
          </a:p>
        </p:txBody>
      </p:sp>
      <p:sp>
        <p:nvSpPr>
          <p:cNvPr id="11283" name="Rectangle 24"/>
          <p:cNvSpPr>
            <a:spLocks noChangeArrowheads="1"/>
          </p:cNvSpPr>
          <p:nvPr/>
        </p:nvSpPr>
        <p:spPr bwMode="auto">
          <a:xfrm>
            <a:off x="2484438" y="1628775"/>
            <a:ext cx="719137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cs typeface="Tahoma" pitchFamily="34" charset="0"/>
              </a:rPr>
              <a:t>• </a:t>
            </a:r>
            <a:r>
              <a:rPr lang="ru-RU" sz="2400" b="1">
                <a:cs typeface="Tahoma" pitchFamily="34" charset="0"/>
              </a:rPr>
              <a:t>5</a:t>
            </a:r>
          </a:p>
        </p:txBody>
      </p:sp>
      <p:sp>
        <p:nvSpPr>
          <p:cNvPr id="11284" name="Rectangle 25"/>
          <p:cNvSpPr>
            <a:spLocks noChangeArrowheads="1"/>
          </p:cNvSpPr>
          <p:nvPr/>
        </p:nvSpPr>
        <p:spPr bwMode="auto">
          <a:xfrm>
            <a:off x="3779838" y="1628775"/>
            <a:ext cx="792162" cy="766763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- 8</a:t>
            </a:r>
          </a:p>
        </p:txBody>
      </p:sp>
      <p:sp>
        <p:nvSpPr>
          <p:cNvPr id="11285" name="Rectangle 26"/>
          <p:cNvSpPr>
            <a:spLocks noChangeArrowheads="1"/>
          </p:cNvSpPr>
          <p:nvPr/>
        </p:nvSpPr>
        <p:spPr bwMode="auto">
          <a:xfrm>
            <a:off x="3203575" y="3357563"/>
            <a:ext cx="719138" cy="719137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: 4</a:t>
            </a:r>
          </a:p>
        </p:txBody>
      </p:sp>
      <p:sp>
        <p:nvSpPr>
          <p:cNvPr id="11286" name="Rectangle 27"/>
          <p:cNvSpPr>
            <a:spLocks noChangeArrowheads="1"/>
          </p:cNvSpPr>
          <p:nvPr/>
        </p:nvSpPr>
        <p:spPr bwMode="auto">
          <a:xfrm>
            <a:off x="5797550" y="3933825"/>
            <a:ext cx="862013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: 7</a:t>
            </a:r>
          </a:p>
        </p:txBody>
      </p:sp>
      <p:sp>
        <p:nvSpPr>
          <p:cNvPr id="11287" name="Rectangle 29"/>
          <p:cNvSpPr>
            <a:spLocks noChangeArrowheads="1"/>
          </p:cNvSpPr>
          <p:nvPr/>
        </p:nvSpPr>
        <p:spPr bwMode="auto">
          <a:xfrm>
            <a:off x="4140200" y="3933825"/>
            <a:ext cx="865188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+ 85</a:t>
            </a: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1908175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12</a:t>
            </a: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3203575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60</a:t>
            </a: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4500563" y="25654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52</a:t>
            </a: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276600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13</a:t>
            </a: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5076825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98</a:t>
            </a: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6732588" y="4508500"/>
            <a:ext cx="647700" cy="649288"/>
          </a:xfrm>
          <a:prstGeom prst="rect">
            <a:avLst/>
          </a:prstGeom>
          <a:solidFill>
            <a:schemeClr val="accent2"/>
          </a:solidFill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710" grpId="0" animBg="1"/>
      <p:bldP spid="71711" grpId="0" animBg="1"/>
      <p:bldP spid="71712" grpId="0" animBg="1"/>
      <p:bldP spid="71713" grpId="0" animBg="1"/>
      <p:bldP spid="71714" grpId="0" animBg="1"/>
      <p:bldP spid="71715" grpId="0" animBg="1"/>
    </p:bldLst>
  </p:timing>
</p:sld>
</file>

<file path=ppt/theme/theme1.xml><?xml version="1.0" encoding="utf-8"?>
<a:theme xmlns:a="http://schemas.openxmlformats.org/drawingml/2006/main" name="Сумерки">
  <a:themeElements>
    <a:clrScheme name="Сумерки 7">
      <a:dk1>
        <a:srgbClr val="000000"/>
      </a:dk1>
      <a:lt1>
        <a:srgbClr val="C4D6BE"/>
      </a:lt1>
      <a:dk2>
        <a:srgbClr val="339966"/>
      </a:dk2>
      <a:lt2>
        <a:srgbClr val="EFFBF0"/>
      </a:lt2>
      <a:accent1>
        <a:srgbClr val="DDDDDD"/>
      </a:accent1>
      <a:accent2>
        <a:srgbClr val="CCFF99"/>
      </a:accent2>
      <a:accent3>
        <a:srgbClr val="DEE8DB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373</Words>
  <Application>Microsoft Office PowerPoint</Application>
  <PresentationFormat>Экран (4:3)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Tahoma</vt:lpstr>
      <vt:lpstr>Arial</vt:lpstr>
      <vt:lpstr>Wingdings</vt:lpstr>
      <vt:lpstr>Calibri</vt:lpstr>
      <vt:lpstr>Times New Roman</vt:lpstr>
      <vt:lpstr>Arial Rounded MT Bold</vt:lpstr>
      <vt:lpstr>Сумерки</vt:lpstr>
      <vt:lpstr>Презентация PowerPoint</vt:lpstr>
      <vt:lpstr>Презентация PowerPoint</vt:lpstr>
      <vt:lpstr>НАЙДИТЕ ЗНАЧЕНИЯ ВЫРАЖЕНИЙ</vt:lpstr>
      <vt:lpstr>РЕШИТЕ ЗАДАЧУ</vt:lpstr>
      <vt:lpstr>ОБРАТНЫЕ ЗАДАЧИ</vt:lpstr>
      <vt:lpstr>Презентация PowerPoint</vt:lpstr>
      <vt:lpstr>Приторный порошок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student03</dc:creator>
  <cp:lastModifiedBy>Ирина</cp:lastModifiedBy>
  <cp:revision>66</cp:revision>
  <dcterms:created xsi:type="dcterms:W3CDTF">2008-02-21T05:06:57Z</dcterms:created>
  <dcterms:modified xsi:type="dcterms:W3CDTF">2012-01-29T06:02:49Z</dcterms:modified>
</cp:coreProperties>
</file>