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56" r:id="rId5"/>
  </p:sldMasterIdLst>
  <p:notesMasterIdLst>
    <p:notesMasterId r:id="rId16"/>
  </p:notesMasterIdLst>
  <p:sldIdLst>
    <p:sldId id="291" r:id="rId6"/>
    <p:sldId id="278" r:id="rId7"/>
    <p:sldId id="279" r:id="rId8"/>
    <p:sldId id="277" r:id="rId9"/>
    <p:sldId id="292" r:id="rId10"/>
    <p:sldId id="293" r:id="rId11"/>
    <p:sldId id="297" r:id="rId12"/>
    <p:sldId id="294" r:id="rId13"/>
    <p:sldId id="296" r:id="rId14"/>
    <p:sldId id="29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1728" autoAdjust="0"/>
  </p:normalViewPr>
  <p:slideViewPr>
    <p:cSldViewPr>
      <p:cViewPr varScale="1">
        <p:scale>
          <a:sx n="44" d="100"/>
          <a:sy n="44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F9CE2-B5AF-49B3-AF05-5155C7BD536B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6B9F5-0042-4517-8D08-8A244ACF2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Давайте расскажем смешарикам чему мы научились за два месяца. </a:t>
            </a:r>
            <a:r>
              <a:rPr lang="ru-RU" baseline="0" dirty="0" smtClean="0"/>
              <a:t> С какими математическими понятиями мы познакомились на уроках. (масса, площадь, граница …).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 Подскажите крошу, по какому признаку можно сравнить эти предметы? (по </a:t>
            </a:r>
            <a:r>
              <a:rPr lang="ru-RU" dirty="0" smtClean="0"/>
              <a:t>массе, размеру, высоте)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Как вы думаете, кто из животных тяжелее? </a:t>
            </a:r>
          </a:p>
          <a:p>
            <a:pPr>
              <a:buFontTx/>
              <a:buChar char="-"/>
            </a:pPr>
            <a:r>
              <a:rPr lang="ru-RU" dirty="0" smtClean="0"/>
              <a:t> Подберите   пару отрезков, показывающую соотношение величин.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Подскажите Кар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Карычу</a:t>
            </a:r>
            <a:r>
              <a:rPr lang="ru-RU" dirty="0" smtClean="0"/>
              <a:t>, по какому признаку можно сравнить эти предметы? (по форме, площади, размеру, высоте)</a:t>
            </a:r>
          </a:p>
          <a:p>
            <a:pPr>
              <a:buFontTx/>
              <a:buChar char="-"/>
            </a:pPr>
            <a:r>
              <a:rPr lang="ru-RU" dirty="0" smtClean="0"/>
              <a:t> Каким способом можно сравнить фигуры по площади? (наложить одну на другую)  </a:t>
            </a:r>
          </a:p>
          <a:p>
            <a:pPr>
              <a:buFontTx/>
              <a:buChar char="-"/>
            </a:pPr>
            <a:r>
              <a:rPr lang="ru-RU" dirty="0" smtClean="0"/>
              <a:t> Подберите   пару отрезков, показывающую соотношение величин.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err="1" smtClean="0"/>
              <a:t>Нюше</a:t>
            </a:r>
            <a:r>
              <a:rPr lang="ru-RU" dirty="0" smtClean="0"/>
              <a:t> и Ёжику подарили аквариумы с рыбками, сравните количество рыбок у Ёжика и у </a:t>
            </a:r>
            <a:r>
              <a:rPr lang="ru-RU" dirty="0" err="1" smtClean="0"/>
              <a:t>Нюши</a:t>
            </a:r>
            <a:r>
              <a:rPr lang="ru-RU" dirty="0" smtClean="0"/>
              <a:t>.</a:t>
            </a:r>
            <a:r>
              <a:rPr lang="ru-RU" baseline="0" dirty="0" smtClean="0"/>
              <a:t> </a:t>
            </a:r>
            <a:endParaRPr lang="ru-RU" baseline="0" dirty="0" smtClean="0"/>
          </a:p>
          <a:p>
            <a:pPr>
              <a:buFontTx/>
              <a:buChar char="-"/>
            </a:pPr>
            <a:r>
              <a:rPr lang="ru-RU" baseline="0" dirty="0" smtClean="0"/>
              <a:t> Начертите столько кругов, сколько рыбок в аквариуме Ёжика.</a:t>
            </a:r>
          </a:p>
          <a:p>
            <a:pPr>
              <a:buFontTx/>
              <a:buChar char="-"/>
            </a:pPr>
            <a:r>
              <a:rPr lang="ru-RU" baseline="0" dirty="0" smtClean="0"/>
              <a:t>Начертите столько овалов, сколько рыбок в аквариуме </a:t>
            </a:r>
            <a:r>
              <a:rPr lang="ru-RU" baseline="0" dirty="0" err="1" smtClean="0"/>
              <a:t>Нюши</a:t>
            </a:r>
            <a:r>
              <a:rPr lang="ru-RU" baseline="0" dirty="0" smtClean="0"/>
              <a:t>.</a:t>
            </a:r>
            <a:endParaRPr lang="ru-RU" baseline="0" dirty="0" smtClean="0"/>
          </a:p>
          <a:p>
            <a:pPr>
              <a:buFontTx/>
              <a:buChar char="-"/>
            </a:pPr>
            <a:r>
              <a:rPr lang="ru-RU" baseline="0" dirty="0" err="1" smtClean="0"/>
              <a:t>Начертье</a:t>
            </a:r>
            <a:r>
              <a:rPr lang="ru-RU" baseline="0" dirty="0" smtClean="0"/>
              <a:t> в тетради </a:t>
            </a:r>
            <a:r>
              <a:rPr lang="ru-RU" baseline="0" dirty="0" smtClean="0"/>
              <a:t>отрезки, показывающие </a:t>
            </a:r>
            <a:r>
              <a:rPr lang="ru-RU" baseline="0" dirty="0" smtClean="0"/>
              <a:t>количество рыбок в аквариуме Ежика и </a:t>
            </a:r>
            <a:r>
              <a:rPr lang="ru-RU" baseline="0" dirty="0" err="1" smtClean="0"/>
              <a:t>Нюши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Но </a:t>
            </a:r>
            <a:r>
              <a:rPr lang="ru-RU" dirty="0" err="1" smtClean="0"/>
              <a:t>Нюше</a:t>
            </a:r>
            <a:r>
              <a:rPr lang="ru-RU" dirty="0" smtClean="0"/>
              <a:t> не очень понравилось,</a:t>
            </a:r>
            <a:r>
              <a:rPr lang="ru-RU" baseline="0" dirty="0" smtClean="0"/>
              <a:t> что у нее рыбок меньше. Как сделать так, чтобы количество рыбок было одинаковое? (надо добавить рыбок в </a:t>
            </a:r>
            <a:r>
              <a:rPr lang="ru-RU" baseline="0" dirty="0" err="1" smtClean="0"/>
              <a:t>Нюшин</a:t>
            </a:r>
            <a:r>
              <a:rPr lang="ru-RU" baseline="0" dirty="0" smtClean="0"/>
              <a:t> аквариум).</a:t>
            </a:r>
          </a:p>
          <a:p>
            <a:pPr>
              <a:buFontTx/>
              <a:buChar char="-"/>
            </a:pPr>
            <a:r>
              <a:rPr lang="ru-RU" baseline="0" dirty="0" smtClean="0"/>
              <a:t> Как  это можно показать на схеме? (дорисовать)</a:t>
            </a:r>
          </a:p>
          <a:p>
            <a:pPr>
              <a:buFontTx/>
              <a:buChar char="-"/>
            </a:pPr>
            <a:r>
              <a:rPr lang="ru-RU" baseline="0" dirty="0" smtClean="0"/>
              <a:t> Дочертите у себя в тетради меньший отрезок до большего, так, чтобы они стали равными.</a:t>
            </a:r>
          </a:p>
          <a:p>
            <a:pPr>
              <a:buFontTx/>
              <a:buChar char="-"/>
            </a:pPr>
            <a:r>
              <a:rPr lang="ru-RU" baseline="0" dirty="0" smtClean="0"/>
              <a:t> Что мы сделали с количеством рыбок? (увеличили)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 А Бараш предложил ещё один способ,</a:t>
            </a:r>
            <a:r>
              <a:rPr lang="ru-RU" baseline="0" dirty="0" smtClean="0"/>
              <a:t> как сделать так, чтобы количество рыбок было одинаковое? </a:t>
            </a:r>
            <a:r>
              <a:rPr lang="ru-RU" baseline="0" dirty="0" smtClean="0"/>
              <a:t>Как </a:t>
            </a:r>
            <a:r>
              <a:rPr lang="ru-RU" baseline="0" dirty="0" smtClean="0"/>
              <a:t>вы думаете, какой</a:t>
            </a:r>
            <a:r>
              <a:rPr lang="ru-RU" baseline="0" dirty="0" smtClean="0"/>
              <a:t>? (надо убрать рыбок из аквариума Ёжика).  </a:t>
            </a:r>
            <a:r>
              <a:rPr lang="ru-RU" baseline="0" dirty="0" smtClean="0"/>
              <a:t>Возьмем еще один аквариум и отсадим три рыбки.</a:t>
            </a:r>
          </a:p>
          <a:p>
            <a:pPr>
              <a:buFontTx/>
              <a:buChar char="-"/>
            </a:pPr>
            <a:r>
              <a:rPr lang="ru-RU" baseline="0" dirty="0" smtClean="0"/>
              <a:t> Как  это можно показать на схеме? (зачеркнуть)</a:t>
            </a:r>
          </a:p>
          <a:p>
            <a:pPr>
              <a:buFontTx/>
              <a:buChar char="-"/>
            </a:pPr>
            <a:r>
              <a:rPr lang="ru-RU" baseline="0" dirty="0" smtClean="0"/>
              <a:t> Что мы сделали с количеством рыбок? (</a:t>
            </a:r>
            <a:r>
              <a:rPr lang="ru-RU" baseline="0" dirty="0" smtClean="0"/>
              <a:t>уменьшили</a:t>
            </a:r>
            <a:r>
              <a:rPr lang="ru-RU" baseline="0" dirty="0" smtClean="0"/>
              <a:t>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Нюша</a:t>
            </a:r>
            <a:r>
              <a:rPr lang="ru-RU" dirty="0" smtClean="0"/>
              <a:t> решила посадить цветы. Каждому цветку надо дать одинаковое количество  воды.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Крош</a:t>
            </a:r>
            <a:r>
              <a:rPr lang="ru-RU" baseline="0" dirty="0" smtClean="0"/>
              <a:t> и Ежиком вызвались помочь </a:t>
            </a:r>
            <a:r>
              <a:rPr lang="ru-RU" baseline="0" dirty="0" err="1" smtClean="0"/>
              <a:t>Нюше</a:t>
            </a:r>
            <a:r>
              <a:rPr lang="ru-RU" baseline="0" dirty="0" smtClean="0"/>
              <a:t>. Но </a:t>
            </a:r>
            <a:r>
              <a:rPr lang="ru-RU" baseline="0" dirty="0" err="1" smtClean="0"/>
              <a:t>Крош</a:t>
            </a:r>
            <a:r>
              <a:rPr lang="ru-RU" baseline="0" dirty="0" smtClean="0"/>
              <a:t> так торопился, что упал и пролил немного воды. И друзья принесли </a:t>
            </a:r>
            <a:r>
              <a:rPr lang="ru-RU" baseline="0" dirty="0" err="1" smtClean="0"/>
              <a:t>Нюше</a:t>
            </a:r>
            <a:r>
              <a:rPr lang="ru-RU" baseline="0" dirty="0" smtClean="0"/>
              <a:t> вот такие </a:t>
            </a:r>
            <a:r>
              <a:rPr lang="ru-RU" baseline="0" dirty="0" smtClean="0"/>
              <a:t>баночки </a:t>
            </a:r>
            <a:r>
              <a:rPr lang="ru-RU" baseline="0" dirty="0" smtClean="0"/>
              <a:t>с водой. </a:t>
            </a:r>
          </a:p>
          <a:p>
            <a:pPr>
              <a:buFontTx/>
              <a:buChar char="-"/>
            </a:pPr>
            <a:r>
              <a:rPr lang="ru-RU" baseline="0" dirty="0" smtClean="0"/>
              <a:t> Что нужно сделать, чтобы в   сосудах воды стало поровну?</a:t>
            </a:r>
          </a:p>
          <a:p>
            <a:pPr>
              <a:buFontTx/>
              <a:buChar char="-"/>
            </a:pPr>
            <a:r>
              <a:rPr lang="ru-RU" baseline="0" dirty="0" smtClean="0"/>
              <a:t> У вас на столах сосуды с водой и рисунки. Работая в парах, выберите один из способов уравнивания объемов и покажите ваш способ на рисунке и на отрезках</a:t>
            </a:r>
            <a:r>
              <a:rPr lang="ru-RU" baseline="0" dirty="0" smtClean="0"/>
              <a:t>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Чтобы выполнить дальнейшую работу, вы должны следовать правилам.  Давайте познакомимся с ними.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(Дети хором говорят правила работы в группе со  слайда.)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Уважайте  мнение друг друга.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Говорите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по-очереди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согласен – предлагай!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 Проверим, как вы справилась с заданием.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 Чему мы с вами сегодня научились?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 Что можно сделать, чтобы  величины стали равными?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 На полях в тетради нарисуйте два вертикальных отрезка. </a:t>
            </a:r>
          </a:p>
          <a:p>
            <a:pPr>
              <a:buFontTx/>
              <a:buChar char="-"/>
            </a:pPr>
            <a:r>
              <a:rPr lang="ru-RU" dirty="0" smtClean="0"/>
              <a:t> Под первым поставьте букву Т (трудно), под вторым И (интересно). </a:t>
            </a:r>
          </a:p>
          <a:p>
            <a:pPr>
              <a:buFontTx/>
              <a:buChar char="-"/>
            </a:pPr>
            <a:r>
              <a:rPr lang="ru-RU" dirty="0" smtClean="0"/>
              <a:t> Оцените свою работу на уроке.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6B9F5-0042-4517-8D08-8A244ACF253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8859FB0-9922-41FD-91B8-E4553F7243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7998559E-2488-41DD-9123-9A836208F1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70E4197-B3B3-4E8E-8D9A-E93BDDF51C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ED777-BEB2-42F5-9A6A-B9B13756F3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71E7C64-C125-4B5A-A9DF-64CF5F7F32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165098D1-91FE-40B8-938F-57851B3C8F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DED8D7-4A89-4BB3-BDBB-F743E1BE5F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DD6B6D5-8B68-44E2-9D47-B251266106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E5D58794-0979-4FDB-A816-257740E835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F9164-FBFF-4D6A-9979-ED4E361A1A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3172B6E5-A1BB-4CC5-85DA-B7E93D5795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8859FB0-9922-41FD-91B8-E4553F7243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7998559E-2488-41DD-9123-9A836208F1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70E4197-B3B3-4E8E-8D9A-E93BDDF51C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ED777-BEB2-42F5-9A6A-B9B13756F3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71E7C64-C125-4B5A-A9DF-64CF5F7F32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165098D1-91FE-40B8-938F-57851B3C8F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DED8D7-4A89-4BB3-BDBB-F743E1BE5F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DD6B6D5-8B68-44E2-9D47-B251266106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E5D58794-0979-4FDB-A816-257740E835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F9164-FBFF-4D6A-9979-ED4E361A1A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3172B6E5-A1BB-4CC5-85DA-B7E93D5795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 dir="r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D8B5399-D996-4C4A-9C71-B0834F3EE8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pull dir="r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pull dir="r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D8B5399-D996-4C4A-9C71-B0834F3EE8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ll dir="r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13.10.2009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ll dir="r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10" Type="http://schemas.openxmlformats.org/officeDocument/2006/relationships/image" Target="../media/image21.png"/><Relationship Id="rId4" Type="http://schemas.openxmlformats.org/officeDocument/2006/relationships/image" Target="../media/image15.jpe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10" Type="http://schemas.openxmlformats.org/officeDocument/2006/relationships/image" Target="../media/image22.jpeg"/><Relationship Id="rId4" Type="http://schemas.openxmlformats.org/officeDocument/2006/relationships/image" Target="../media/image15.jpe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24.jpeg"/><Relationship Id="rId5" Type="http://schemas.openxmlformats.org/officeDocument/2006/relationships/image" Target="../media/image14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F:\Мои рисунки\Детские\рамка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pic>
        <p:nvPicPr>
          <p:cNvPr id="8196" name="Picture 4" descr="F:\Мои рисунки\Новая папка\cont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500042"/>
            <a:ext cx="3959706" cy="955791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1357298"/>
            <a:ext cx="838203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 descr="Безымянный"/>
          <p:cNvSpPr>
            <a:spLocks noChangeArrowheads="1" noChangeShapeType="1" noTextEdit="1"/>
          </p:cNvSpPr>
          <p:nvPr/>
        </p:nvSpPr>
        <p:spPr bwMode="auto">
          <a:xfrm>
            <a:off x="928663" y="549275"/>
            <a:ext cx="7929617" cy="1522403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9966FF">
                      <a:alpha val="50000"/>
                    </a:srgbClr>
                  </a:outerShdw>
                </a:effectLst>
                <a:latin typeface="Impact"/>
              </a:rPr>
              <a:t>Молодцы !</a:t>
            </a:r>
            <a:r>
              <a:rPr lang="ru-RU" sz="3600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blipFill>
                  <a:blip r:embed="rId2"/>
                  <a:tile tx="0" ty="0" sx="100000" sy="100000" flip="none" algn="tl"/>
                </a:blipFill>
                <a:effectLst>
                  <a:outerShdw dist="107763" dir="18900000" algn="ctr" rotWithShape="0">
                    <a:srgbClr val="9966FF">
                      <a:alpha val="50000"/>
                    </a:srgbClr>
                  </a:outerShdw>
                </a:effectLst>
                <a:latin typeface="Impact"/>
              </a:rPr>
              <a:t>  </a:t>
            </a:r>
            <a:endParaRPr lang="ru-RU" sz="3600" kern="10" dirty="0">
              <a:ln w="15875">
                <a:solidFill>
                  <a:schemeClr val="bg1"/>
                </a:solidFill>
                <a:round/>
                <a:headEnd/>
                <a:tailEnd/>
              </a:ln>
              <a:blipFill>
                <a:blip r:embed="rId2"/>
                <a:tile tx="0" ty="0" sx="100000" sy="100000" flip="none" algn="tl"/>
              </a:blipFill>
              <a:effectLst>
                <a:outerShdw dist="107763" dir="18900000" algn="ctr" rotWithShape="0">
                  <a:srgbClr val="9966FF">
                    <a:alpha val="50000"/>
                  </a:srgbClr>
                </a:outerShdw>
              </a:effectLst>
              <a:latin typeface="Impact"/>
            </a:endParaRPr>
          </a:p>
        </p:txBody>
      </p:sp>
      <p:pic>
        <p:nvPicPr>
          <p:cNvPr id="1027" name="Picture 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714620"/>
            <a:ext cx="4000528" cy="28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0"/>
            <a:ext cx="1152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01090" cy="1143000"/>
          </a:xfrm>
        </p:spPr>
        <p:txBody>
          <a:bodyPr/>
          <a:lstStyle/>
          <a:p>
            <a:pPr algn="l"/>
            <a:r>
              <a:rPr lang="ru-RU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какому признаку можно сравнить предметы? </a:t>
            </a:r>
            <a:endParaRPr lang="ru-RU" sz="32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215074" y="3000372"/>
            <a:ext cx="2571768" cy="1643074"/>
            <a:chOff x="6000760" y="3357562"/>
            <a:chExt cx="2571768" cy="1643074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6000760" y="4143380"/>
              <a:ext cx="2571768" cy="857256"/>
            </a:xfrm>
            <a:prstGeom prst="cloudCallout">
              <a:avLst>
                <a:gd name="adj1" fmla="val 47604"/>
                <a:gd name="adj2" fmla="val -16096"/>
              </a:avLst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074" name="Picture 2" descr="F:\Мои рисунки\Детские\улитка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15140" y="3357562"/>
              <a:ext cx="1123950" cy="1400175"/>
            </a:xfrm>
            <a:prstGeom prst="rect">
              <a:avLst/>
            </a:prstGeom>
            <a:noFill/>
          </p:spPr>
        </p:pic>
      </p:grpSp>
      <p:pic>
        <p:nvPicPr>
          <p:cNvPr id="3075" name="Picture 3" descr="F:\Мои рисунки\Детские\слоник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285720" y="2285992"/>
            <a:ext cx="3724131" cy="2500330"/>
          </a:xfrm>
          <a:prstGeom prst="rect">
            <a:avLst/>
          </a:prstGeom>
          <a:noFill/>
        </p:spPr>
      </p:pic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142976" y="1428736"/>
            <a:ext cx="7572396" cy="92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Подбери правильную пару отрезков.</a:t>
            </a:r>
            <a:endParaRPr kumimoji="0" lang="ru-RU" sz="3200" b="0" i="1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3000364" y="5572140"/>
            <a:ext cx="2428892" cy="642942"/>
            <a:chOff x="2428860" y="5572140"/>
            <a:chExt cx="2428892" cy="642942"/>
          </a:xfrm>
        </p:grpSpPr>
        <p:grpSp>
          <p:nvGrpSpPr>
            <p:cNvPr id="15" name="Группа 46"/>
            <p:cNvGrpSpPr/>
            <p:nvPr/>
          </p:nvGrpSpPr>
          <p:grpSpPr>
            <a:xfrm>
              <a:off x="2428860" y="5572140"/>
              <a:ext cx="2428892" cy="285752"/>
              <a:chOff x="571472" y="3286124"/>
              <a:chExt cx="3073422" cy="285752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571472" y="3429000"/>
                <a:ext cx="3071834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>
                <a:off x="3501224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429390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6" name="Группа 47"/>
            <p:cNvGrpSpPr/>
            <p:nvPr/>
          </p:nvGrpSpPr>
          <p:grpSpPr>
            <a:xfrm>
              <a:off x="2428860" y="6017254"/>
              <a:ext cx="1209871" cy="197828"/>
              <a:chOff x="571472" y="3929066"/>
              <a:chExt cx="1858976" cy="285752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71472" y="4071942"/>
                <a:ext cx="1857388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5400000">
                <a:off x="429390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>
                <a:off x="2286778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Группа 49"/>
          <p:cNvGrpSpPr/>
          <p:nvPr/>
        </p:nvGrpSpPr>
        <p:grpSpPr>
          <a:xfrm>
            <a:off x="6072198" y="5588626"/>
            <a:ext cx="2500330" cy="697894"/>
            <a:chOff x="5429256" y="5588626"/>
            <a:chExt cx="2500330" cy="697894"/>
          </a:xfrm>
        </p:grpSpPr>
        <p:grpSp>
          <p:nvGrpSpPr>
            <p:cNvPr id="33" name="Группа 46"/>
            <p:cNvGrpSpPr/>
            <p:nvPr/>
          </p:nvGrpSpPr>
          <p:grpSpPr>
            <a:xfrm>
              <a:off x="5429256" y="5588626"/>
              <a:ext cx="1214446" cy="340704"/>
              <a:chOff x="571472" y="3286124"/>
              <a:chExt cx="3073422" cy="285752"/>
            </a:xfrm>
          </p:grpSpPr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571472" y="3429000"/>
                <a:ext cx="3071834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 rot="5400000">
                <a:off x="3501224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rot="5400000">
                <a:off x="429390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4" name="Группа 47"/>
            <p:cNvGrpSpPr/>
            <p:nvPr/>
          </p:nvGrpSpPr>
          <p:grpSpPr>
            <a:xfrm>
              <a:off x="5429256" y="6017254"/>
              <a:ext cx="2500330" cy="269266"/>
              <a:chOff x="571472" y="3929066"/>
              <a:chExt cx="1858976" cy="285752"/>
            </a:xfrm>
          </p:grpSpPr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571472" y="4071942"/>
                <a:ext cx="1857388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 rot="5400000">
                <a:off x="429390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rot="5400000">
                <a:off x="2286778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" name="Группа 40"/>
          <p:cNvGrpSpPr/>
          <p:nvPr/>
        </p:nvGrpSpPr>
        <p:grpSpPr>
          <a:xfrm>
            <a:off x="1218989" y="5572140"/>
            <a:ext cx="1209871" cy="642942"/>
            <a:chOff x="1218989" y="5572140"/>
            <a:chExt cx="1209871" cy="642942"/>
          </a:xfrm>
        </p:grpSpPr>
        <p:grpSp>
          <p:nvGrpSpPr>
            <p:cNvPr id="42" name="Группа 46"/>
            <p:cNvGrpSpPr/>
            <p:nvPr/>
          </p:nvGrpSpPr>
          <p:grpSpPr>
            <a:xfrm>
              <a:off x="1218989" y="5572140"/>
              <a:ext cx="1209871" cy="285752"/>
              <a:chOff x="571472" y="3286124"/>
              <a:chExt cx="3073422" cy="285752"/>
            </a:xfrm>
          </p:grpSpPr>
          <p:cxnSp>
            <p:nvCxnSpPr>
              <p:cNvPr id="47" name="Прямая соединительная линия 46"/>
              <p:cNvCxnSpPr/>
              <p:nvPr/>
            </p:nvCxnSpPr>
            <p:spPr>
              <a:xfrm>
                <a:off x="571472" y="3429000"/>
                <a:ext cx="3071834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>
                <a:off x="3501224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5400000">
                <a:off x="429390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3" name="Группа 47"/>
            <p:cNvGrpSpPr/>
            <p:nvPr/>
          </p:nvGrpSpPr>
          <p:grpSpPr>
            <a:xfrm>
              <a:off x="1218989" y="6017254"/>
              <a:ext cx="1209871" cy="197828"/>
              <a:chOff x="571472" y="3929066"/>
              <a:chExt cx="1858976" cy="285752"/>
            </a:xfrm>
          </p:grpSpPr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571472" y="4071942"/>
                <a:ext cx="1857388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429390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2286778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11788 -0.338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F:\Мои рисунки\Детские\треугольник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571744"/>
            <a:ext cx="1928826" cy="2224782"/>
          </a:xfrm>
          <a:prstGeom prst="rect">
            <a:avLst/>
          </a:prstGeom>
          <a:noFill/>
        </p:spPr>
      </p:pic>
      <p:pic>
        <p:nvPicPr>
          <p:cNvPr id="4098" name="Picture 2" descr="F:\Мои рисунки\Детские\овал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357430"/>
            <a:ext cx="2571768" cy="28575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143932" cy="1143008"/>
          </a:xfrm>
        </p:spPr>
        <p:txBody>
          <a:bodyPr/>
          <a:lstStyle/>
          <a:p>
            <a:pPr algn="l"/>
            <a:r>
              <a:rPr lang="ru-RU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какому признаку можно сравнить </a:t>
            </a:r>
            <a:br>
              <a:rPr lang="ru-RU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предметы? </a:t>
            </a:r>
            <a:endParaRPr lang="ru-RU" sz="32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1558341"/>
            <a:ext cx="7356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Подбери правильную пару отрезков.</a:t>
            </a:r>
            <a:endParaRPr lang="ru-RU" sz="3200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857752" y="4929198"/>
            <a:ext cx="2500330" cy="697894"/>
            <a:chOff x="5429256" y="5588626"/>
            <a:chExt cx="2500330" cy="697894"/>
          </a:xfrm>
        </p:grpSpPr>
        <p:grpSp>
          <p:nvGrpSpPr>
            <p:cNvPr id="15" name="Группа 46"/>
            <p:cNvGrpSpPr/>
            <p:nvPr/>
          </p:nvGrpSpPr>
          <p:grpSpPr>
            <a:xfrm>
              <a:off x="5429256" y="5587832"/>
              <a:ext cx="1214446" cy="340635"/>
              <a:chOff x="571472" y="3286124"/>
              <a:chExt cx="3073422" cy="285752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571472" y="3429000"/>
                <a:ext cx="3071834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>
                <a:off x="3501224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429390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6" name="Группа 47"/>
            <p:cNvGrpSpPr/>
            <p:nvPr/>
          </p:nvGrpSpPr>
          <p:grpSpPr>
            <a:xfrm>
              <a:off x="5429256" y="6016305"/>
              <a:ext cx="2500330" cy="269197"/>
              <a:chOff x="571472" y="3929066"/>
              <a:chExt cx="1858976" cy="285752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71472" y="4071942"/>
                <a:ext cx="1857388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5400000">
                <a:off x="429390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>
                <a:off x="2286778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Группа 22"/>
          <p:cNvGrpSpPr/>
          <p:nvPr/>
        </p:nvGrpSpPr>
        <p:grpSpPr>
          <a:xfrm>
            <a:off x="3071802" y="4929198"/>
            <a:ext cx="1209871" cy="642942"/>
            <a:chOff x="642910" y="5572140"/>
            <a:chExt cx="1209871" cy="642942"/>
          </a:xfrm>
        </p:grpSpPr>
        <p:grpSp>
          <p:nvGrpSpPr>
            <p:cNvPr id="24" name="Группа 46"/>
            <p:cNvGrpSpPr/>
            <p:nvPr/>
          </p:nvGrpSpPr>
          <p:grpSpPr>
            <a:xfrm>
              <a:off x="642910" y="5571346"/>
              <a:ext cx="1143008" cy="197759"/>
              <a:chOff x="571472" y="3286124"/>
              <a:chExt cx="3073422" cy="285752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571472" y="3429000"/>
                <a:ext cx="3071834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3501224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>
                <a:off x="429390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5" name="Группа 47"/>
            <p:cNvGrpSpPr/>
            <p:nvPr/>
          </p:nvGrpSpPr>
          <p:grpSpPr>
            <a:xfrm>
              <a:off x="642910" y="6016305"/>
              <a:ext cx="1209871" cy="197759"/>
              <a:chOff x="571472" y="3929066"/>
              <a:chExt cx="1858976" cy="285752"/>
            </a:xfrm>
          </p:grpSpPr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571472" y="4071942"/>
                <a:ext cx="1857388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 rot="5400000">
                <a:off x="429390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rot="5400000">
                <a:off x="2286778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7471" y="0"/>
            <a:ext cx="1476529" cy="1545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61181 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181 0.00023 L 0.00243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12066 -0.2067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-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 l="18987" t="23438" r="19303" b="10937"/>
          <a:stretch>
            <a:fillRect/>
          </a:stretch>
        </p:blipFill>
        <p:spPr bwMode="auto">
          <a:xfrm>
            <a:off x="372466" y="4561018"/>
            <a:ext cx="1270576" cy="13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715272" y="4485255"/>
            <a:ext cx="1214412" cy="130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Куб 17"/>
          <p:cNvSpPr/>
          <p:nvPr/>
        </p:nvSpPr>
        <p:spPr>
          <a:xfrm flipH="1">
            <a:off x="5286380" y="1857364"/>
            <a:ext cx="3286148" cy="2500330"/>
          </a:xfrm>
          <a:prstGeom prst="cube">
            <a:avLst>
              <a:gd name="adj" fmla="val 12475"/>
            </a:avLst>
          </a:prstGeom>
          <a:blipFill>
            <a:blip r:embed="rId5"/>
            <a:tile tx="0" ty="0" sx="100000" sy="100000" flip="none" algn="tl"/>
          </a:blipFill>
          <a:ln w="95250"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6" cstate="print">
            <a:lum bright="-14000"/>
          </a:blip>
          <a:srcRect/>
          <a:stretch>
            <a:fillRect/>
          </a:stretch>
        </p:blipFill>
        <p:spPr bwMode="auto">
          <a:xfrm rot="19143366">
            <a:off x="7621895" y="3375833"/>
            <a:ext cx="572809" cy="80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7" cstate="print">
            <a:lum bright="-14000"/>
          </a:blip>
          <a:srcRect/>
          <a:stretch>
            <a:fillRect/>
          </a:stretch>
        </p:blipFill>
        <p:spPr bwMode="auto">
          <a:xfrm rot="17566341">
            <a:off x="6300623" y="3304807"/>
            <a:ext cx="574996" cy="80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Куб 10"/>
          <p:cNvSpPr/>
          <p:nvPr/>
        </p:nvSpPr>
        <p:spPr>
          <a:xfrm>
            <a:off x="357158" y="1785926"/>
            <a:ext cx="3286148" cy="2500330"/>
          </a:xfrm>
          <a:prstGeom prst="cube">
            <a:avLst>
              <a:gd name="adj" fmla="val 12475"/>
            </a:avLst>
          </a:prstGeom>
          <a:blipFill>
            <a:blip r:embed="rId5"/>
            <a:tile tx="0" ty="0" sx="100000" sy="100000" flip="none" algn="tl"/>
          </a:blipFill>
          <a:ln w="9525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6" cstate="print">
            <a:lum bright="-14000"/>
          </a:blip>
          <a:srcRect/>
          <a:stretch>
            <a:fillRect/>
          </a:stretch>
        </p:blipFill>
        <p:spPr bwMode="auto">
          <a:xfrm rot="19143366">
            <a:off x="696112" y="2301438"/>
            <a:ext cx="554765" cy="775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8" cstate="print">
            <a:lum bright="-14000"/>
          </a:blip>
          <a:srcRect/>
          <a:stretch>
            <a:fillRect/>
          </a:stretch>
        </p:blipFill>
        <p:spPr bwMode="auto">
          <a:xfrm rot="6183630" flipH="1">
            <a:off x="2373587" y="3118122"/>
            <a:ext cx="645582" cy="69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7" cstate="print">
            <a:lum bright="-14000"/>
          </a:blip>
          <a:srcRect/>
          <a:stretch>
            <a:fillRect/>
          </a:stretch>
        </p:blipFill>
        <p:spPr bwMode="auto">
          <a:xfrm rot="19143366">
            <a:off x="2565514" y="2402257"/>
            <a:ext cx="467115" cy="65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8" cstate="print">
            <a:lum bright="-14000"/>
          </a:blip>
          <a:srcRect/>
          <a:stretch>
            <a:fillRect/>
          </a:stretch>
        </p:blipFill>
        <p:spPr bwMode="auto">
          <a:xfrm rot="3226996" flipH="1">
            <a:off x="1641911" y="2631352"/>
            <a:ext cx="438833" cy="573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9" cstate="print">
            <a:lum bright="-14000"/>
          </a:blip>
          <a:srcRect/>
          <a:stretch>
            <a:fillRect/>
          </a:stretch>
        </p:blipFill>
        <p:spPr bwMode="auto">
          <a:xfrm rot="4434470" flipH="1">
            <a:off x="1298811" y="3450380"/>
            <a:ext cx="610118" cy="57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857620" y="1357298"/>
            <a:ext cx="114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</a:p>
        </p:txBody>
      </p:sp>
      <p:pic>
        <p:nvPicPr>
          <p:cNvPr id="23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10" cstate="print">
            <a:lum bright="-14000"/>
          </a:blip>
          <a:srcRect/>
          <a:stretch>
            <a:fillRect/>
          </a:stretch>
        </p:blipFill>
        <p:spPr bwMode="auto">
          <a:xfrm rot="4687894" flipH="1">
            <a:off x="7703350" y="2341920"/>
            <a:ext cx="675998" cy="692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10" cstate="print">
            <a:lum bright="-14000"/>
          </a:blip>
          <a:srcRect/>
          <a:stretch>
            <a:fillRect/>
          </a:stretch>
        </p:blipFill>
        <p:spPr bwMode="auto">
          <a:xfrm rot="4687894" flipH="1">
            <a:off x="6694564" y="2479011"/>
            <a:ext cx="606088" cy="62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10" cstate="print">
            <a:lum bright="-14000"/>
          </a:blip>
          <a:srcRect/>
          <a:stretch>
            <a:fillRect/>
          </a:stretch>
        </p:blipFill>
        <p:spPr bwMode="auto">
          <a:xfrm rot="4687894" flipH="1">
            <a:off x="5769240" y="2329246"/>
            <a:ext cx="522790" cy="535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9" name="Группа 48"/>
          <p:cNvGrpSpPr/>
          <p:nvPr/>
        </p:nvGrpSpPr>
        <p:grpSpPr>
          <a:xfrm>
            <a:off x="2999570" y="4643446"/>
            <a:ext cx="3074216" cy="286546"/>
            <a:chOff x="2999570" y="5286388"/>
            <a:chExt cx="3074216" cy="286546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3000364" y="5429264"/>
              <a:ext cx="307183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2857488" y="5429264"/>
              <a:ext cx="285752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5930116" y="5428470"/>
              <a:ext cx="285752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1" name="Группа 50"/>
          <p:cNvGrpSpPr/>
          <p:nvPr/>
        </p:nvGrpSpPr>
        <p:grpSpPr>
          <a:xfrm>
            <a:off x="3000364" y="5286388"/>
            <a:ext cx="1858976" cy="285752"/>
            <a:chOff x="3000364" y="6000768"/>
            <a:chExt cx="1858976" cy="28575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000364" y="6143644"/>
              <a:ext cx="1857388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2858282" y="6142850"/>
              <a:ext cx="285752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4715670" y="6142850"/>
              <a:ext cx="285752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4857752" y="5286388"/>
            <a:ext cx="1214446" cy="286546"/>
            <a:chOff x="4857752" y="6000768"/>
            <a:chExt cx="1214446" cy="286546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>
              <a:off x="4857752" y="6143644"/>
              <a:ext cx="1214446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5928528" y="6143644"/>
              <a:ext cx="286546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0" name="Прямоугольник 49"/>
          <p:cNvSpPr/>
          <p:nvPr/>
        </p:nvSpPr>
        <p:spPr>
          <a:xfrm>
            <a:off x="1857356" y="500042"/>
            <a:ext cx="55721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Как  уравнять?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1928794" y="5643578"/>
            <a:ext cx="52149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Увеличили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"/>
                            </p:stCondLst>
                            <p:childTnLst>
                              <p:par>
                                <p:cTn id="5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50" grpId="0"/>
      <p:bldP spid="5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3"/>
          <a:srcRect l="18987" t="23438" r="19303" b="10937"/>
          <a:stretch>
            <a:fillRect/>
          </a:stretch>
        </p:blipFill>
        <p:spPr bwMode="auto">
          <a:xfrm>
            <a:off x="71438" y="4055458"/>
            <a:ext cx="1357290" cy="1461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386671" y="4133170"/>
            <a:ext cx="1543013" cy="165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Куб 33"/>
          <p:cNvSpPr/>
          <p:nvPr/>
        </p:nvSpPr>
        <p:spPr>
          <a:xfrm flipH="1">
            <a:off x="1214414" y="5072074"/>
            <a:ext cx="1857388" cy="1428760"/>
          </a:xfrm>
          <a:prstGeom prst="cube">
            <a:avLst>
              <a:gd name="adj" fmla="val 12475"/>
            </a:avLst>
          </a:prstGeom>
          <a:blipFill>
            <a:blip r:embed="rId5"/>
            <a:tile tx="0" ty="0" sx="100000" sy="100000" flip="none" algn="tl"/>
          </a:blipFill>
          <a:ln w="95250"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уб 17"/>
          <p:cNvSpPr/>
          <p:nvPr/>
        </p:nvSpPr>
        <p:spPr>
          <a:xfrm flipH="1">
            <a:off x="5500694" y="1571612"/>
            <a:ext cx="3286148" cy="2500330"/>
          </a:xfrm>
          <a:prstGeom prst="cube">
            <a:avLst>
              <a:gd name="adj" fmla="val 12475"/>
            </a:avLst>
          </a:prstGeom>
          <a:blipFill>
            <a:blip r:embed="rId5"/>
            <a:tile tx="0" ty="0" sx="100000" sy="100000" flip="none" algn="tl"/>
          </a:blipFill>
          <a:ln w="95250"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357158" y="1571612"/>
            <a:ext cx="3286148" cy="2500330"/>
          </a:xfrm>
          <a:prstGeom prst="cube">
            <a:avLst>
              <a:gd name="adj" fmla="val 12475"/>
            </a:avLst>
          </a:prstGeom>
          <a:blipFill>
            <a:blip r:embed="rId5"/>
            <a:tile tx="0" ty="0" sx="100000" sy="100000" flip="none" algn="tl"/>
          </a:blipFill>
          <a:ln w="9525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6" cstate="print">
            <a:lum bright="-14000"/>
          </a:blip>
          <a:srcRect/>
          <a:stretch>
            <a:fillRect/>
          </a:stretch>
        </p:blipFill>
        <p:spPr bwMode="auto">
          <a:xfrm rot="19143366">
            <a:off x="690115" y="2017922"/>
            <a:ext cx="569056" cy="79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7" cstate="print">
            <a:lum bright="-14000"/>
          </a:blip>
          <a:srcRect/>
          <a:stretch>
            <a:fillRect/>
          </a:stretch>
        </p:blipFill>
        <p:spPr bwMode="auto">
          <a:xfrm rot="19143366">
            <a:off x="872900" y="2864760"/>
            <a:ext cx="520696" cy="72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8" cstate="print">
            <a:lum bright="-14000"/>
          </a:blip>
          <a:srcRect/>
          <a:stretch>
            <a:fillRect/>
          </a:stretch>
        </p:blipFill>
        <p:spPr bwMode="auto">
          <a:xfrm rot="19143366">
            <a:off x="2354729" y="2749780"/>
            <a:ext cx="622054" cy="86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9" cstate="print">
            <a:lum bright="-14000"/>
          </a:blip>
          <a:srcRect/>
          <a:stretch>
            <a:fillRect/>
          </a:stretch>
        </p:blipFill>
        <p:spPr bwMode="auto">
          <a:xfrm rot="19143366">
            <a:off x="2728614" y="1859083"/>
            <a:ext cx="467115" cy="65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7" cstate="print">
            <a:lum bright="-14000"/>
          </a:blip>
          <a:srcRect/>
          <a:stretch>
            <a:fillRect/>
          </a:stretch>
        </p:blipFill>
        <p:spPr bwMode="auto">
          <a:xfrm rot="4773938" flipH="1">
            <a:off x="6305908" y="2140330"/>
            <a:ext cx="849411" cy="89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9" cstate="print">
            <a:lum bright="-14000"/>
          </a:blip>
          <a:srcRect/>
          <a:stretch>
            <a:fillRect/>
          </a:stretch>
        </p:blipFill>
        <p:spPr bwMode="auto">
          <a:xfrm rot="19754423">
            <a:off x="7803362" y="2710496"/>
            <a:ext cx="772920" cy="969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 descr="F:\Мои рисунки\дильфин.gif"/>
          <p:cNvPicPr>
            <a:picLocks noChangeAspect="1" noChangeArrowheads="1"/>
          </p:cNvPicPr>
          <p:nvPr/>
        </p:nvPicPr>
        <p:blipFill>
          <a:blip r:embed="rId8" cstate="print">
            <a:lum bright="-14000"/>
          </a:blip>
          <a:srcRect/>
          <a:stretch>
            <a:fillRect/>
          </a:stretch>
        </p:blipFill>
        <p:spPr bwMode="auto">
          <a:xfrm rot="19143366">
            <a:off x="1703114" y="1879243"/>
            <a:ext cx="595842" cy="83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50"/>
          <p:cNvGrpSpPr/>
          <p:nvPr/>
        </p:nvGrpSpPr>
        <p:grpSpPr>
          <a:xfrm>
            <a:off x="3643306" y="5286388"/>
            <a:ext cx="1858976" cy="285752"/>
            <a:chOff x="3000364" y="6000768"/>
            <a:chExt cx="1858976" cy="28575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000364" y="6143644"/>
              <a:ext cx="1857388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2858282" y="6142850"/>
              <a:ext cx="285752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4715670" y="6142850"/>
              <a:ext cx="285752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0" name="Прямоугольник 49"/>
          <p:cNvSpPr/>
          <p:nvPr/>
        </p:nvSpPr>
        <p:spPr>
          <a:xfrm>
            <a:off x="2143108" y="71414"/>
            <a:ext cx="50006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Как  уравнять?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643306" y="4786322"/>
            <a:ext cx="3071834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3499636" y="4785528"/>
            <a:ext cx="285752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573058" y="4785528"/>
            <a:ext cx="285752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6357950" y="4714884"/>
            <a:ext cx="357190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5857884" y="4714884"/>
            <a:ext cx="357190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6143636" y="4714884"/>
            <a:ext cx="357190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5572132" y="4714884"/>
            <a:ext cx="357190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5322893" y="4821247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3357554" y="5572140"/>
            <a:ext cx="4857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Уменьшили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57620" y="785794"/>
            <a:ext cx="114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</a:p>
        </p:txBody>
      </p:sp>
      <p:pic>
        <p:nvPicPr>
          <p:cNvPr id="3074" name="Picture 2" descr="C:\Documents and Settings\User\Рабочий стол\смешарики\l2.jpg"/>
          <p:cNvPicPr>
            <a:picLocks noChangeAspect="1" noChangeArrowheads="1"/>
          </p:cNvPicPr>
          <p:nvPr/>
        </p:nvPicPr>
        <p:blipFill>
          <a:blip r:embed="rId10"/>
          <a:srcRect b="6250"/>
          <a:stretch>
            <a:fillRect/>
          </a:stretch>
        </p:blipFill>
        <p:spPr bwMode="auto">
          <a:xfrm>
            <a:off x="3750467" y="2714620"/>
            <a:ext cx="1607351" cy="17859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528 0.01319 L -0.07813 0.5539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2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00046 L 0.08594 0.5282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2.22222E-6 L 0.11163 0.5810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2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"/>
                            </p:stCondLst>
                            <p:childTnLst>
                              <p:par>
                                <p:cTn id="5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9" grpId="0"/>
      <p:bldP spid="3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Дуга 33"/>
          <p:cNvSpPr/>
          <p:nvPr/>
        </p:nvSpPr>
        <p:spPr>
          <a:xfrm>
            <a:off x="1785918" y="5715016"/>
            <a:ext cx="1214446" cy="7143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2" name="Группа 61"/>
          <p:cNvGrpSpPr/>
          <p:nvPr/>
        </p:nvGrpSpPr>
        <p:grpSpPr>
          <a:xfrm>
            <a:off x="3071802" y="2071678"/>
            <a:ext cx="1785950" cy="2714644"/>
            <a:chOff x="1857356" y="2071678"/>
            <a:chExt cx="1785950" cy="2714644"/>
          </a:xfrm>
        </p:grpSpPr>
        <p:sp>
          <p:nvSpPr>
            <p:cNvPr id="35" name="Цилиндр 34"/>
            <p:cNvSpPr/>
            <p:nvPr/>
          </p:nvSpPr>
          <p:spPr>
            <a:xfrm>
              <a:off x="1857356" y="2071678"/>
              <a:ext cx="1785950" cy="2714644"/>
            </a:xfrm>
            <a:prstGeom prst="can">
              <a:avLst/>
            </a:prstGeom>
            <a:solidFill>
              <a:schemeClr val="accent1"/>
            </a:solidFill>
            <a:ln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Цилиндр 35"/>
            <p:cNvSpPr/>
            <p:nvPr/>
          </p:nvSpPr>
          <p:spPr>
            <a:xfrm>
              <a:off x="1857356" y="3714752"/>
              <a:ext cx="1785950" cy="107157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6643702" y="2071678"/>
            <a:ext cx="1857388" cy="2714644"/>
            <a:chOff x="4643438" y="4572008"/>
            <a:chExt cx="1214446" cy="1714512"/>
          </a:xfrm>
          <a:solidFill>
            <a:schemeClr val="accent1"/>
          </a:solidFill>
        </p:grpSpPr>
        <p:sp>
          <p:nvSpPr>
            <p:cNvPr id="56" name="Цилиндр 55"/>
            <p:cNvSpPr/>
            <p:nvPr/>
          </p:nvSpPr>
          <p:spPr>
            <a:xfrm>
              <a:off x="4643438" y="4572008"/>
              <a:ext cx="1214446" cy="1714512"/>
            </a:xfrm>
            <a:prstGeom prst="can">
              <a:avLst/>
            </a:prstGeom>
            <a:grpFill/>
            <a:ln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Цилиндр 56"/>
            <p:cNvSpPr/>
            <p:nvPr/>
          </p:nvSpPr>
          <p:spPr>
            <a:xfrm>
              <a:off x="4643438" y="5072074"/>
              <a:ext cx="1214446" cy="1214446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1" name="Прямоугольник 60"/>
          <p:cNvSpPr/>
          <p:nvPr/>
        </p:nvSpPr>
        <p:spPr>
          <a:xfrm>
            <a:off x="3143240" y="357166"/>
            <a:ext cx="5715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Как  уравнять?</a:t>
            </a:r>
          </a:p>
        </p:txBody>
      </p:sp>
      <p:pic>
        <p:nvPicPr>
          <p:cNvPr id="21" name="Picture 16" descr="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786058"/>
            <a:ext cx="1508764" cy="1905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6" descr="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857496"/>
            <a:ext cx="1508764" cy="1905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User\Рабочий стол\смешарики\k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714480" y="4786322"/>
            <a:ext cx="1500198" cy="1897458"/>
          </a:xfrm>
          <a:prstGeom prst="rect">
            <a:avLst/>
          </a:prstGeom>
          <a:noFill/>
        </p:spPr>
      </p:pic>
      <p:pic>
        <p:nvPicPr>
          <p:cNvPr id="1029" name="Picture 5" descr="C:\Documents and Settings\User\Рабочий стол\смешарики\еж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824673" y="4835736"/>
            <a:ext cx="1819293" cy="1807974"/>
          </a:xfrm>
          <a:prstGeom prst="rect">
            <a:avLst/>
          </a:prstGeom>
          <a:noFill/>
        </p:spPr>
      </p:pic>
      <p:pic>
        <p:nvPicPr>
          <p:cNvPr id="1030" name="Picture 6" descr="C:\Documents and Settings\User\Рабочий стол\смешарики\n1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285728"/>
            <a:ext cx="1933579" cy="216344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256"/>
            <a:ext cx="7286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Уважайте  мнение друг друга. </a:t>
            </a:r>
          </a:p>
          <a:p>
            <a:r>
              <a:rPr lang="ru-RU" sz="3600" b="1" dirty="0" smtClean="0">
                <a:latin typeface="Comic Sans MS" pitchFamily="66" charset="0"/>
              </a:rPr>
              <a:t>Говорите </a:t>
            </a:r>
            <a:r>
              <a:rPr lang="ru-RU" sz="3600" b="1" dirty="0" err="1" smtClean="0">
                <a:latin typeface="Comic Sans MS" pitchFamily="66" charset="0"/>
              </a:rPr>
              <a:t>по-очереди</a:t>
            </a:r>
            <a:r>
              <a:rPr lang="ru-RU" sz="3600" b="1" dirty="0" smtClean="0">
                <a:latin typeface="Comic Sans MS" pitchFamily="66" charset="0"/>
              </a:rPr>
              <a:t>. </a:t>
            </a:r>
          </a:p>
          <a:p>
            <a:r>
              <a:rPr lang="ru-RU" sz="3600" b="1" dirty="0" smtClean="0">
                <a:latin typeface="Comic Sans MS" pitchFamily="66" charset="0"/>
              </a:rPr>
              <a:t>Не согласен – предлагай! </a:t>
            </a:r>
            <a:endParaRPr lang="ru-RU" sz="3600" b="1" dirty="0" smtClean="0">
              <a:latin typeface="Comic Sans MS" pitchFamily="66" charset="0"/>
            </a:endParaRPr>
          </a:p>
        </p:txBody>
      </p:sp>
      <p:pic>
        <p:nvPicPr>
          <p:cNvPr id="3" name="Picture 4" descr="F:\Мои рисунки\Новая папка\con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15755"/>
            <a:ext cx="3959706" cy="955791"/>
          </a:xfrm>
          <a:prstGeom prst="rect">
            <a:avLst/>
          </a:prstGeom>
          <a:noFill/>
        </p:spPr>
      </p:pic>
      <p:pic>
        <p:nvPicPr>
          <p:cNvPr id="4098" name="Picture 2" descr="C:\Documents and Settings\User\Рабочий стол\смешарики\пара.jpeg"/>
          <p:cNvPicPr>
            <a:picLocks noChangeAspect="1" noChangeArrowheads="1"/>
          </p:cNvPicPr>
          <p:nvPr/>
        </p:nvPicPr>
        <p:blipFill>
          <a:blip r:embed="rId4"/>
          <a:srcRect t="22976"/>
          <a:stretch>
            <a:fillRect/>
          </a:stretch>
        </p:blipFill>
        <p:spPr bwMode="auto">
          <a:xfrm>
            <a:off x="2571736" y="1714487"/>
            <a:ext cx="3879937" cy="239078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Группа 63"/>
          <p:cNvGrpSpPr/>
          <p:nvPr/>
        </p:nvGrpSpPr>
        <p:grpSpPr>
          <a:xfrm>
            <a:off x="7286644" y="2643182"/>
            <a:ext cx="1214446" cy="1714512"/>
            <a:chOff x="5500694" y="4572008"/>
            <a:chExt cx="1214446" cy="1714512"/>
          </a:xfrm>
        </p:grpSpPr>
        <p:sp>
          <p:nvSpPr>
            <p:cNvPr id="65" name="Цилиндр 64"/>
            <p:cNvSpPr/>
            <p:nvPr/>
          </p:nvSpPr>
          <p:spPr>
            <a:xfrm>
              <a:off x="5500694" y="4572008"/>
              <a:ext cx="1214446" cy="1714512"/>
            </a:xfrm>
            <a:prstGeom prst="can">
              <a:avLst/>
            </a:prstGeom>
            <a:solidFill>
              <a:schemeClr val="accent1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Цилиндр 65"/>
            <p:cNvSpPr/>
            <p:nvPr/>
          </p:nvSpPr>
          <p:spPr>
            <a:xfrm>
              <a:off x="5500694" y="5643578"/>
              <a:ext cx="1214446" cy="642942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7" name="Picture 4" descr="F:\Мои рисунки\Новая папка\con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0"/>
            <a:ext cx="3959706" cy="955791"/>
          </a:xfrm>
          <a:prstGeom prst="rect">
            <a:avLst/>
          </a:prstGeom>
          <a:noFill/>
        </p:spPr>
      </p:pic>
      <p:sp>
        <p:nvSpPr>
          <p:cNvPr id="30" name="Заголовок 1"/>
          <p:cNvSpPr txBox="1">
            <a:spLocks/>
          </p:cNvSpPr>
          <p:nvPr/>
        </p:nvSpPr>
        <p:spPr bwMode="auto">
          <a:xfrm>
            <a:off x="214282" y="1428736"/>
            <a:ext cx="41434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sz="4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Увеличить </a:t>
            </a:r>
            <a:endParaRPr kumimoji="0" lang="ru-RU" sz="48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4857784" y="1428736"/>
            <a:ext cx="450056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sz="4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Уменьшить </a:t>
            </a:r>
            <a:endParaRPr kumimoji="0" lang="ru-RU" sz="48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Группа 62"/>
          <p:cNvGrpSpPr/>
          <p:nvPr/>
        </p:nvGrpSpPr>
        <p:grpSpPr>
          <a:xfrm>
            <a:off x="642910" y="4643446"/>
            <a:ext cx="3073422" cy="928694"/>
            <a:chOff x="571472" y="3286124"/>
            <a:chExt cx="3073422" cy="928694"/>
          </a:xfrm>
        </p:grpSpPr>
        <p:grpSp>
          <p:nvGrpSpPr>
            <p:cNvPr id="3" name="Группа 46"/>
            <p:cNvGrpSpPr/>
            <p:nvPr/>
          </p:nvGrpSpPr>
          <p:grpSpPr>
            <a:xfrm>
              <a:off x="571472" y="3286124"/>
              <a:ext cx="3073422" cy="285752"/>
              <a:chOff x="571472" y="3286124"/>
              <a:chExt cx="3073422" cy="285752"/>
            </a:xfrm>
          </p:grpSpPr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71472" y="3429000"/>
                <a:ext cx="3071834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 rot="5400000">
                <a:off x="3501224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rot="5400000">
                <a:off x="429390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" name="Группа 47"/>
            <p:cNvGrpSpPr/>
            <p:nvPr/>
          </p:nvGrpSpPr>
          <p:grpSpPr>
            <a:xfrm>
              <a:off x="571472" y="3929066"/>
              <a:ext cx="1858976" cy="285752"/>
              <a:chOff x="571472" y="3929066"/>
              <a:chExt cx="1858976" cy="285752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71472" y="4071942"/>
                <a:ext cx="1857388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>
                <a:off x="429390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>
                <a:off x="2286778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48"/>
            <p:cNvGrpSpPr/>
            <p:nvPr/>
          </p:nvGrpSpPr>
          <p:grpSpPr>
            <a:xfrm>
              <a:off x="2428860" y="3929066"/>
              <a:ext cx="1216034" cy="285752"/>
              <a:chOff x="2428860" y="3929066"/>
              <a:chExt cx="1216034" cy="285752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2428860" y="4071942"/>
                <a:ext cx="1214446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>
                <a:off x="3501224" y="4071148"/>
                <a:ext cx="285752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Группа 63"/>
          <p:cNvGrpSpPr/>
          <p:nvPr/>
        </p:nvGrpSpPr>
        <p:grpSpPr>
          <a:xfrm>
            <a:off x="5429256" y="4572008"/>
            <a:ext cx="3073422" cy="1000132"/>
            <a:chOff x="5499106" y="3214686"/>
            <a:chExt cx="3073422" cy="1000132"/>
          </a:xfrm>
        </p:grpSpPr>
        <p:grpSp>
          <p:nvGrpSpPr>
            <p:cNvPr id="7" name="Группа 54"/>
            <p:cNvGrpSpPr/>
            <p:nvPr/>
          </p:nvGrpSpPr>
          <p:grpSpPr>
            <a:xfrm>
              <a:off x="7286644" y="3214686"/>
              <a:ext cx="1144596" cy="429422"/>
              <a:chOff x="6714346" y="3214686"/>
              <a:chExt cx="1144596" cy="429422"/>
            </a:xfrm>
          </p:grpSpPr>
          <p:cxnSp>
            <p:nvCxnSpPr>
              <p:cNvPr id="24" name="Прямая соединительная линия 23"/>
              <p:cNvCxnSpPr/>
              <p:nvPr/>
            </p:nvCxnSpPr>
            <p:spPr>
              <a:xfrm rot="5400000">
                <a:off x="7573190" y="3286124"/>
                <a:ext cx="357190" cy="21431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 rot="5400000">
                <a:off x="7001686" y="3286124"/>
                <a:ext cx="357190" cy="21431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 rot="5400000">
                <a:off x="7287438" y="3286124"/>
                <a:ext cx="357190" cy="21431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rot="5400000">
                <a:off x="6715934" y="3286124"/>
                <a:ext cx="357190" cy="21431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>
                <a:off x="6536545" y="3464719"/>
                <a:ext cx="357190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49"/>
            <p:cNvGrpSpPr/>
            <p:nvPr/>
          </p:nvGrpSpPr>
          <p:grpSpPr>
            <a:xfrm>
              <a:off x="5499106" y="3929066"/>
              <a:ext cx="1789126" cy="285752"/>
              <a:chOff x="4857752" y="3929066"/>
              <a:chExt cx="1789126" cy="285752"/>
            </a:xfrm>
          </p:grpSpPr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4857752" y="4071942"/>
                <a:ext cx="1787538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4715670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6503208" y="4071148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9" name="Группа 50"/>
            <p:cNvGrpSpPr/>
            <p:nvPr/>
          </p:nvGrpSpPr>
          <p:grpSpPr>
            <a:xfrm>
              <a:off x="5499106" y="3286124"/>
              <a:ext cx="3073422" cy="285752"/>
              <a:chOff x="571472" y="3286124"/>
              <a:chExt cx="3073422" cy="285752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571472" y="3429000"/>
                <a:ext cx="3071834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rot="5400000">
                <a:off x="3501224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5400000">
                <a:off x="429390" y="3428206"/>
                <a:ext cx="285752" cy="1588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Дуга 33"/>
          <p:cNvSpPr/>
          <p:nvPr/>
        </p:nvSpPr>
        <p:spPr>
          <a:xfrm>
            <a:off x="1785918" y="5715016"/>
            <a:ext cx="1214446" cy="7143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Цилиндр 34"/>
          <p:cNvSpPr/>
          <p:nvPr/>
        </p:nvSpPr>
        <p:spPr>
          <a:xfrm>
            <a:off x="642910" y="2643182"/>
            <a:ext cx="1214446" cy="1714512"/>
          </a:xfrm>
          <a:prstGeom prst="can">
            <a:avLst/>
          </a:prstGeom>
          <a:solidFill>
            <a:schemeClr val="accent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Цилиндр 35"/>
          <p:cNvSpPr/>
          <p:nvPr/>
        </p:nvSpPr>
        <p:spPr>
          <a:xfrm>
            <a:off x="642910" y="3714752"/>
            <a:ext cx="1214446" cy="642942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Цилиндр 46"/>
          <p:cNvSpPr/>
          <p:nvPr/>
        </p:nvSpPr>
        <p:spPr>
          <a:xfrm>
            <a:off x="642910" y="3276600"/>
            <a:ext cx="1214446" cy="652466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8" name="Группа 47"/>
          <p:cNvGrpSpPr/>
          <p:nvPr/>
        </p:nvGrpSpPr>
        <p:grpSpPr>
          <a:xfrm>
            <a:off x="2428860" y="2643183"/>
            <a:ext cx="1214446" cy="1714511"/>
            <a:chOff x="2428860" y="4572008"/>
            <a:chExt cx="1214446" cy="1714511"/>
          </a:xfrm>
        </p:grpSpPr>
        <p:sp>
          <p:nvSpPr>
            <p:cNvPr id="56" name="Цилиндр 55"/>
            <p:cNvSpPr/>
            <p:nvPr/>
          </p:nvSpPr>
          <p:spPr>
            <a:xfrm>
              <a:off x="2428860" y="4572008"/>
              <a:ext cx="1214446" cy="1714511"/>
            </a:xfrm>
            <a:prstGeom prst="can">
              <a:avLst/>
            </a:prstGeom>
            <a:solidFill>
              <a:schemeClr val="accent1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Цилиндр 56"/>
            <p:cNvSpPr/>
            <p:nvPr/>
          </p:nvSpPr>
          <p:spPr>
            <a:xfrm>
              <a:off x="2428860" y="5205042"/>
              <a:ext cx="1214446" cy="1081477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Цилиндр 48"/>
            <p:cNvSpPr/>
            <p:nvPr/>
          </p:nvSpPr>
          <p:spPr>
            <a:xfrm>
              <a:off x="2428860" y="5143512"/>
              <a:ext cx="1214446" cy="581028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9" name="Цилиндр 58"/>
          <p:cNvSpPr/>
          <p:nvPr/>
        </p:nvSpPr>
        <p:spPr>
          <a:xfrm>
            <a:off x="7286644" y="3276600"/>
            <a:ext cx="1214446" cy="652466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3" name="Группа 62"/>
          <p:cNvGrpSpPr/>
          <p:nvPr/>
        </p:nvGrpSpPr>
        <p:grpSpPr>
          <a:xfrm>
            <a:off x="5500694" y="2571744"/>
            <a:ext cx="1214446" cy="1714512"/>
            <a:chOff x="5500694" y="4572008"/>
            <a:chExt cx="1214446" cy="1714512"/>
          </a:xfrm>
        </p:grpSpPr>
        <p:sp>
          <p:nvSpPr>
            <p:cNvPr id="60" name="Цилиндр 59"/>
            <p:cNvSpPr/>
            <p:nvPr/>
          </p:nvSpPr>
          <p:spPr>
            <a:xfrm>
              <a:off x="5500694" y="4572008"/>
              <a:ext cx="1214446" cy="1714512"/>
            </a:xfrm>
            <a:prstGeom prst="can">
              <a:avLst/>
            </a:prstGeom>
            <a:solidFill>
              <a:schemeClr val="accent1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Цилиндр 60"/>
            <p:cNvSpPr/>
            <p:nvPr/>
          </p:nvSpPr>
          <p:spPr>
            <a:xfrm>
              <a:off x="5500694" y="5643578"/>
              <a:ext cx="1214446" cy="642942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3" grpId="0"/>
      <p:bldP spid="47" grpId="0" animBg="1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8282"/>
            <a:ext cx="8286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Оцени свою работу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357554" y="2071678"/>
            <a:ext cx="500066" cy="2716232"/>
            <a:chOff x="1571604" y="2071678"/>
            <a:chExt cx="500066" cy="2716232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 flipH="1" flipV="1">
              <a:off x="500034" y="3429000"/>
              <a:ext cx="2714644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571604" y="2071678"/>
              <a:ext cx="500066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571604" y="4786322"/>
              <a:ext cx="500066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5857884" y="2071678"/>
            <a:ext cx="500066" cy="2716232"/>
            <a:chOff x="1571604" y="2071678"/>
            <a:chExt cx="500066" cy="271623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428596" y="3429000"/>
              <a:ext cx="2714644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571604" y="2071678"/>
              <a:ext cx="500066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571604" y="4786322"/>
              <a:ext cx="500066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571736" y="504892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трудно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0694" y="507207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интересно</a:t>
            </a:r>
          </a:p>
        </p:txBody>
      </p:sp>
      <p:pic>
        <p:nvPicPr>
          <p:cNvPr id="19" name="Picture 4" descr="F:\Мои рисунки\Новая папка\con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0"/>
            <a:ext cx="3959706" cy="95579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12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ициаль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12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Официаль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2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</Template>
  <TotalTime>1370</TotalTime>
  <Words>536</Words>
  <PresentationFormat>Экран (4:3)</PresentationFormat>
  <Paragraphs>62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Тема12</vt:lpstr>
      <vt:lpstr>Официальная</vt:lpstr>
      <vt:lpstr>1_Тема12</vt:lpstr>
      <vt:lpstr>1_Официальная</vt:lpstr>
      <vt:lpstr>Тема2</vt:lpstr>
      <vt:lpstr>Слайд 1</vt:lpstr>
      <vt:lpstr>По какому признаку можно сравнить предметы? </vt:lpstr>
      <vt:lpstr>По какому признаку можно сравнить  предметы?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133</cp:revision>
  <dcterms:modified xsi:type="dcterms:W3CDTF">2009-10-13T11:39:02Z</dcterms:modified>
</cp:coreProperties>
</file>