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6" r:id="rId11"/>
    <p:sldId id="265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Прямоугольник 7"/>
          <p:cNvGrpSpPr>
            <a:grpSpLocks/>
          </p:cNvGrpSpPr>
          <p:nvPr/>
        </p:nvGrpSpPr>
        <p:grpSpPr bwMode="auto">
          <a:xfrm>
            <a:off x="2663825" y="-6350"/>
            <a:ext cx="6486525" cy="6870700"/>
            <a:chOff x="1678" y="-4"/>
            <a:chExt cx="4086" cy="4328"/>
          </a:xfrm>
        </p:grpSpPr>
        <p:pic>
          <p:nvPicPr>
            <p:cNvPr id="5" name="Прямоугольник 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78" y="-4"/>
              <a:ext cx="4086" cy="4328"/>
            </a:xfrm>
            <a:prstGeom prst="rect">
              <a:avLst/>
            </a:prstGeom>
            <a:noFill/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680" y="0"/>
              <a:ext cx="408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4192132-C5F9-4166-8B9E-AAE6DC1C934E}" type="datetimeFigureOut">
              <a:rPr lang="ru-RU"/>
              <a:pPr>
                <a:defRPr/>
              </a:pPr>
              <a:t>06.11.2012</a:t>
            </a:fld>
            <a:endParaRPr lang="ru-RU" dirty="0"/>
          </a:p>
        </p:txBody>
      </p:sp>
      <p:sp>
        <p:nvSpPr>
          <p:cNvPr id="9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A7D81F4-2550-4177-8D00-439FB125E1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2B9B2-88DF-494C-9E19-8FC852BADDAE}" type="datetimeFigureOut">
              <a:rPr lang="ru-RU"/>
              <a:pPr>
                <a:defRPr/>
              </a:pPr>
              <a:t>06.11.2012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2FD0F-9EA1-487F-982B-5C606C1618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7B5035-40B6-4FC6-B508-B0754B658AE6}" type="datetimeFigureOut">
              <a:rPr lang="ru-RU"/>
              <a:pPr>
                <a:defRPr/>
              </a:pPr>
              <a:t>06.11.2012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8EF7D7F-D2B6-4701-BFF2-A779C00DCC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B5B88-086C-4ED6-A073-FD759A9A91DA}" type="datetimeFigureOut">
              <a:rPr lang="ru-RU"/>
              <a:pPr>
                <a:defRPr/>
              </a:pPr>
              <a:t>06.11.2012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8A9C5-7E48-4937-BDF0-E9968563F8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FF71A4F-B29B-4ED2-93AF-3C92CDBEFB82}" type="datetimeFigureOut">
              <a:rPr lang="ru-RU"/>
              <a:pPr>
                <a:defRPr/>
              </a:pPr>
              <a:t>06.11.2012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43162C-7562-47EE-B0C5-3F6626BF98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808E9-3E8D-4CCA-9516-5234C52631FD}" type="datetimeFigureOut">
              <a:rPr lang="ru-RU"/>
              <a:pPr>
                <a:defRPr/>
              </a:pPr>
              <a:t>06.11.2012</a:t>
            </a:fld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E440F-F251-47EE-9020-FF127147A3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FAA6D-DD67-4F58-BA76-42D48532830F}" type="datetimeFigureOut">
              <a:rPr lang="ru-RU"/>
              <a:pPr>
                <a:defRPr/>
              </a:pPr>
              <a:t>06.11.2012</a:t>
            </a:fld>
            <a:endParaRPr lang="ru-RU" dirty="0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FA630-0B17-4D61-B3E3-54B1E90533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EB337-449B-442D-B30D-965B7D5DEAD7}" type="datetimeFigureOut">
              <a:rPr lang="ru-RU"/>
              <a:pPr>
                <a:defRPr/>
              </a:pPr>
              <a:t>06.11.2012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66E5B-DB27-4020-9930-DE08A8B448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197F8-44CD-405F-ACB7-5C173EB183AE}" type="datetimeFigureOut">
              <a:rPr lang="ru-RU"/>
              <a:pPr>
                <a:defRPr/>
              </a:pPr>
              <a:t>06.11.2012</a:t>
            </a:fld>
            <a:endParaRPr lang="ru-RU" dirty="0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C3D10-22E0-4FA2-A963-4EED3C4674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02467-FD29-4485-9523-0261E5E97CDD}" type="datetimeFigureOut">
              <a:rPr lang="ru-RU"/>
              <a:pPr>
                <a:defRPr/>
              </a:pPr>
              <a:t>06.11.2012</a:t>
            </a:fld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03CE7-705C-44D6-B499-18BF356B94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A91EE2-9DBF-40BA-9621-551BEE51A671}" type="datetimeFigureOut">
              <a:rPr lang="ru-RU"/>
              <a:pPr>
                <a:defRPr/>
              </a:pPr>
              <a:t>06.11.2012</a:t>
            </a:fld>
            <a:endParaRPr lang="ru-RU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1D2A7F-3B4C-4552-9E5A-5ECB092A80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92A3C5D-4EC4-4723-ACB4-B5B157CEB7E3}" type="datetimeFigureOut">
              <a:rPr lang="ru-RU"/>
              <a:pPr>
                <a:defRPr/>
              </a:pPr>
              <a:t>06.11.2012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564A5DB-4F54-4CAC-91CC-CAC17B9C49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98" r:id="rId9"/>
    <p:sldLayoutId id="2147483689" r:id="rId10"/>
    <p:sldLayoutId id="2147483699" r:id="rId11"/>
  </p:sldLayoutIdLst>
  <p:transition spd="slow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12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Vera\&#1052;&#1086;&#1080;%20&#1076;&#1086;&#1082;&#1091;&#1084;&#1077;&#1085;&#1090;&#1099;\&#1052;&#1086;&#1103;%20&#1084;&#1091;&#1079;&#1099;&#1082;&#1072;\&#1054;&#1081;,&#1083;&#1077;&#1090;&#1103;&#1090;,&#1083;&#1077;&#1090;&#1103;&#1090;%20&#1089;&#1085;&#1077;&#1078;&#1080;&#1085;&#1082;&#1080;-.mp3" TargetMode="Externa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png"/><Relationship Id="rId9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Vera\&#1052;&#1086;&#1080;%20&#1076;&#1086;&#1082;&#1091;&#1084;&#1077;&#1085;&#1090;&#1099;\&#1052;&#1086;&#1103;%20&#1084;&#1091;&#1079;&#1099;&#1082;&#1072;\&#1054;&#1081;,&#1083;&#1077;&#1090;&#1103;&#1090;,&#1083;&#1077;&#1090;&#1103;&#1090;%20&#1089;&#1085;&#1077;&#1078;&#1080;&#1085;&#1082;&#1080;-.mp3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9"/>
          <p:cNvSpPr>
            <a:spLocks noChangeArrowheads="1"/>
          </p:cNvSpPr>
          <p:nvPr/>
        </p:nvSpPr>
        <p:spPr bwMode="auto">
          <a:xfrm>
            <a:off x="1727200" y="1052513"/>
            <a:ext cx="7416800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 b="1">
                <a:solidFill>
                  <a:schemeClr val="hlink"/>
                </a:solidFill>
                <a:latin typeface="Brush Script MT" pitchFamily="66" charset="0"/>
              </a:rPr>
              <a:t>Большая история маленькой игрушки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575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Современная матрёшка</a:t>
            </a:r>
            <a:endParaRPr lang="ru-RU" sz="2400" dirty="0"/>
          </a:p>
        </p:txBody>
      </p:sp>
      <p:pic>
        <p:nvPicPr>
          <p:cNvPr id="22530" name="Рисунок 4" descr="AВ матрёшки-пираты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33950"/>
            <a:ext cx="25717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8" descr="Матрёшки по фото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85725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7" descr="Авторская матрёшка Маша и медведь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3214688"/>
            <a:ext cx="207803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9" descr="Новогодние матрёшки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3" y="4679950"/>
            <a:ext cx="2786062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10" descr="Портретная матрёшка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63" y="5362575"/>
            <a:ext cx="250031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Содержимое 3" descr="Изображение 005.jpg"/>
          <p:cNvPicPr>
            <a:picLocks noGrp="1" noChangeAspect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0" y="857250"/>
            <a:ext cx="2571750" cy="1928813"/>
          </a:xfrm>
        </p:spPr>
      </p:pic>
      <p:pic>
        <p:nvPicPr>
          <p:cNvPr id="22536" name="Рисунок 6" descr="Матрёшка с уникальной росписью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2063" y="857250"/>
            <a:ext cx="307975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Рисунок 5" descr="VIP - матрёшка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2643188"/>
            <a:ext cx="2973388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Рисунок 11" descr="Русская матрёшка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14563" y="2500313"/>
            <a:ext cx="32861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Наши работы</a:t>
            </a:r>
            <a:endParaRPr lang="ru-RU" sz="2400" dirty="0"/>
          </a:p>
        </p:txBody>
      </p:sp>
      <p:pic>
        <p:nvPicPr>
          <p:cNvPr id="23554" name="Содержимое 3" descr="Изображение 00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928688"/>
            <a:ext cx="2952750" cy="2214562"/>
          </a:xfrm>
        </p:spPr>
      </p:pic>
      <p:pic>
        <p:nvPicPr>
          <p:cNvPr id="23555" name="Рисунок 4" descr="Изображение 00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4214813"/>
            <a:ext cx="307181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571500" y="1000125"/>
            <a:ext cx="2714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>
                <a:latin typeface="Trebuchet MS" pitchFamily="34" charset="0"/>
              </a:rPr>
              <a:t>Аппликация. Авторское украшение матрёшки</a:t>
            </a:r>
          </a:p>
        </p:txBody>
      </p: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4500563" y="6072188"/>
            <a:ext cx="2643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>
                <a:latin typeface="Trebuchet MS" pitchFamily="34" charset="0"/>
              </a:rPr>
              <a:t>Рисование. Раскрашивание матрёшки с элементами разных видов росписи</a:t>
            </a:r>
          </a:p>
        </p:txBody>
      </p:sp>
      <p:pic>
        <p:nvPicPr>
          <p:cNvPr id="23558" name="Рисунок 7" descr="Изображение 02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8" y="928688"/>
            <a:ext cx="3643312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Box 8"/>
          <p:cNvSpPr txBox="1">
            <a:spLocks noChangeArrowheads="1"/>
          </p:cNvSpPr>
          <p:nvPr/>
        </p:nvSpPr>
        <p:spPr bwMode="auto">
          <a:xfrm>
            <a:off x="4071938" y="3643313"/>
            <a:ext cx="3071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>
                <a:latin typeface="Trebuchet MS" pitchFamily="34" charset="0"/>
              </a:rPr>
              <a:t>Комплекс видов деятельности. Изготовление декораций для пальчикового театра «Теремок»</a:t>
            </a:r>
          </a:p>
        </p:txBody>
      </p:sp>
      <p:pic>
        <p:nvPicPr>
          <p:cNvPr id="23560" name="Рисунок 9" descr="Изображение 01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3214688"/>
            <a:ext cx="1500187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TextBox 13"/>
          <p:cNvSpPr txBox="1">
            <a:spLocks noChangeArrowheads="1"/>
          </p:cNvSpPr>
          <p:nvPr/>
        </p:nvSpPr>
        <p:spPr bwMode="auto">
          <a:xfrm>
            <a:off x="2071688" y="3571875"/>
            <a:ext cx="7143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Trebuchet MS" pitchFamily="34" charset="0"/>
              </a:rPr>
              <a:t>«Репка»</a:t>
            </a:r>
          </a:p>
        </p:txBody>
      </p:sp>
      <p:sp>
        <p:nvSpPr>
          <p:cNvPr id="23562" name="TextBox 14"/>
          <p:cNvSpPr txBox="1">
            <a:spLocks noChangeArrowheads="1"/>
          </p:cNvSpPr>
          <p:nvPr/>
        </p:nvSpPr>
        <p:spPr bwMode="auto">
          <a:xfrm>
            <a:off x="642938" y="5857875"/>
            <a:ext cx="1143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Trebuchet MS" pitchFamily="34" charset="0"/>
              </a:rPr>
              <a:t>«Курочка Ряба»</a:t>
            </a:r>
          </a:p>
        </p:txBody>
      </p:sp>
      <p:sp>
        <p:nvSpPr>
          <p:cNvPr id="23563" name="TextBox 15"/>
          <p:cNvSpPr txBox="1">
            <a:spLocks noChangeArrowheads="1"/>
          </p:cNvSpPr>
          <p:nvPr/>
        </p:nvSpPr>
        <p:spPr bwMode="auto">
          <a:xfrm>
            <a:off x="1143000" y="5000625"/>
            <a:ext cx="142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Мы играем</a:t>
            </a:r>
          </a:p>
        </p:txBody>
      </p:sp>
      <p:pic>
        <p:nvPicPr>
          <p:cNvPr id="23564" name="Рисунок 16" descr="Изображение 025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63" y="4143375"/>
            <a:ext cx="18097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Рисунок 10" descr="Изображение 023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500" y="5000625"/>
            <a:ext cx="20002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9431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Музей матрёшки</a:t>
            </a:r>
            <a:endParaRPr lang="ru-RU" sz="2400" dirty="0"/>
          </a:p>
        </p:txBody>
      </p:sp>
      <p:pic>
        <p:nvPicPr>
          <p:cNvPr id="24578" name="Содержимое 3" descr="Набор матрёшек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714375"/>
            <a:ext cx="7215188" cy="3151188"/>
          </a:xfrm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428625" y="4286250"/>
            <a:ext cx="72151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Trebuchet MS" pitchFamily="34" charset="0"/>
              </a:rPr>
              <a:t>Первый в России  и в мире музей матрёшки открылся в 2001 году в Москве. Московский музей матрёшки расположился в помещении Фонда народных промыслов в Леонтьевском переулке. А совсем недавно, в 2004 году, открылся свой музей матрёшек и в Нижегородской области - он собрал под своей крышей более 300 экспонатов. Там представлены матрёшки уникальной похлов-майдановской росписи - те самые полховско-майдановские матрёшки, которые известны во всём мире и которых жители села уже много десятков лет привозят на продажу в Москву в огромных корзинах, куда порой нагружают до ста килограммов драгоценных игрушек! Самая большая матрёшка в этом музее - метровая: в неё входит 40 кукол. А самая маленькая - размером всего с рисовое зерно! В образе матрёшки соединились искусство мастеров и огромная любовь к русской народной культуре.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9" descr="Матрёшка - ёлочная игруш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856419">
            <a:off x="1338263" y="501650"/>
            <a:ext cx="1766887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Рисунок 11" descr="Матрёшка-штоф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49125" flipH="1">
            <a:off x="4959350" y="285750"/>
            <a:ext cx="1093788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2390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200" i="1" dirty="0" smtClean="0"/>
              <a:t>Мы веселые матрешки, </a:t>
            </a:r>
            <a:br>
              <a:rPr lang="ru-RU" sz="1200" i="1" dirty="0" smtClean="0"/>
            </a:br>
            <a:r>
              <a:rPr lang="ru-RU" sz="1200" i="1" dirty="0" smtClean="0"/>
              <a:t>Хороши у нас одежки.</a:t>
            </a:r>
            <a:br>
              <a:rPr lang="ru-RU" sz="1200" i="1" dirty="0" smtClean="0"/>
            </a:br>
            <a:r>
              <a:rPr lang="ru-RU" sz="1200" i="1" dirty="0" smtClean="0"/>
              <a:t>Кружимся мы и танцуем,</a:t>
            </a:r>
            <a:br>
              <a:rPr lang="ru-RU" sz="1200" i="1" dirty="0" smtClean="0"/>
            </a:br>
            <a:r>
              <a:rPr lang="ru-RU" sz="1200" i="1" dirty="0" smtClean="0"/>
              <a:t>Хоровод водить мы будем.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25604" name="Содержимое 3" descr="Матрёшка-магнит.JPG"/>
          <p:cNvPicPr>
            <a:picLocks noGrp="1" noChangeAspect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 rot="19174707">
            <a:off x="576263" y="2017713"/>
            <a:ext cx="1839912" cy="2454275"/>
          </a:xfrm>
        </p:spPr>
      </p:pic>
      <p:sp>
        <p:nvSpPr>
          <p:cNvPr id="25605" name="TextBox 4"/>
          <p:cNvSpPr txBox="1">
            <a:spLocks noChangeArrowheads="1"/>
          </p:cNvSpPr>
          <p:nvPr/>
        </p:nvSpPr>
        <p:spPr bwMode="auto">
          <a:xfrm rot="-2516993">
            <a:off x="1071563" y="2000250"/>
            <a:ext cx="6048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>
                <a:latin typeface="Trebuchet MS" pitchFamily="34" charset="0"/>
              </a:rPr>
              <a:t>Магнит</a:t>
            </a:r>
          </a:p>
        </p:txBody>
      </p:sp>
      <p:pic>
        <p:nvPicPr>
          <p:cNvPr id="25606" name="Рисунок 6" descr="Ручка, расписанная хохломой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132612">
            <a:off x="4468019" y="4406107"/>
            <a:ext cx="1785937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Рисунок 7" descr="Матрёшка-зубочистка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56666">
            <a:off x="5699125" y="1169988"/>
            <a:ext cx="187483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Рисунок 8" descr="Матрёшка-брелок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421106">
            <a:off x="3067050" y="1169988"/>
            <a:ext cx="176688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Рисунок 9" descr="Матрёшка уникальная 8-микуколная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374667">
            <a:off x="500063" y="4357688"/>
            <a:ext cx="2127250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Рисунок 10" descr="Н-р из 8 матрёшек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359944">
            <a:off x="5727700" y="3351213"/>
            <a:ext cx="2143125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Рисунок 5" descr="Матрёшки разные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804687">
            <a:off x="2438400" y="3322638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2" name="TextBox 12"/>
          <p:cNvSpPr txBox="1">
            <a:spLocks noChangeArrowheads="1"/>
          </p:cNvSpPr>
          <p:nvPr/>
        </p:nvSpPr>
        <p:spPr bwMode="auto">
          <a:xfrm rot="509264">
            <a:off x="4157663" y="1268413"/>
            <a:ext cx="7508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Trebuchet MS" pitchFamily="34" charset="0"/>
              </a:rPr>
              <a:t>Брелок</a:t>
            </a:r>
          </a:p>
        </p:txBody>
      </p:sp>
      <p:sp>
        <p:nvSpPr>
          <p:cNvPr id="25613" name="TextBox 13"/>
          <p:cNvSpPr txBox="1">
            <a:spLocks noChangeArrowheads="1"/>
          </p:cNvSpPr>
          <p:nvPr/>
        </p:nvSpPr>
        <p:spPr bwMode="auto">
          <a:xfrm rot="2158890">
            <a:off x="7016750" y="1633538"/>
            <a:ext cx="1071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>
                <a:latin typeface="Trebuchet MS" pitchFamily="34" charset="0"/>
              </a:rPr>
              <a:t>Подставка для зубочисток</a:t>
            </a:r>
          </a:p>
        </p:txBody>
      </p:sp>
      <p:sp>
        <p:nvSpPr>
          <p:cNvPr id="25614" name="TextBox 14"/>
          <p:cNvSpPr txBox="1">
            <a:spLocks noChangeArrowheads="1"/>
          </p:cNvSpPr>
          <p:nvPr/>
        </p:nvSpPr>
        <p:spPr bwMode="auto">
          <a:xfrm rot="-1121762">
            <a:off x="5097463" y="5934075"/>
            <a:ext cx="5207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>
                <a:latin typeface="Trebuchet MS" pitchFamily="34" charset="0"/>
              </a:rPr>
              <a:t>Ручка</a:t>
            </a:r>
          </a:p>
        </p:txBody>
      </p:sp>
      <p:sp>
        <p:nvSpPr>
          <p:cNvPr id="25615" name="TextBox 20"/>
          <p:cNvSpPr txBox="1">
            <a:spLocks noChangeArrowheads="1"/>
          </p:cNvSpPr>
          <p:nvPr/>
        </p:nvSpPr>
        <p:spPr bwMode="auto">
          <a:xfrm rot="-1901418">
            <a:off x="1331913" y="582613"/>
            <a:ext cx="12017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>
                <a:latin typeface="Trebuchet MS" pitchFamily="34" charset="0"/>
              </a:rPr>
              <a:t>Ёлочная игрушка</a:t>
            </a:r>
          </a:p>
        </p:txBody>
      </p:sp>
      <p:pic>
        <p:nvPicPr>
          <p:cNvPr id="18" name="Ой,летят,летят снежинки-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214313" y="214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97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7" descr="Матрёш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3714750"/>
            <a:ext cx="37147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Содержимое 3" descr="Матрёшка в корзинке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95288" y="188913"/>
            <a:ext cx="7239000" cy="24907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072206"/>
            <a:ext cx="7239000" cy="50006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Большая история маленькой игрушки</a:t>
            </a:r>
            <a:endParaRPr lang="ru-RU" sz="2000" dirty="0"/>
          </a:p>
        </p:txBody>
      </p:sp>
      <p:pic>
        <p:nvPicPr>
          <p:cNvPr id="14340" name="Рисунок 4" descr="Вятская матрёшка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2714625"/>
            <a:ext cx="24860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5" descr="Н-р из 5 матрёшек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75" y="2714625"/>
            <a:ext cx="2357438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2643188" y="2928938"/>
            <a:ext cx="28114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Trebuchet MS" pitchFamily="34" charset="0"/>
              </a:rPr>
              <a:t>В этой молодице</a:t>
            </a:r>
            <a:br>
              <a:rPr lang="ru-RU" i="1">
                <a:latin typeface="Trebuchet MS" pitchFamily="34" charset="0"/>
              </a:rPr>
            </a:br>
            <a:r>
              <a:rPr lang="ru-RU" i="1">
                <a:latin typeface="Trebuchet MS" pitchFamily="34" charset="0"/>
              </a:rPr>
              <a:t>Прячутся сестрицы.</a:t>
            </a:r>
            <a:br>
              <a:rPr lang="ru-RU" i="1">
                <a:latin typeface="Trebuchet MS" pitchFamily="34" charset="0"/>
              </a:rPr>
            </a:br>
            <a:r>
              <a:rPr lang="ru-RU" i="1">
                <a:latin typeface="Trebuchet MS" pitchFamily="34" charset="0"/>
              </a:rPr>
              <a:t>Каждая сестрица – </a:t>
            </a:r>
            <a:br>
              <a:rPr lang="ru-RU" i="1">
                <a:latin typeface="Trebuchet MS" pitchFamily="34" charset="0"/>
              </a:rPr>
            </a:br>
            <a:r>
              <a:rPr lang="ru-RU" i="1">
                <a:latin typeface="Trebuchet MS" pitchFamily="34" charset="0"/>
              </a:rPr>
              <a:t>Для меньшей темница.</a:t>
            </a:r>
            <a:endParaRPr lang="ru-RU">
              <a:latin typeface="Trebuchet MS" pitchFamily="34" charset="0"/>
            </a:endParaRPr>
          </a:p>
        </p:txBody>
      </p:sp>
      <p:pic>
        <p:nvPicPr>
          <p:cNvPr id="9" name="Ой,летят,летят снежинки-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00063" y="285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97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0" descr="Матрона и Фукурокудзю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4584700"/>
            <a:ext cx="200025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Как она появилась?</a:t>
            </a:r>
            <a:endParaRPr lang="ru-RU" sz="2400" dirty="0"/>
          </a:p>
        </p:txBody>
      </p:sp>
      <p:pic>
        <p:nvPicPr>
          <p:cNvPr id="15363" name="Содержимое 3" descr="Фукурокудзю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1071563"/>
            <a:ext cx="1500188" cy="1800225"/>
          </a:xfrm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2786063" y="1143000"/>
            <a:ext cx="52863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accent1"/>
                </a:solidFill>
                <a:latin typeface="Trebuchet MS" pitchFamily="34" charset="0"/>
              </a:rPr>
              <a:t>ЯПОНСКИЙ БОГ</a:t>
            </a:r>
            <a:r>
              <a:rPr lang="ru-RU">
                <a:latin typeface="Trebuchet MS" pitchFamily="34" charset="0"/>
              </a:rPr>
              <a:t> </a:t>
            </a:r>
          </a:p>
          <a:p>
            <a:r>
              <a:rPr lang="ru-RU" sz="1000">
                <a:latin typeface="Trebuchet MS" pitchFamily="34" charset="0"/>
              </a:rPr>
              <a:t>  Конец 19 века. В России в большой моде Восток.  </a:t>
            </a:r>
          </a:p>
          <a:p>
            <a:r>
              <a:rPr lang="ru-RU" sz="1000">
                <a:latin typeface="Trebuchet MS" pitchFamily="34" charset="0"/>
              </a:rPr>
              <a:t>В Абрамцево - загородную усадьбу Мамонтовых -  кто-то из гостей-художников привозит забавную японскую деревянную игрушку – длинноголового Фукуруму </a:t>
            </a:r>
          </a:p>
          <a:p>
            <a:r>
              <a:rPr lang="ru-RU" sz="1000">
                <a:latin typeface="Trebuchet MS" pitchFamily="34" charset="0"/>
              </a:rPr>
              <a:t>(Фукурокудзю 福禄寿) — бога богатства, счастья, изобилия, мудрости и долголетия. У деревянного мудреца была вытянутая  от долгих раздумий голова и добродушное лицо. Фигурка оказалась разъемной, и внутри была спрятана куколка поменьше, которая тоже состояла из двух половинок. Всего их оказалось пять.</a:t>
            </a:r>
          </a:p>
          <a:p>
            <a:pPr>
              <a:buFont typeface="Arial" charset="0"/>
              <a:buChar char="•"/>
            </a:pPr>
            <a:r>
              <a:rPr lang="ru-RU" sz="1000" i="1">
                <a:latin typeface="Trebuchet MS" pitchFamily="34" charset="0"/>
              </a:rPr>
              <a:t> Японцы утверждают, что первым  такую игрушку выточил безвестный русский монах, живший на острове Хонсю!</a:t>
            </a:r>
          </a:p>
        </p:txBody>
      </p:sp>
      <p:pic>
        <p:nvPicPr>
          <p:cNvPr id="15365" name="Рисунок 7" descr="Василий Звёздочкин и Сергей Малютин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2857500"/>
            <a:ext cx="242887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0" y="2857500"/>
            <a:ext cx="500062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accent1"/>
                </a:solidFill>
                <a:latin typeface="Trebuchet MS" pitchFamily="34" charset="0"/>
              </a:rPr>
              <a:t>ДЕВИЦА С ПЕТУХОМ</a:t>
            </a:r>
            <a:r>
              <a:rPr lang="ru-RU" sz="1000">
                <a:latin typeface="Trebuchet MS" pitchFamily="34" charset="0"/>
              </a:rPr>
              <a:t> </a:t>
            </a:r>
          </a:p>
          <a:p>
            <a:r>
              <a:rPr lang="ru-RU" sz="1000">
                <a:latin typeface="Trebuchet MS" pitchFamily="34" charset="0"/>
              </a:rPr>
              <a:t> Вдохновившись обаятельной игрушкой  в начале 1890-х годов токарь-игрушечник Василий Звёздочкин выточил первую русскую матрёшку. Из стен мастерской "Детское воспитание", основанной меценатом Саввой Мамонтовым, вышла расписанная гуашью румяная девица-красавица с петухом в руках, ставшая первой матрёшкой, изготовленной в России. </a:t>
            </a:r>
          </a:p>
          <a:p>
            <a:r>
              <a:rPr lang="ru-RU" sz="1000">
                <a:latin typeface="Trebuchet MS" pitchFamily="34" charset="0"/>
              </a:rPr>
              <a:t>  Эскиз для ее росписи создал художник Сергей Малютин, самолично матрёшку и расписавший. </a:t>
            </a:r>
          </a:p>
          <a:p>
            <a:r>
              <a:rPr lang="ru-RU" sz="1000">
                <a:latin typeface="Trebuchet MS" pitchFamily="34" charset="0"/>
              </a:rPr>
              <a:t>  Первая матрёшка была восьмиместной - внутри большой девочки помещался мальчик поменьше, и так далее - мальчики и девочки чередовались, а самой маленькой, "неделимой", была матрёшка - спелёнатый младенец.</a:t>
            </a:r>
          </a:p>
        </p:txBody>
      </p:sp>
      <p:pic>
        <p:nvPicPr>
          <p:cNvPr id="15367" name="Рисунок 11" descr="Матрона с детьми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4572000"/>
            <a:ext cx="3071812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143116"/>
            <a:ext cx="4695836" cy="46575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Всеобщее признание</a:t>
            </a:r>
            <a:endParaRPr lang="ru-RU" sz="2400" dirty="0"/>
          </a:p>
        </p:txBody>
      </p:sp>
      <p:pic>
        <p:nvPicPr>
          <p:cNvPr id="16386" name="Содержимое 3" descr="Матрона с курицей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285750"/>
            <a:ext cx="2238375" cy="4267200"/>
          </a:xfrm>
        </p:spPr>
      </p:pic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3000375" y="714375"/>
            <a:ext cx="50006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Trebuchet MS" pitchFamily="34" charset="0"/>
              </a:rPr>
              <a:t>  </a:t>
            </a:r>
            <a:r>
              <a:rPr lang="ru-RU" sz="1000">
                <a:latin typeface="Trebuchet MS" pitchFamily="34" charset="0"/>
              </a:rPr>
              <a:t>Откуда взялось это название - матрёшка? Одни историки утверждают, что оно  произошло от любимого и распространённого на Руси имени Маша, Маня; другие - что это название ведёт происхождение от женского имени Матрёна (в переводе с латыни mater - мать), а третьи считают, что название "матрешка" связано с именем индуистской богини-матери Матри. В любом случае имя ассоциировалось с матерью огромного семейства, с крепким здоровьем и дородной фигурой и отлично подходило новой русской деревянной кукле</a:t>
            </a:r>
            <a:r>
              <a:rPr lang="ru-RU" sz="1000" i="1">
                <a:latin typeface="Trebuchet MS" pitchFamily="34" charset="0"/>
              </a:rPr>
              <a:t>.</a:t>
            </a:r>
            <a:endParaRPr lang="en-US" sz="1000" i="1">
              <a:latin typeface="Trebuchet MS" pitchFamily="34" charset="0"/>
            </a:endParaRPr>
          </a:p>
          <a:p>
            <a:r>
              <a:rPr lang="en-US" sz="1000" i="1">
                <a:latin typeface="Trebuchet MS" pitchFamily="34" charset="0"/>
              </a:rPr>
              <a:t>  </a:t>
            </a:r>
            <a:r>
              <a:rPr lang="ru-RU" sz="1000" i="1">
                <a:latin typeface="Trebuchet MS" pitchFamily="34" charset="0"/>
              </a:rPr>
              <a:t>Еще говорят, на абрамцевских вечерах проводившихся в усадьбе у Мамонтова, чай подавала прислуга с таким именем.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143240" y="285728"/>
            <a:ext cx="4695836" cy="465754"/>
          </a:xfrm>
          <a:prstGeom prst="rect">
            <a:avLst/>
          </a:prstGeom>
        </p:spPr>
        <p:txBody>
          <a:bodyPr lIns="45720" tIns="0" rIns="45720" bIns="0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ТАЙНА ИМЕНИ</a:t>
            </a:r>
          </a:p>
        </p:txBody>
      </p:sp>
      <p:pic>
        <p:nvPicPr>
          <p:cNvPr id="16389" name="Рисунок 11" descr="Матрёшка Времена год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2714625"/>
            <a:ext cx="3386138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12"/>
          <p:cNvSpPr txBox="1">
            <a:spLocks noChangeArrowheads="1"/>
          </p:cNvSpPr>
          <p:nvPr/>
        </p:nvSpPr>
        <p:spPr bwMode="auto">
          <a:xfrm>
            <a:off x="500063" y="4643438"/>
            <a:ext cx="764381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Trebuchet MS" pitchFamily="34" charset="0"/>
              </a:rPr>
              <a:t>  </a:t>
            </a:r>
            <a:r>
              <a:rPr lang="ru-RU" sz="1000">
                <a:latin typeface="Trebuchet MS" pitchFamily="34" charset="0"/>
              </a:rPr>
              <a:t>Матрёшка быстро получила широкую известность и</a:t>
            </a:r>
          </a:p>
          <a:p>
            <a:r>
              <a:rPr lang="ru-RU" sz="1000">
                <a:latin typeface="Trebuchet MS" pitchFamily="34" charset="0"/>
              </a:rPr>
              <a:t> заслужила народную любовь. Но она была дорога – и</a:t>
            </a:r>
          </a:p>
          <a:p>
            <a:r>
              <a:rPr lang="ru-RU" sz="1000">
                <a:latin typeface="Trebuchet MS" pitchFamily="34" charset="0"/>
              </a:rPr>
              <a:t> эта кукла, предназначенная детям, в основном </a:t>
            </a:r>
          </a:p>
          <a:p>
            <a:r>
              <a:rPr lang="ru-RU" sz="1000">
                <a:latin typeface="Trebuchet MS" pitchFamily="34" charset="0"/>
              </a:rPr>
              <a:t>покупалась взрослыми ценителями искусства. Вскоре</a:t>
            </a:r>
          </a:p>
          <a:p>
            <a:r>
              <a:rPr lang="ru-RU" sz="1000">
                <a:latin typeface="Trebuchet MS" pitchFamily="34" charset="0"/>
              </a:rPr>
              <a:t> после матрёшек, расписанных цветочными </a:t>
            </a:r>
          </a:p>
          <a:p>
            <a:r>
              <a:rPr lang="ru-RU" sz="1000">
                <a:latin typeface="Trebuchet MS" pitchFamily="34" charset="0"/>
              </a:rPr>
              <a:t>орнаментами, появились матрёшки, украшенные</a:t>
            </a:r>
          </a:p>
          <a:p>
            <a:r>
              <a:rPr lang="ru-RU" sz="1000">
                <a:latin typeface="Trebuchet MS" pitchFamily="34" charset="0"/>
              </a:rPr>
              <a:t> живописными сюжетами из сказок и былин. Такие </a:t>
            </a:r>
          </a:p>
          <a:p>
            <a:r>
              <a:rPr lang="ru-RU" sz="1000">
                <a:latin typeface="Trebuchet MS" pitchFamily="34" charset="0"/>
              </a:rPr>
              <a:t>матрёшки "рассказывали" целые истории. В 1900 году русские матрёшки "дошли" до Парижа – они экспонировались в этом </a:t>
            </a:r>
          </a:p>
          <a:p>
            <a:r>
              <a:rPr lang="ru-RU" sz="1000">
                <a:latin typeface="Trebuchet MS" pitchFamily="34" charset="0"/>
              </a:rPr>
              <a:t>городе на Всемирной выставке, где получили мировое признание и медаль.</a:t>
            </a:r>
          </a:p>
          <a:p>
            <a:r>
              <a:rPr lang="en-US" sz="1000">
                <a:latin typeface="Trebuchet MS" pitchFamily="34" charset="0"/>
              </a:rPr>
              <a:t>  </a:t>
            </a:r>
            <a:r>
              <a:rPr lang="ru-RU" sz="1000">
                <a:latin typeface="Trebuchet MS" pitchFamily="34" charset="0"/>
              </a:rPr>
              <a:t> </a:t>
            </a:r>
            <a:r>
              <a:rPr lang="ru-RU" sz="1000" i="1">
                <a:latin typeface="Trebuchet MS" pitchFamily="34" charset="0"/>
              </a:rPr>
              <a:t>Кстати, в начале двадцатого века некоторые матрёшки и вправду "научились" ходить: ноги такой матрёшки, "обутые" в лапти, подвижны, - и она может идти, если поставить ее на наклонную плоскость. Такие игрушки получили название "матрёшки-ходилки".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Как изготавливают матрёшку?</a:t>
            </a:r>
            <a:endParaRPr lang="ru-RU" sz="2400" dirty="0"/>
          </a:p>
        </p:txBody>
      </p:sp>
      <p:pic>
        <p:nvPicPr>
          <p:cNvPr id="17410" name="Содержимое 3" descr="Шлифовка заготовки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0" y="857250"/>
            <a:ext cx="2289175" cy="1714500"/>
          </a:xfrm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3286125" y="857250"/>
            <a:ext cx="1517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rebuchet MS" pitchFamily="34" charset="0"/>
              </a:rPr>
              <a:t>1.Шлифовка</a:t>
            </a:r>
          </a:p>
        </p:txBody>
      </p:sp>
      <p:pic>
        <p:nvPicPr>
          <p:cNvPr id="17412" name="Рисунок 5" descr="Нанесение узор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857250"/>
            <a:ext cx="2357437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5500688" y="857250"/>
            <a:ext cx="2274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rebuchet MS" pitchFamily="34" charset="0"/>
              </a:rPr>
              <a:t>2. Нанесение узора</a:t>
            </a:r>
          </a:p>
        </p:txBody>
      </p:sp>
      <p:pic>
        <p:nvPicPr>
          <p:cNvPr id="17414" name="Рисунок 7" descr="Прорисовка фона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928938"/>
            <a:ext cx="23844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8"/>
          <p:cNvSpPr txBox="1">
            <a:spLocks noChangeArrowheads="1"/>
          </p:cNvSpPr>
          <p:nvPr/>
        </p:nvSpPr>
        <p:spPr bwMode="auto">
          <a:xfrm>
            <a:off x="285750" y="2928938"/>
            <a:ext cx="2286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rebuchet MS" pitchFamily="34" charset="0"/>
              </a:rPr>
              <a:t>3. Прорисовывание фона</a:t>
            </a:r>
          </a:p>
        </p:txBody>
      </p:sp>
      <p:pic>
        <p:nvPicPr>
          <p:cNvPr id="17416" name="Рисунок 9" descr="Детали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63" y="2928938"/>
            <a:ext cx="23844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TextBox 10"/>
          <p:cNvSpPr txBox="1">
            <a:spLocks noChangeArrowheads="1"/>
          </p:cNvSpPr>
          <p:nvPr/>
        </p:nvSpPr>
        <p:spPr bwMode="auto">
          <a:xfrm>
            <a:off x="2786063" y="2928938"/>
            <a:ext cx="2357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rebuchet MS" pitchFamily="34" charset="0"/>
              </a:rPr>
              <a:t>4. Прорисовывание деталей</a:t>
            </a:r>
          </a:p>
        </p:txBody>
      </p:sp>
      <p:sp>
        <p:nvSpPr>
          <p:cNvPr id="17418" name="TextBox 11"/>
          <p:cNvSpPr txBox="1">
            <a:spLocks noChangeArrowheads="1"/>
          </p:cNvSpPr>
          <p:nvPr/>
        </p:nvSpPr>
        <p:spPr bwMode="auto">
          <a:xfrm>
            <a:off x="0" y="857250"/>
            <a:ext cx="292893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Trebuchet MS" pitchFamily="34" charset="0"/>
              </a:rPr>
              <a:t>  </a:t>
            </a:r>
            <a:r>
              <a:rPr lang="ru-RU" sz="1000">
                <a:latin typeface="Trebuchet MS" pitchFamily="34" charset="0"/>
              </a:rPr>
              <a:t>Принципы изготовления матрёшки не </a:t>
            </a:r>
          </a:p>
          <a:p>
            <a:r>
              <a:rPr lang="ru-RU" sz="1000">
                <a:latin typeface="Trebuchet MS" pitchFamily="34" charset="0"/>
              </a:rPr>
              <a:t>поменялись за те долгие годы, что существует эта игрушка. Матрёшек делают из хорошо высушенной долговечной древесины липы и березы. </a:t>
            </a:r>
            <a:endParaRPr lang="en-US" sz="1000">
              <a:latin typeface="Trebuchet MS" pitchFamily="34" charset="0"/>
            </a:endParaRPr>
          </a:p>
          <a:p>
            <a:r>
              <a:rPr lang="en-US" sz="1000">
                <a:latin typeface="Trebuchet MS" pitchFamily="34" charset="0"/>
              </a:rPr>
              <a:t>  </a:t>
            </a:r>
            <a:r>
              <a:rPr lang="ru-RU" sz="1000">
                <a:latin typeface="Trebuchet MS" pitchFamily="34" charset="0"/>
              </a:rPr>
              <a:t>Первой всегда делается самая маленькая, неразъёмная матрёшка, которая может быть совсем крохотной - с рисовое зерно. </a:t>
            </a:r>
            <a:r>
              <a:rPr lang="en-US" sz="1000">
                <a:latin typeface="Trebuchet MS" pitchFamily="34" charset="0"/>
              </a:rPr>
              <a:t>    </a:t>
            </a:r>
            <a:r>
              <a:rPr lang="ru-RU" sz="1000">
                <a:latin typeface="Trebuchet MS" pitchFamily="34" charset="0"/>
              </a:rPr>
              <a:t>Вытачивание матрёшек - тонкое искусство, которому учатся годами;</a:t>
            </a:r>
          </a:p>
          <a:p>
            <a:r>
              <a:rPr lang="ru-RU" sz="1000">
                <a:latin typeface="Trebuchet MS" pitchFamily="34" charset="0"/>
              </a:rPr>
              <a:t> некоторые умельцы-токари выучиваются даже вытачивать матрёшек вслепую</a:t>
            </a:r>
            <a:r>
              <a:rPr lang="en-US" sz="1000">
                <a:latin typeface="Trebuchet MS" pitchFamily="34" charset="0"/>
              </a:rPr>
              <a:t>!</a:t>
            </a:r>
            <a:endParaRPr lang="ru-RU">
              <a:latin typeface="Trebuchet MS" pitchFamily="34" charset="0"/>
            </a:endParaRPr>
          </a:p>
        </p:txBody>
      </p:sp>
      <p:pic>
        <p:nvPicPr>
          <p:cNvPr id="17419" name="Рисунок 12" descr="Обводка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3" y="2928938"/>
            <a:ext cx="2357437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TextBox 13"/>
          <p:cNvSpPr txBox="1">
            <a:spLocks noChangeArrowheads="1"/>
          </p:cNvSpPr>
          <p:nvPr/>
        </p:nvSpPr>
        <p:spPr bwMode="auto">
          <a:xfrm>
            <a:off x="5857875" y="2928938"/>
            <a:ext cx="1354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rebuchet MS" pitchFamily="34" charset="0"/>
              </a:rPr>
              <a:t>5. Обводка</a:t>
            </a:r>
          </a:p>
        </p:txBody>
      </p:sp>
      <p:pic>
        <p:nvPicPr>
          <p:cNvPr id="17421" name="Рисунок 14" descr="Лакировка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3" y="4857750"/>
            <a:ext cx="238442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2" name="TextBox 15"/>
          <p:cNvSpPr txBox="1">
            <a:spLocks noChangeArrowheads="1"/>
          </p:cNvSpPr>
          <p:nvPr/>
        </p:nvSpPr>
        <p:spPr bwMode="auto">
          <a:xfrm>
            <a:off x="285750" y="4857750"/>
            <a:ext cx="2214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rebuchet MS" pitchFamily="34" charset="0"/>
              </a:rPr>
              <a:t>6. Покрытие лаком</a:t>
            </a:r>
          </a:p>
        </p:txBody>
      </p:sp>
      <p:sp>
        <p:nvSpPr>
          <p:cNvPr id="17423" name="TextBox 16"/>
          <p:cNvSpPr txBox="1">
            <a:spLocks noChangeArrowheads="1"/>
          </p:cNvSpPr>
          <p:nvPr/>
        </p:nvSpPr>
        <p:spPr bwMode="auto">
          <a:xfrm>
            <a:off x="2786063" y="4929188"/>
            <a:ext cx="485775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Trebuchet MS" pitchFamily="34" charset="0"/>
              </a:rPr>
              <a:t>  </a:t>
            </a:r>
            <a:r>
              <a:rPr lang="ru-RU" sz="1000">
                <a:latin typeface="Trebuchet MS" pitchFamily="34" charset="0"/>
              </a:rPr>
              <a:t>В девятнадцатом веке для росписи этих игрушек использовали гуашь - теперь же уникальные образы матрешек создаются также с помощью анилиновых красок, темперы, акварели. Но гуашь всё равно остаётся любимой краской художников, расписывающих матрёшек. Первым делом разрисовывается лицо игрушки и передник с живописным изображением, и уже потом - сарафан и косынка.</a:t>
            </a:r>
            <a:endParaRPr lang="en-US" sz="1000">
              <a:latin typeface="Trebuchet MS" pitchFamily="34" charset="0"/>
            </a:endParaRPr>
          </a:p>
          <a:p>
            <a:r>
              <a:rPr lang="en-US" sz="1000">
                <a:latin typeface="Trebuchet MS" pitchFamily="34" charset="0"/>
              </a:rPr>
              <a:t> </a:t>
            </a:r>
            <a:r>
              <a:rPr lang="ru-RU" sz="1000">
                <a:latin typeface="Trebuchet MS" pitchFamily="34" charset="0"/>
              </a:rPr>
              <a:t> С середины двадцатого века матрёшек стали не только расписывать, но и декорировать - перламутровыми пластинками, соломкой, а позже стразами и бисером… Но не было этих украшений у первых матрёшек - и "настоящей", исконно русской матрёшкой и поныне считается деревянная расписная куколка, без инкрустаций и "накладок".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575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Сергиево-посадская  матрёшка</a:t>
            </a:r>
            <a:endParaRPr lang="ru-RU" sz="2400" dirty="0"/>
          </a:p>
        </p:txBody>
      </p:sp>
      <p:pic>
        <p:nvPicPr>
          <p:cNvPr id="18434" name="Содержимое 4" descr="Сергиево-Посадская матрёшка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857250"/>
            <a:ext cx="5143500" cy="5143500"/>
          </a:xfrm>
        </p:spPr>
      </p:pic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1000125" y="1071563"/>
            <a:ext cx="19288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i="1">
                <a:latin typeface="Trebuchet MS" pitchFamily="34" charset="0"/>
              </a:rPr>
              <a:t>Я из Сергиева Пасада.</a:t>
            </a:r>
          </a:p>
          <a:p>
            <a:r>
              <a:rPr lang="ru-RU" sz="1000" i="1">
                <a:latin typeface="Trebuchet MS" pitchFamily="34" charset="0"/>
              </a:rPr>
              <a:t>Встрече с вами очень рада.</a:t>
            </a:r>
            <a:br>
              <a:rPr lang="ru-RU" sz="1000" i="1">
                <a:latin typeface="Trebuchet MS" pitchFamily="34" charset="0"/>
              </a:rPr>
            </a:br>
            <a:r>
              <a:rPr lang="ru-RU" sz="1000" i="1">
                <a:latin typeface="Trebuchet MS" pitchFamily="34" charset="0"/>
              </a:rPr>
              <a:t>Мне художниками дан </a:t>
            </a:r>
          </a:p>
          <a:p>
            <a:r>
              <a:rPr lang="ru-RU" sz="1000" i="1">
                <a:latin typeface="Trebuchet MS" pitchFamily="34" charset="0"/>
              </a:rPr>
              <a:t>Яркий русский сарафан.</a:t>
            </a:r>
            <a:br>
              <a:rPr lang="ru-RU" sz="1000" i="1">
                <a:latin typeface="Trebuchet MS" pitchFamily="34" charset="0"/>
              </a:rPr>
            </a:br>
            <a:r>
              <a:rPr lang="ru-RU" sz="1000" i="1">
                <a:latin typeface="Trebuchet MS" pitchFamily="34" charset="0"/>
              </a:rPr>
              <a:t>Я имею с давних пор </a:t>
            </a:r>
          </a:p>
          <a:p>
            <a:r>
              <a:rPr lang="ru-RU" sz="1000" i="1">
                <a:latin typeface="Trebuchet MS" pitchFamily="34" charset="0"/>
              </a:rPr>
              <a:t>На переднике узор.</a:t>
            </a:r>
            <a:br>
              <a:rPr lang="ru-RU" sz="1000" i="1">
                <a:latin typeface="Trebuchet MS" pitchFamily="34" charset="0"/>
              </a:rPr>
            </a:br>
            <a:r>
              <a:rPr lang="ru-RU" sz="1000" i="1">
                <a:latin typeface="Trebuchet MS" pitchFamily="34" charset="0"/>
              </a:rPr>
              <a:t>Знаменит платочек мой </a:t>
            </a:r>
          </a:p>
          <a:p>
            <a:r>
              <a:rPr lang="ru-RU" sz="1000" i="1">
                <a:latin typeface="Trebuchet MS" pitchFamily="34" charset="0"/>
              </a:rPr>
              <a:t>Разноцветною каймой</a:t>
            </a:r>
            <a:endParaRPr lang="ru-RU" sz="1000">
              <a:latin typeface="Trebuchet MS" pitchFamily="34" charset="0"/>
            </a:endParaRPr>
          </a:p>
        </p:txBody>
      </p:sp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0" y="5789613"/>
            <a:ext cx="80724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30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Tahoma" pitchFamily="34" charset="0"/>
              </a:rPr>
              <a:t>Матрёшка из Сергиева Посада имеет ряд отличительных черт: приземистую форму, верх, плавно переходящий в утолщающую нижнюю часть фигурки, роспись гуашью и лаковое покрытие.</a:t>
            </a:r>
            <a:endParaRPr lang="ru-RU"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Похлов-майданская  матрёшка</a:t>
            </a:r>
            <a:endParaRPr lang="ru-RU" sz="2400" dirty="0"/>
          </a:p>
        </p:txBody>
      </p:sp>
      <p:pic>
        <p:nvPicPr>
          <p:cNvPr id="19458" name="Содержимое 3" descr="Похлов-майдановская матрёшка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911225"/>
            <a:ext cx="6643687" cy="4979988"/>
          </a:xfrm>
        </p:spPr>
      </p:pic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4572000" y="1357313"/>
            <a:ext cx="20256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000" i="1">
                <a:solidFill>
                  <a:srgbClr val="000000"/>
                </a:solidFill>
                <a:cs typeface="Times New Roman" pitchFamily="18" charset="0"/>
              </a:rPr>
              <a:t>А я, подружки, из Майдана.</a:t>
            </a:r>
            <a:br>
              <a:rPr lang="ru-RU" sz="100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sz="1000" i="1">
                <a:solidFill>
                  <a:srgbClr val="000000"/>
                </a:solidFill>
                <a:cs typeface="Times New Roman" pitchFamily="18" charset="0"/>
              </a:rPr>
              <a:t>Могу я стать звездой экрана.</a:t>
            </a:r>
            <a:br>
              <a:rPr lang="ru-RU" sz="100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sz="1000" i="1">
                <a:solidFill>
                  <a:srgbClr val="000000"/>
                </a:solidFill>
                <a:cs typeface="Times New Roman" pitchFamily="18" charset="0"/>
              </a:rPr>
              <a:t>Украшен мой наряд цветами</a:t>
            </a:r>
            <a:br>
              <a:rPr lang="ru-RU" sz="100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sz="1000" i="1">
                <a:solidFill>
                  <a:srgbClr val="000000"/>
                </a:solidFill>
                <a:cs typeface="Times New Roman" pitchFamily="18" charset="0"/>
              </a:rPr>
              <a:t>С сияющими лепестками</a:t>
            </a:r>
            <a:br>
              <a:rPr lang="ru-RU" sz="100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sz="1000" i="1">
                <a:solidFill>
                  <a:srgbClr val="000000"/>
                </a:solidFill>
                <a:cs typeface="Times New Roman" pitchFamily="18" charset="0"/>
              </a:rPr>
              <a:t>И ягодами разными,</a:t>
            </a:r>
            <a:br>
              <a:rPr lang="ru-RU" sz="100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sz="1000" i="1">
                <a:solidFill>
                  <a:srgbClr val="000000"/>
                </a:solidFill>
                <a:cs typeface="Times New Roman" pitchFamily="18" charset="0"/>
              </a:rPr>
              <a:t>Спелыми и красными.</a:t>
            </a:r>
            <a:endParaRPr lang="ru-RU"/>
          </a:p>
        </p:txBody>
      </p:sp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857250" y="5429250"/>
            <a:ext cx="65008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Trebuchet MS" pitchFamily="34" charset="0"/>
              </a:rPr>
              <a:t>В селе Полховский Майдан матрёшка - это кормилица и опора всего села: его жители живут практически полностью на доходы, полученные от продажи традиционных куколок. Матрёшки из этого села знамениты своими "розанными" рисунками - основным элементом орнамента этих игрушек является цветок шиповника.  Пышные розы, георгины, колокольчики, цветки шиповника, ягодки украшают полхов-майдановскую  матрешку. Она постройнее своих подруг: форма матрешек более вытянутая, голова небольшая, уплощенная.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9431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Семёновская матрёшка</a:t>
            </a:r>
            <a:endParaRPr lang="ru-RU" sz="2400" dirty="0"/>
          </a:p>
        </p:txBody>
      </p:sp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285750" y="1428750"/>
            <a:ext cx="2782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000" i="1">
                <a:solidFill>
                  <a:srgbClr val="000000"/>
                </a:solidFill>
                <a:cs typeface="Times New Roman" pitchFamily="18" charset="0"/>
              </a:rPr>
              <a:t>Я из тихого зеленого городка Семёнова.</a:t>
            </a:r>
            <a:br>
              <a:rPr lang="ru-RU" sz="100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sz="1000" i="1">
                <a:solidFill>
                  <a:srgbClr val="000000"/>
                </a:solidFill>
                <a:cs typeface="Times New Roman" pitchFamily="18" charset="0"/>
              </a:rPr>
              <a:t>Я в гости к вам пришла.</a:t>
            </a:r>
            <a:br>
              <a:rPr lang="ru-RU" sz="100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sz="1000" i="1">
                <a:solidFill>
                  <a:srgbClr val="000000"/>
                </a:solidFill>
                <a:cs typeface="Times New Roman" pitchFamily="18" charset="0"/>
              </a:rPr>
              <a:t>Букет цветов садовых розовых, бордовых</a:t>
            </a:r>
            <a:br>
              <a:rPr lang="ru-RU" sz="100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sz="1000" i="1">
                <a:solidFill>
                  <a:srgbClr val="000000"/>
                </a:solidFill>
                <a:cs typeface="Times New Roman" pitchFamily="18" charset="0"/>
              </a:rPr>
              <a:t>В подарок  принесла.</a:t>
            </a:r>
            <a:endParaRPr lang="ru-RU"/>
          </a:p>
        </p:txBody>
      </p:sp>
      <p:sp>
        <p:nvSpPr>
          <p:cNvPr id="20483" name="TextBox 7"/>
          <p:cNvSpPr txBox="1">
            <a:spLocks noChangeArrowheads="1"/>
          </p:cNvSpPr>
          <p:nvPr/>
        </p:nvSpPr>
        <p:spPr bwMode="auto">
          <a:xfrm>
            <a:off x="3929063" y="4429125"/>
            <a:ext cx="40719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Trebuchet MS" pitchFamily="34" charset="0"/>
              </a:rPr>
              <a:t>Семёновские матрёшки  - сделанные в городе Семёнове Нижегородской области - легко узнаются по довольно большим незакрашенным плоскостям и пышному букету фантастических цветов на фартучке. Они отличаются своей "вместительностью" - традиционно такая матрёшка состоит из 15-18 кукол, а самая вместительная матрёшка в России, изготовленная именно в Семёнове - это целых 72 куклы, самая большая из которых составляет целый метр в высоту! </a:t>
            </a:r>
          </a:p>
        </p:txBody>
      </p:sp>
      <p:pic>
        <p:nvPicPr>
          <p:cNvPr id="20484" name="Рисунок 8" descr="Матрёшка семёновская семёрка большая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2143125"/>
            <a:ext cx="24606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4" descr="Семёновская матрёш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635375"/>
            <a:ext cx="2714625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Содержимое 3" descr="Семёновская матрёшка 17 шт.gif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132138" y="549275"/>
            <a:ext cx="5027612" cy="3786188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Вятская матрёшка</a:t>
            </a:r>
            <a:endParaRPr lang="ru-RU" sz="2400" dirty="0"/>
          </a:p>
        </p:txBody>
      </p:sp>
      <p:pic>
        <p:nvPicPr>
          <p:cNvPr id="21506" name="Содержимое 3" descr="Вятская матрёшка 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43188" y="857250"/>
            <a:ext cx="4651375" cy="5286375"/>
          </a:xfrm>
        </p:spPr>
      </p:pic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785813" y="1143000"/>
            <a:ext cx="17859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000" i="1">
                <a:solidFill>
                  <a:srgbClr val="000000"/>
                </a:solidFill>
                <a:cs typeface="Times New Roman" pitchFamily="18" charset="0"/>
              </a:rPr>
              <a:t>Наши губки бантиком,</a:t>
            </a:r>
            <a:br>
              <a:rPr lang="ru-RU" sz="100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sz="1000" i="1">
                <a:solidFill>
                  <a:srgbClr val="000000"/>
                </a:solidFill>
                <a:cs typeface="Times New Roman" pitchFamily="18" charset="0"/>
              </a:rPr>
              <a:t>Да щечки будто яблоки,</a:t>
            </a:r>
            <a:br>
              <a:rPr lang="ru-RU" sz="100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sz="1000" i="1">
                <a:solidFill>
                  <a:srgbClr val="000000"/>
                </a:solidFill>
                <a:cs typeface="Times New Roman" pitchFamily="18" charset="0"/>
              </a:rPr>
              <a:t>С нами издавна знаком</a:t>
            </a:r>
            <a:br>
              <a:rPr lang="ru-RU" sz="100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sz="1000" i="1">
                <a:solidFill>
                  <a:srgbClr val="000000"/>
                </a:solidFill>
                <a:cs typeface="Times New Roman" pitchFamily="18" charset="0"/>
              </a:rPr>
              <a:t>Весь народ на ярмарке.</a:t>
            </a:r>
            <a:br>
              <a:rPr lang="ru-RU" sz="100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sz="1000" i="1">
                <a:solidFill>
                  <a:srgbClr val="000000"/>
                </a:solidFill>
                <a:cs typeface="Times New Roman" pitchFamily="18" charset="0"/>
              </a:rPr>
              <a:t>Мы матрешки вятские</a:t>
            </a:r>
            <a:br>
              <a:rPr lang="ru-RU" sz="100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sz="1000" i="1">
                <a:solidFill>
                  <a:srgbClr val="000000"/>
                </a:solidFill>
                <a:cs typeface="Times New Roman" pitchFamily="18" charset="0"/>
              </a:rPr>
              <a:t>Всех на свете краше.</a:t>
            </a:r>
            <a:br>
              <a:rPr lang="ru-RU" sz="100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sz="1000" i="1">
                <a:solidFill>
                  <a:srgbClr val="000000"/>
                </a:solidFill>
                <a:cs typeface="Times New Roman" pitchFamily="18" charset="0"/>
              </a:rPr>
              <a:t>Расписные, яркие</a:t>
            </a:r>
            <a:br>
              <a:rPr lang="ru-RU" sz="100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sz="1000" i="1">
                <a:solidFill>
                  <a:srgbClr val="000000"/>
                </a:solidFill>
                <a:cs typeface="Times New Roman" pitchFamily="18" charset="0"/>
              </a:rPr>
              <a:t>Сарафаны наши.</a:t>
            </a:r>
            <a:endParaRPr lang="ru-RU"/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285750" y="6165850"/>
            <a:ext cx="75723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30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Tahoma" pitchFamily="34" charset="0"/>
              </a:rPr>
              <a:t>Вятская матрёшка наиболее северная из всех российских матрёшек. Она изображает  девушку-северянку с мягкой застенчивой улыбкой.</a:t>
            </a:r>
            <a:endParaRPr lang="ru-RU"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564</TotalTime>
  <Words>920</Words>
  <Application>Microsoft Office PowerPoint</Application>
  <PresentationFormat>Экран (4:3)</PresentationFormat>
  <Paragraphs>59</Paragraphs>
  <Slides>13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27" baseType="lpstr">
      <vt:lpstr>Arial</vt:lpstr>
      <vt:lpstr>Trebuchet MS</vt:lpstr>
      <vt:lpstr>Wingdings 2</vt:lpstr>
      <vt:lpstr>Wingdings</vt:lpstr>
      <vt:lpstr>Calibri</vt:lpstr>
      <vt:lpstr>Brush Script MT</vt:lpstr>
      <vt:lpstr>Georgia</vt:lpstr>
      <vt:lpstr>Times New Roman</vt:lpstr>
      <vt:lpstr>Tahoma</vt:lpstr>
      <vt:lpstr>Изящная</vt:lpstr>
      <vt:lpstr>Изящная</vt:lpstr>
      <vt:lpstr>Изящная</vt:lpstr>
      <vt:lpstr>Изящная</vt:lpstr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Образовательный проект  детей подготовительной группы</dc:title>
  <dc:creator>Vera</dc:creator>
  <cp:lastModifiedBy>Алина</cp:lastModifiedBy>
  <cp:revision>85</cp:revision>
  <dcterms:created xsi:type="dcterms:W3CDTF">2012-03-26T18:28:50Z</dcterms:created>
  <dcterms:modified xsi:type="dcterms:W3CDTF">2012-11-06T16:19:42Z</dcterms:modified>
</cp:coreProperties>
</file>