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6" r:id="rId4"/>
    <p:sldId id="258" r:id="rId5"/>
    <p:sldId id="265" r:id="rId6"/>
    <p:sldId id="260" r:id="rId7"/>
    <p:sldId id="267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3" autoAdjust="0"/>
    <p:restoredTop sz="94660"/>
  </p:normalViewPr>
  <p:slideViewPr>
    <p:cSldViewPr>
      <p:cViewPr>
        <p:scale>
          <a:sx n="82" d="100"/>
          <a:sy n="82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4068"/>
            <a:ext cx="8892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400" dirty="0" smtClean="0"/>
              <a:t>ЧЕРКАСОВА </a:t>
            </a:r>
            <a:r>
              <a:rPr lang="ru-RU" sz="1400" dirty="0"/>
              <a:t>ТАТЬЯНА ЛЕОНЕРОВНА</a:t>
            </a:r>
          </a:p>
          <a:p>
            <a:r>
              <a:rPr lang="ru-RU" sz="1600" dirty="0" smtClean="0"/>
              <a:t> </a:t>
            </a:r>
            <a:r>
              <a:rPr lang="ru-RU" sz="1200" dirty="0" smtClean="0"/>
              <a:t>ВОСПИТАТЕЛЬ</a:t>
            </a:r>
            <a:endParaRPr lang="ru-RU" sz="1200" dirty="0"/>
          </a:p>
          <a:p>
            <a:r>
              <a:rPr lang="ru-RU" sz="1200" dirty="0"/>
              <a:t>Муниципального бюджетного дошкольного образовательного учреждения</a:t>
            </a:r>
          </a:p>
          <a:p>
            <a:r>
              <a:rPr lang="ru-RU" sz="1200" dirty="0"/>
              <a:t>«Центр развития ребенка» детский сад№18 «Дюймовочка»</a:t>
            </a:r>
          </a:p>
          <a:p>
            <a:r>
              <a:rPr lang="ru-RU" sz="1200" dirty="0"/>
              <a:t>города Усть-Илимска Иркутской области</a:t>
            </a:r>
          </a:p>
          <a:p>
            <a:endParaRPr lang="ru-RU" dirty="0"/>
          </a:p>
          <a:p>
            <a:r>
              <a:rPr lang="ru-RU" dirty="0" smtClean="0"/>
              <a:t>    </a:t>
            </a:r>
          </a:p>
          <a:p>
            <a:endParaRPr lang="ru-RU" b="1" i="1" dirty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       </a:t>
            </a:r>
          </a:p>
          <a:p>
            <a:endParaRPr lang="ru-RU" b="1" i="1" dirty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     </a:t>
            </a:r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 </a:t>
            </a:r>
            <a:r>
              <a:rPr lang="ru-RU" sz="1400" b="1" i="1" dirty="0" smtClean="0">
                <a:solidFill>
                  <a:srgbClr val="7030A0"/>
                </a:solidFill>
              </a:rPr>
              <a:t>Пока </a:t>
            </a:r>
            <a:r>
              <a:rPr lang="ru-RU" sz="1400" b="1" i="1" dirty="0">
                <a:solidFill>
                  <a:srgbClr val="7030A0"/>
                </a:solidFill>
              </a:rPr>
              <a:t>смеется мне ребенок, я знаю, что не зря живу,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       Я </a:t>
            </a:r>
            <a:r>
              <a:rPr lang="ru-RU" sz="1400" b="1" i="1" dirty="0">
                <a:solidFill>
                  <a:srgbClr val="7030A0"/>
                </a:solidFill>
              </a:rPr>
              <a:t>этих милых ребятишек, как собственных детей люблю…</a:t>
            </a:r>
          </a:p>
          <a:p>
            <a:pPr algn="ctr"/>
            <a:r>
              <a:rPr lang="ru-RU" sz="1400" b="1" i="1" dirty="0">
                <a:solidFill>
                  <a:srgbClr val="7030A0"/>
                </a:solidFill>
              </a:rPr>
              <a:t> </a:t>
            </a:r>
            <a:r>
              <a:rPr lang="ru-RU" sz="1400" b="1" i="1" dirty="0" smtClean="0">
                <a:solidFill>
                  <a:srgbClr val="7030A0"/>
                </a:solidFill>
              </a:rPr>
              <a:t>      И </a:t>
            </a:r>
            <a:r>
              <a:rPr lang="ru-RU" sz="1400" b="1" i="1" dirty="0">
                <a:solidFill>
                  <a:srgbClr val="7030A0"/>
                </a:solidFill>
              </a:rPr>
              <a:t>каждый день, как на премьеру, вхожу в притихший детский сад: 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       Иду </a:t>
            </a:r>
            <a:r>
              <a:rPr lang="ru-RU" sz="1400" b="1" i="1" dirty="0">
                <a:solidFill>
                  <a:srgbClr val="7030A0"/>
                </a:solidFill>
              </a:rPr>
              <a:t>сюда не для карьеры – здесь каждый мне ребенок рад.</a:t>
            </a:r>
          </a:p>
          <a:p>
            <a:endParaRPr lang="ru-RU" b="1" i="1" dirty="0"/>
          </a:p>
          <a:p>
            <a:endParaRPr lang="ru-RU" b="1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45032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3"/>
          <a:stretch/>
        </p:blipFill>
        <p:spPr>
          <a:xfrm>
            <a:off x="2771799" y="1916832"/>
            <a:ext cx="348870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200800" cy="1152128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Единственный способ взобраться на вершину лестницы – преодолевать ступеньку за ступенькой. И в процессе этого подъема вы внезапно обнаружите у себя все качества, навыки и умения, необходимые для достижения успеха, которыми вы, вроде бы, никогда не обладали.  (Маргарет </a:t>
            </a:r>
            <a:r>
              <a:rPr lang="ru-RU" sz="1600" dirty="0" smtClean="0"/>
              <a:t>Тэтчер)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0" t="9711" r="6047"/>
          <a:stretch/>
        </p:blipFill>
        <p:spPr>
          <a:xfrm>
            <a:off x="4788024" y="3065178"/>
            <a:ext cx="2952328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10219" r="5956"/>
          <a:stretch/>
        </p:blipFill>
        <p:spPr>
          <a:xfrm>
            <a:off x="755576" y="3068960"/>
            <a:ext cx="32403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6864" cy="576064"/>
          </a:xfrm>
        </p:spPr>
        <p:txBody>
          <a:bodyPr/>
          <a:lstStyle/>
          <a:p>
            <a:r>
              <a:rPr lang="ru-RU" sz="1400" dirty="0" smtClean="0"/>
              <a:t>Основная миссия воспитателя – делать детей счастливыми.</a:t>
            </a:r>
            <a:endParaRPr lang="ru-RU" sz="1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t="2047" r="6061"/>
          <a:stretch/>
        </p:blipFill>
        <p:spPr>
          <a:xfrm>
            <a:off x="5104659" y="4293096"/>
            <a:ext cx="2656606" cy="229400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4077072"/>
            <a:ext cx="4032448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1200" dirty="0">
                <a:solidFill>
                  <a:srgbClr val="002060"/>
                </a:solidFill>
              </a:rPr>
              <a:t>Думаю, это возможно только, если педагог способен любить детей. Любить ребенка – значит быть убежденной в своей обязанности дать ему сумму счастья, на которую он имеет право, довести до полного расцвета все его добрые задатки. Любить ребенка – значит охранять его, уважать его, потому что он слаб и невинен. Любить ребенка – значит самому облагораживаться, </a:t>
            </a:r>
            <a:r>
              <a:rPr lang="ru-RU" sz="1200" dirty="0" smtClean="0">
                <a:solidFill>
                  <a:srgbClr val="002060"/>
                </a:solidFill>
              </a:rPr>
              <a:t>стремясь  </a:t>
            </a:r>
            <a:r>
              <a:rPr lang="ru-RU" sz="1200" dirty="0">
                <a:solidFill>
                  <a:srgbClr val="002060"/>
                </a:solidFill>
              </a:rPr>
              <a:t>стать достойным его - порядочным, справедливым, добрым, </a:t>
            </a:r>
            <a:r>
              <a:rPr lang="ru-RU" sz="1200" dirty="0" smtClean="0">
                <a:solidFill>
                  <a:srgbClr val="002060"/>
                </a:solidFill>
              </a:rPr>
              <a:t>уважающим. 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94" y="1484784"/>
            <a:ext cx="2713813" cy="21229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58"/>
          <a:stretch/>
        </p:blipFill>
        <p:spPr>
          <a:xfrm>
            <a:off x="683568" y="1495468"/>
            <a:ext cx="3107156" cy="21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03232" cy="1800200"/>
          </a:xfrm>
        </p:spPr>
        <p:txBody>
          <a:bodyPr/>
          <a:lstStyle/>
          <a:p>
            <a:r>
              <a:rPr lang="ru-RU" sz="1400" b="0" dirty="0" smtClean="0"/>
              <a:t>  </a:t>
            </a:r>
            <a:endParaRPr lang="ru-RU" sz="1400" b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2080" y="2996952"/>
            <a:ext cx="3394720" cy="312921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5251" r="5222" b="749"/>
          <a:stretch/>
        </p:blipFill>
        <p:spPr>
          <a:xfrm>
            <a:off x="1043608" y="2852936"/>
            <a:ext cx="3021287" cy="2354783"/>
          </a:xfrm>
        </p:spPr>
      </p:pic>
      <p:sp>
        <p:nvSpPr>
          <p:cNvPr id="8" name="Прямоугольник 7"/>
          <p:cNvSpPr/>
          <p:nvPr/>
        </p:nvSpPr>
        <p:spPr>
          <a:xfrm>
            <a:off x="755576" y="692697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МОЯ профессия = доброта </a:t>
            </a:r>
            <a:r>
              <a:rPr lang="ru-RU" sz="1400" i="1" dirty="0"/>
              <a:t>+ внимание + вера + искренность + любовь + </a:t>
            </a:r>
            <a:r>
              <a:rPr lang="ru-RU" sz="1400" i="1" dirty="0" smtClean="0"/>
              <a:t>компетентность</a:t>
            </a:r>
            <a:r>
              <a:rPr lang="ru-RU" sz="1400" dirty="0" smtClean="0"/>
              <a:t>.    </a:t>
            </a:r>
          </a:p>
          <a:p>
            <a:r>
              <a:rPr lang="ru-RU" sz="1200" dirty="0" smtClean="0"/>
              <a:t>А </a:t>
            </a:r>
            <a:r>
              <a:rPr lang="ru-RU" sz="1200" dirty="0"/>
              <a:t>еще – это огромная ответственность за здоровье и жизнь детей, создание психологически и материально комфортных условий их пребывания в детском саду, обеспечение готовности дошкольников к обучению в школе.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50510"/>
            <a:ext cx="2520280" cy="29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27168" cy="27363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dirty="0"/>
              <a:t>Основной целью педагогической деятельности я считаю создание единого пространства «семья – детский сад», в котором всем участникам педагогического процесса будет уютно, интересно, безопасно, благополучно. В.М</a:t>
            </a:r>
            <a:r>
              <a:rPr lang="ru-RU" sz="1200" dirty="0" smtClean="0"/>
              <a:t>. Сухомлинский </a:t>
            </a:r>
            <a:r>
              <a:rPr lang="ru-RU" sz="1200" dirty="0"/>
              <a:t>говорил: «Семья для ребенка – это источник общественного опыта. 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общественность». Приоритетом педагогической </a:t>
            </a:r>
            <a:r>
              <a:rPr lang="ru-RU" sz="1200" dirty="0">
                <a:effectLst/>
              </a:rPr>
              <a:t>деятельности на данном этапе является создание условий для благоприятного взаимодействия с </a:t>
            </a:r>
            <a:r>
              <a:rPr lang="ru-RU" sz="1200" dirty="0"/>
              <a:t>родителями, установление с ними доверительных отношений, вовлечение семьи в единое образовательное пространство.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04663"/>
            <a:ext cx="8291264" cy="1728193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25"/>
          <a:stretch/>
        </p:blipFill>
        <p:spPr>
          <a:xfrm>
            <a:off x="755576" y="3212976"/>
            <a:ext cx="2952328" cy="23536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7"/>
          <a:stretch/>
        </p:blipFill>
        <p:spPr>
          <a:xfrm>
            <a:off x="4355976" y="3212976"/>
            <a:ext cx="3129375" cy="23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03232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dirty="0" smtClean="0"/>
              <a:t>Как  человек творческий, пытаюсь открыть что-то новое в работе с детьми, определить направления саморазвития - не хочется «топтаться на месте».</a:t>
            </a: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6056"/>
            <a:ext cx="2448272" cy="32630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3600400" cy="4248472"/>
          </a:xfrm>
        </p:spPr>
        <p:txBody>
          <a:bodyPr>
            <a:normAutofit/>
          </a:bodyPr>
          <a:lstStyle/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часто в своей работе я слышу любимые для детей вопросы: «Почему?», «Откуда?», «Что такое?».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Чтобы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ответить на них и развить у детей познавательный интерес, в своей работе я использую проектный метод обучения. Этот метод позволяет мне развивать познавательный интерес к различным областям знаний, формировать коммуникативные навыки и нравственные качества. Участие в проекте помогает ребенку почувствовать свою значимость, ощутить себя полноправным участником событий, способствует усилению позиции «Я сам», «Я сделаю», «Я умею». У детей появляется возможность внести свою лепту в общее дело, проявить индивидуальность, завоевать определенное положение в груп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пе. </a:t>
            </a:r>
          </a:p>
        </p:txBody>
      </p:sp>
    </p:spTree>
    <p:extLst>
      <p:ext uri="{BB962C8B-B14F-4D97-AF65-F5344CB8AC3E}">
        <p14:creationId xmlns:p14="http://schemas.microsoft.com/office/powerpoint/2010/main" val="28271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1296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dirty="0"/>
              <a:t>«Мои принципы в работе» - дать детям больше самостоятельности и право выбора; - не развлекательность, а занимательность и увлечение, как основа эмоционального тона </a:t>
            </a:r>
            <a:r>
              <a:rPr lang="ru-RU" sz="1200" dirty="0" smtClean="0"/>
              <a:t> деятельности </a:t>
            </a:r>
            <a:r>
              <a:rPr lang="ru-RU" sz="1200" dirty="0"/>
              <a:t>- «скрытая» дифференциация воспитанников по учебным возможным интересам; - умение встать на позицию ребенка, видеть в нем личность и индивидуальность; - помочь детям быть социально значимыми и </a:t>
            </a:r>
            <a:r>
              <a:rPr lang="ru-RU" sz="1200" dirty="0" smtClean="0"/>
              <a:t>успешными. </a:t>
            </a:r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436510"/>
            <a:ext cx="2310541" cy="308072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3181931" cy="2387808"/>
          </a:xfrm>
        </p:spPr>
      </p:pic>
    </p:spTree>
    <p:extLst>
      <p:ext uri="{BB962C8B-B14F-4D97-AF65-F5344CB8AC3E}">
        <p14:creationId xmlns:p14="http://schemas.microsoft.com/office/powerpoint/2010/main" val="35751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332656"/>
            <a:ext cx="9900592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 убеждена, что эта технология эффективное средство от скуки и однообразия на занятиях,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ведь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главное отличие между обычной и проектной работой состоит в том, что при обычной работе основная деятельность ограничена только занятием, а при проектной работе – работа ведется и вне занятий. Особенно привлекательным для меня является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тот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факт, что проектное обучение активно влияет на мотивацию ребенка. Очень важно, что в работе над проектом дети учатся сотрудничать, а обучение в сотрудничестве воспитывает в них такие нравственные ценности, как взаимопомощь, желание и умение сопереживать, формируя творческие способности и активность обучаемых, то есть идет непрерывный процесс обучения и воспитания. Используя в своей работе проектную деятельность, я пришла к выводу, что при общении и повторении учебного материала, а особенно при организации его практического применения этот метод очень эффективен. Недаром эту технологию относят к технологии 21 века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2484276" cy="331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48980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216024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400" dirty="0" smtClean="0"/>
              <a:t> </a:t>
            </a:r>
            <a:r>
              <a:rPr lang="ru-RU" sz="1100" dirty="0" smtClean="0"/>
              <a:t>моя профессия многогранна</a:t>
            </a:r>
            <a:r>
              <a:rPr lang="ru-RU" sz="1100" dirty="0"/>
              <a:t>: Я – вдохновитель, наставник, помощник, друг, учитель.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Главная цель </a:t>
            </a:r>
            <a:r>
              <a:rPr lang="ru-RU" sz="1100" dirty="0"/>
              <a:t>- формировать в детях инициативность, активность и самостоятельность, развивать умение делать правильный выбор, отстаивать своё мнение и находить решение проблемы, оставаясь при этом добрым и внимательным к людям. 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02984"/>
            <a:ext cx="3168352" cy="2376265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3171471" cy="2376264"/>
          </a:xfrm>
        </p:spPr>
      </p:pic>
    </p:spTree>
    <p:extLst>
      <p:ext uri="{BB962C8B-B14F-4D97-AF65-F5344CB8AC3E}">
        <p14:creationId xmlns:p14="http://schemas.microsoft.com/office/powerpoint/2010/main" val="38612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381</TotalTime>
  <Words>746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Презентация PowerPoint</vt:lpstr>
      <vt:lpstr>Единственный способ взобраться на вершину лестницы – преодолевать ступеньку за ступенькой. И в процессе этого подъема вы внезапно обнаружите у себя все качества, навыки и умения, необходимые для достижения успеха, которыми вы, вроде бы, никогда не обладали.  (Маргарет Тэтчер)</vt:lpstr>
      <vt:lpstr>Основная миссия воспитателя – делать детей счастливыми.</vt:lpstr>
      <vt:lpstr>  </vt:lpstr>
      <vt:lpstr>Основной целью педагогической деятельности я считаю создание единого пространства «семья – детский сад», в котором всем участникам педагогического процесса будет уютно, интересно, безопасно, благополучно. В.М. Сухомлинский говорил: «Семья для ребенка – это источник общественного опыта. 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общественность». Приоритетом педагогической деятельности на данном этапе является создание условий для благоприятного взаимодействия с родителями, установление с ними доверительных отношений, вовлечение семьи в единое образовательное пространство. </vt:lpstr>
      <vt:lpstr>Как  человек творческий, пытаюсь открыть что-то новое в работе с детьми, определить направления саморазвития - не хочется «топтаться на месте».</vt:lpstr>
      <vt:lpstr>«Мои принципы в работе» - дать детям больше самостоятельности и право выбора; - не развлекательность, а занимательность и увлечение, как основа эмоционального тона  деятельности - «скрытая» дифференциация воспитанников по учебным возможным интересам; - умение встать на позицию ребенка, видеть в нем личность и индивидуальность; - помочь детям быть социально значимыми и успешными. </vt:lpstr>
      <vt:lpstr>Презентация PowerPoint</vt:lpstr>
      <vt:lpstr> моя профессия многогранна: Я – вдохновитель, наставник, помощник, друг, учитель.  Главная цель - формировать в детях инициативность, активность и самостоятельность, развивать умение делать правильный выбор, отстаивать своё мнение и находить решение проблемы, оставаясь при этом добрым и внимательным к людям.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31</cp:revision>
  <dcterms:created xsi:type="dcterms:W3CDTF">2013-04-01T13:58:42Z</dcterms:created>
  <dcterms:modified xsi:type="dcterms:W3CDTF">2013-04-28T02:58:07Z</dcterms:modified>
</cp:coreProperties>
</file>