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83" r:id="rId3"/>
    <p:sldId id="273" r:id="rId4"/>
    <p:sldId id="258" r:id="rId5"/>
    <p:sldId id="271" r:id="rId6"/>
    <p:sldId id="280" r:id="rId7"/>
    <p:sldId id="281" r:id="rId8"/>
    <p:sldId id="272" r:id="rId9"/>
    <p:sldId id="274" r:id="rId10"/>
    <p:sldId id="285" r:id="rId11"/>
    <p:sldId id="276" r:id="rId12"/>
    <p:sldId id="284" r:id="rId13"/>
    <p:sldId id="282" r:id="rId14"/>
    <p:sldId id="288" r:id="rId15"/>
    <p:sldId id="289" r:id="rId16"/>
    <p:sldId id="290" r:id="rId17"/>
    <p:sldId id="263" r:id="rId18"/>
  </p:sldIdLst>
  <p:sldSz cx="10909300" cy="6121400"/>
  <p:notesSz cx="6858000" cy="9144000"/>
  <p:defaultTextStyle>
    <a:defPPr>
      <a:defRPr lang="en-US"/>
    </a:defPPr>
    <a:lvl1pPr marL="0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737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7474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6210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4947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3684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52421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61158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9894" algn="l" defTabSz="8174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2" autoAdjust="0"/>
    <p:restoredTop sz="86364" autoAdjust="0"/>
  </p:normalViewPr>
  <p:slideViewPr>
    <p:cSldViewPr snapToGrid="0">
      <p:cViewPr>
        <p:scale>
          <a:sx n="57" d="100"/>
          <a:sy n="57" d="100"/>
        </p:scale>
        <p:origin x="-1452" y="-1002"/>
      </p:cViewPr>
      <p:guideLst>
        <p:guide orient="horz" pos="1928"/>
        <p:guide pos="3436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9450" y="1143000"/>
            <a:ext cx="5499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737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7474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6210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4947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3684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2421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1158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9894" algn="l" defTabSz="8174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9450" y="1143000"/>
            <a:ext cx="54991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6833" y="1564358"/>
            <a:ext cx="6136483" cy="163237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6832" y="3332762"/>
            <a:ext cx="6136483" cy="8161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/>
            </a:lvl1pPr>
            <a:lvl2pPr marL="408737" indent="0" algn="ctr">
              <a:buNone/>
              <a:defRPr sz="1800"/>
            </a:lvl2pPr>
            <a:lvl3pPr marL="817474" indent="0" algn="ctr">
              <a:buNone/>
              <a:defRPr sz="1600"/>
            </a:lvl3pPr>
            <a:lvl4pPr marL="1226210" indent="0" algn="ctr">
              <a:buNone/>
              <a:defRPr sz="1400"/>
            </a:lvl4pPr>
            <a:lvl5pPr marL="1634947" indent="0" algn="ctr">
              <a:buNone/>
              <a:defRPr sz="1400"/>
            </a:lvl5pPr>
            <a:lvl6pPr marL="2043684" indent="0" algn="ctr">
              <a:buNone/>
              <a:defRPr sz="1400"/>
            </a:lvl6pPr>
            <a:lvl7pPr marL="2452421" indent="0" algn="ctr">
              <a:buNone/>
              <a:defRPr sz="1400"/>
            </a:lvl7pPr>
            <a:lvl8pPr marL="2861158" indent="0" algn="ctr">
              <a:buNone/>
              <a:defRPr sz="1400"/>
            </a:lvl8pPr>
            <a:lvl9pPr marL="3269894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51011" y="979058"/>
            <a:ext cx="4510863" cy="394768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752337" y="910617"/>
            <a:ext cx="3477339" cy="408093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4762519" y="284895"/>
            <a:ext cx="3032992" cy="24196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63212" y="472720"/>
            <a:ext cx="2678439" cy="205772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4762519" y="3067073"/>
            <a:ext cx="3032992" cy="241967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963212" y="3254898"/>
            <a:ext cx="2678439" cy="205772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8112373" y="1828827"/>
            <a:ext cx="2045494" cy="2244512"/>
          </a:xfrm>
        </p:spPr>
        <p:txBody>
          <a:bodyPr anchor="ctr"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435" y="1187458"/>
            <a:ext cx="3436430" cy="18772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595" y="816187"/>
            <a:ext cx="5522834" cy="448902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1435" y="3173634"/>
            <a:ext cx="3436430" cy="213158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25989" y="5373230"/>
            <a:ext cx="1249362" cy="204047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3144" y="5373230"/>
            <a:ext cx="681831" cy="204047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32890" y="697470"/>
            <a:ext cx="5756551" cy="4510864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576" y="1187458"/>
            <a:ext cx="3436430" cy="187722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8594" y="920437"/>
            <a:ext cx="5318284" cy="4080933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900"/>
            </a:lvl1pPr>
            <a:lvl2pPr marL="408737" indent="0">
              <a:buNone/>
              <a:defRPr sz="2500"/>
            </a:lvl2pPr>
            <a:lvl3pPr marL="817474" indent="0">
              <a:buNone/>
              <a:defRPr sz="2100"/>
            </a:lvl3pPr>
            <a:lvl4pPr marL="1226210" indent="0">
              <a:buNone/>
              <a:defRPr sz="1800"/>
            </a:lvl4pPr>
            <a:lvl5pPr marL="1634947" indent="0">
              <a:buNone/>
              <a:defRPr sz="1800"/>
            </a:lvl5pPr>
            <a:lvl6pPr marL="2043684" indent="0">
              <a:buNone/>
              <a:defRPr sz="1800"/>
            </a:lvl6pPr>
            <a:lvl7pPr marL="2452421" indent="0">
              <a:buNone/>
              <a:defRPr sz="1800"/>
            </a:lvl7pPr>
            <a:lvl8pPr marL="2861158" indent="0">
              <a:buNone/>
              <a:defRPr sz="1800"/>
            </a:lvl8pPr>
            <a:lvl9pPr marL="3269894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4576" y="3173632"/>
            <a:ext cx="3436430" cy="193560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1715" y="272062"/>
            <a:ext cx="1547570" cy="50671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0014" y="272062"/>
            <a:ext cx="7725337" cy="50671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6835" y="1632374"/>
            <a:ext cx="6136483" cy="1632373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6832" y="3332762"/>
            <a:ext cx="6136483" cy="816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087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74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6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4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3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2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11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98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3143" y="1629539"/>
            <a:ext cx="4433324" cy="37381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22833" y="1629539"/>
            <a:ext cx="4430484" cy="37381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7291" y="1500594"/>
            <a:ext cx="4434630" cy="7354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0" b="1"/>
            </a:lvl1pPr>
            <a:lvl2pPr marL="408737" indent="0">
              <a:buNone/>
              <a:defRPr sz="1800" b="1"/>
            </a:lvl2pPr>
            <a:lvl3pPr marL="817474" indent="0">
              <a:buNone/>
              <a:defRPr sz="1600" b="1"/>
            </a:lvl3pPr>
            <a:lvl4pPr marL="1226210" indent="0">
              <a:buNone/>
              <a:defRPr sz="1400" b="1"/>
            </a:lvl4pPr>
            <a:lvl5pPr marL="1634947" indent="0">
              <a:buNone/>
              <a:defRPr sz="1400" b="1"/>
            </a:lvl5pPr>
            <a:lvl6pPr marL="2043684" indent="0">
              <a:buNone/>
              <a:defRPr sz="1400" b="1"/>
            </a:lvl6pPr>
            <a:lvl7pPr marL="2452421" indent="0">
              <a:buNone/>
              <a:defRPr sz="1400" b="1"/>
            </a:lvl7pPr>
            <a:lvl8pPr marL="2861158" indent="0">
              <a:buNone/>
              <a:defRPr sz="1400" b="1"/>
            </a:lvl8pPr>
            <a:lvl9pPr marL="3269894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7291" y="2236012"/>
            <a:ext cx="4434630" cy="31032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22833" y="1500594"/>
            <a:ext cx="4434630" cy="73541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0" b="1"/>
            </a:lvl1pPr>
            <a:lvl2pPr marL="408737" indent="0">
              <a:buNone/>
              <a:defRPr sz="1800" b="1"/>
            </a:lvl2pPr>
            <a:lvl3pPr marL="817474" indent="0">
              <a:buNone/>
              <a:defRPr sz="1600" b="1"/>
            </a:lvl3pPr>
            <a:lvl4pPr marL="1226210" indent="0">
              <a:buNone/>
              <a:defRPr sz="1400" b="1"/>
            </a:lvl4pPr>
            <a:lvl5pPr marL="1634947" indent="0">
              <a:buNone/>
              <a:defRPr sz="1400" b="1"/>
            </a:lvl5pPr>
            <a:lvl6pPr marL="2043684" indent="0">
              <a:buNone/>
              <a:defRPr sz="1400" b="1"/>
            </a:lvl6pPr>
            <a:lvl7pPr marL="2452421" indent="0">
              <a:buNone/>
              <a:defRPr sz="1400" b="1"/>
            </a:lvl7pPr>
            <a:lvl8pPr marL="2861158" indent="0">
              <a:buNone/>
              <a:defRPr sz="1400" b="1"/>
            </a:lvl8pPr>
            <a:lvl9pPr marL="3269894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22833" y="2236012"/>
            <a:ext cx="4434630" cy="31032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13997" y="646790"/>
            <a:ext cx="4759378" cy="338794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623873" y="646790"/>
            <a:ext cx="4759378" cy="338794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745917" y="910619"/>
            <a:ext cx="4295538" cy="285665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855793" y="910619"/>
            <a:ext cx="4295538" cy="285665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941699" y="4148949"/>
            <a:ext cx="3909327" cy="1156264"/>
          </a:xfrm>
        </p:spPr>
        <p:txBody>
          <a:bodyPr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033498" y="4148949"/>
            <a:ext cx="3909327" cy="1156264"/>
          </a:xfrm>
        </p:spPr>
        <p:txBody>
          <a:bodyPr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3611406" y="574436"/>
            <a:ext cx="3674650" cy="30273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39918" y="1002888"/>
            <a:ext cx="3672840" cy="302584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6987394" y="1002893"/>
            <a:ext cx="3672840" cy="3025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115939" y="476109"/>
            <a:ext cx="2659142" cy="326474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746767" y="904723"/>
            <a:ext cx="2659142" cy="326474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7494243" y="904724"/>
            <a:ext cx="2659142" cy="3264747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849042" y="4479031"/>
            <a:ext cx="2454593" cy="816187"/>
          </a:xfrm>
        </p:spPr>
        <p:txBody>
          <a:bodyPr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211970" y="4090196"/>
            <a:ext cx="2454593" cy="816187"/>
          </a:xfrm>
        </p:spPr>
        <p:txBody>
          <a:bodyPr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7596517" y="4479031"/>
            <a:ext cx="2454593" cy="816187"/>
          </a:xfrm>
        </p:spPr>
        <p:txBody>
          <a:bodyPr>
            <a:normAutofit/>
          </a:bodyPr>
          <a:lstStyle>
            <a:lvl1pPr marL="0" indent="0">
              <a:spcBef>
                <a:spcPts val="1430"/>
              </a:spcBef>
              <a:buNone/>
              <a:defRPr sz="1400"/>
            </a:lvl1pPr>
            <a:lvl2pPr marL="408737" indent="0">
              <a:buNone/>
              <a:defRPr sz="1300"/>
            </a:lvl2pPr>
            <a:lvl3pPr marL="817474" indent="0">
              <a:buNone/>
              <a:defRPr sz="1100"/>
            </a:lvl3pPr>
            <a:lvl4pPr marL="1226210" indent="0">
              <a:buNone/>
              <a:defRPr sz="900"/>
            </a:lvl4pPr>
            <a:lvl5pPr marL="1634947" indent="0">
              <a:buNone/>
              <a:defRPr sz="900"/>
            </a:lvl5pPr>
            <a:lvl6pPr marL="2043684" indent="0">
              <a:buNone/>
              <a:defRPr sz="900"/>
            </a:lvl6pPr>
            <a:lvl7pPr marL="2452421" indent="0">
              <a:buNone/>
              <a:defRPr sz="900"/>
            </a:lvl7pPr>
            <a:lvl8pPr marL="2861158" indent="0">
              <a:buNone/>
              <a:defRPr sz="900"/>
            </a:lvl8pPr>
            <a:lvl9pPr marL="32698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43" y="272062"/>
            <a:ext cx="9000174" cy="1088249"/>
          </a:xfrm>
          <a:prstGeom prst="rect">
            <a:avLst/>
          </a:prstGeom>
        </p:spPr>
        <p:txBody>
          <a:bodyPr vert="horz" lIns="81747" tIns="40874" rIns="81747" bIns="40874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144" y="1564358"/>
            <a:ext cx="9000173" cy="3774863"/>
          </a:xfrm>
          <a:prstGeom prst="rect">
            <a:avLst/>
          </a:prstGeom>
        </p:spPr>
        <p:txBody>
          <a:bodyPr vert="horz" lIns="81747" tIns="40874" rIns="81747" bIns="4087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25989" y="5373230"/>
            <a:ext cx="1249362" cy="204047"/>
          </a:xfrm>
          <a:prstGeom prst="rect">
            <a:avLst/>
          </a:prstGeom>
        </p:spPr>
        <p:txBody>
          <a:bodyPr vert="horz" lIns="81747" tIns="40874" rIns="81747" bIns="40874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29.04.2013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71341" y="5373230"/>
            <a:ext cx="5318284" cy="204047"/>
          </a:xfrm>
          <a:prstGeom prst="rect">
            <a:avLst/>
          </a:prstGeom>
        </p:spPr>
        <p:txBody>
          <a:bodyPr vert="horz" lIns="81747" tIns="40874" rIns="81747" bIns="40874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3144" y="5373230"/>
            <a:ext cx="681831" cy="204047"/>
          </a:xfrm>
          <a:prstGeom prst="rect">
            <a:avLst/>
          </a:prstGeom>
        </p:spPr>
        <p:txBody>
          <a:bodyPr vert="horz" lIns="81747" tIns="40874" rIns="81747" bIns="40874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817474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10640" indent="-310640" algn="l" defTabSz="817474" rtl="0" eaLnBrk="1" latinLnBrk="0" hangingPunct="1">
        <a:lnSpc>
          <a:spcPct val="100000"/>
        </a:lnSpc>
        <a:spcBef>
          <a:spcPts val="1609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62154" indent="-253417" algn="l" defTabSz="817474" rtl="0" eaLnBrk="1" latinLnBrk="0" hangingPunct="1">
        <a:lnSpc>
          <a:spcPct val="100000"/>
        </a:lnSpc>
        <a:spcBef>
          <a:spcPts val="107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842" indent="-204368" algn="l" defTabSz="817474" rtl="0" eaLnBrk="1" latinLnBrk="0" hangingPunct="1">
        <a:lnSpc>
          <a:spcPct val="100000"/>
        </a:lnSpc>
        <a:spcBef>
          <a:spcPts val="71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79" indent="-204368" algn="l" defTabSz="817474" rtl="0" eaLnBrk="1" latinLnBrk="0" hangingPunct="1">
        <a:lnSpc>
          <a:spcPct val="100000"/>
        </a:lnSpc>
        <a:spcBef>
          <a:spcPts val="53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9316" indent="-204368" algn="l" defTabSz="817474" rtl="0" eaLnBrk="1" latinLnBrk="0" hangingPunct="1">
        <a:lnSpc>
          <a:spcPct val="100000"/>
        </a:lnSpc>
        <a:spcBef>
          <a:spcPts val="53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052" indent="-204368" algn="l" defTabSz="81747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789" indent="-204368" algn="l" defTabSz="81747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065526" indent="-204368" algn="l" defTabSz="81747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474263" indent="-204368" algn="l" defTabSz="81747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737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7474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6210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947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684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2421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61158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9894" algn="l" defTabSz="8174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3143" y="272061"/>
            <a:ext cx="9000174" cy="1733138"/>
          </a:xfrm>
        </p:spPr>
        <p:txBody>
          <a:bodyPr>
            <a:noAutofit/>
          </a:bodyPr>
          <a:lstStyle/>
          <a:p>
            <a:r>
              <a:rPr lang="en-US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«Зоопарк»</a:t>
            </a:r>
            <a:br>
              <a:rPr lang="ru-RU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>
                  <a:solidFill>
                    <a:schemeClr val="tx2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один из инновационных подходов к организации предметно-развивающей среды на прогулке</a:t>
            </a:r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1248" y="5501703"/>
            <a:ext cx="3798052" cy="576910"/>
          </a:xfrm>
          <a:prstGeom prst="rect">
            <a:avLst/>
          </a:prstGeom>
        </p:spPr>
        <p:txBody>
          <a:bodyPr wrap="square" lIns="81747" tIns="40874" rIns="81747" bIns="40874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Воспитатель:Пирмагомедова.Ф.М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МДОУ№26 «Василёк»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cube-online.ru/Images/Articles/bbfcd298-8902-4a88-8b8d-af8e55916228/b50a9061-1e3e-43e5-a3d3-743abeb943cb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45425" y="1944742"/>
            <a:ext cx="6700060" cy="36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43" y="272063"/>
            <a:ext cx="9000174" cy="714671"/>
          </a:xfrm>
        </p:spPr>
        <p:txBody>
          <a:bodyPr/>
          <a:lstStyle/>
          <a:p>
            <a:r>
              <a:rPr lang="ru-RU" dirty="0" smtClean="0"/>
              <a:t>     Ожидаемые 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5356" y="1096370"/>
            <a:ext cx="9000173" cy="4157577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Улучшение физического и психологического здоровья детей. </a:t>
            </a:r>
          </a:p>
          <a:p>
            <a:pPr lvl="0" algn="just"/>
            <a:r>
              <a:rPr lang="ru-RU" dirty="0" smtClean="0"/>
              <a:t>Повышение уровня познавательных способностей детей.</a:t>
            </a:r>
          </a:p>
          <a:p>
            <a:pPr algn="just"/>
            <a:r>
              <a:rPr lang="ru-RU" dirty="0" smtClean="0"/>
              <a:t>Развитие творческой проектной деятельности индивидуального и группового характера</a:t>
            </a:r>
          </a:p>
          <a:p>
            <a:pPr algn="just"/>
            <a:r>
              <a:rPr lang="ru-RU" dirty="0" smtClean="0"/>
              <a:t>Участие в проектной деятельности даёт возможность развивать у дошкольников внутреннюю активность, способность выделять проблемы, ставить цели, добывать знания, приходить к результату.</a:t>
            </a:r>
          </a:p>
          <a:p>
            <a:pPr algn="just"/>
            <a:r>
              <a:rPr lang="ru-RU" dirty="0"/>
              <a:t>Способность наших детей свободно ориентироваться в пространстве и времени помогает им легко адаптироваться к особенностям школьной жизни.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фотографии участка\зоопарк 1 эк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13905"/>
            <a:ext cx="10909299" cy="50074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762" y="515390"/>
            <a:ext cx="4846220" cy="52446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960" y="511030"/>
            <a:ext cx="5068456" cy="529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Новая папка\DSCN61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2901" y="947651"/>
            <a:ext cx="4605251" cy="488937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DSCN61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6131" y="947650"/>
            <a:ext cx="4738254" cy="4921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603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CIM\104NIKON\DSCN60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382" y="714896"/>
            <a:ext cx="4610616" cy="4871257"/>
          </a:xfrm>
          <a:prstGeom prst="rect">
            <a:avLst/>
          </a:prstGeom>
          <a:noFill/>
        </p:spPr>
      </p:pic>
      <p:pic>
        <p:nvPicPr>
          <p:cNvPr id="1028" name="Picture 4" descr="H:\DCIM\104NIKON\DSCN6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6221" y="764775"/>
            <a:ext cx="4592674" cy="48183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104NIKON\DSCN60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" y="748145"/>
            <a:ext cx="4763709" cy="4804757"/>
          </a:xfrm>
          <a:prstGeom prst="rect">
            <a:avLst/>
          </a:prstGeom>
          <a:noFill/>
        </p:spPr>
      </p:pic>
      <p:pic>
        <p:nvPicPr>
          <p:cNvPr id="2051" name="Picture 3" descr="H:\DCIM\104NIKON\DSCN60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71312" y="781396"/>
            <a:ext cx="4689348" cy="4821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hivotnye_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130" y="914400"/>
            <a:ext cx="10909300" cy="4638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269" y="1181644"/>
            <a:ext cx="7345612" cy="824158"/>
          </a:xfrm>
          <a:prstGeom prst="rect">
            <a:avLst/>
          </a:prstGeom>
          <a:noFill/>
        </p:spPr>
        <p:txBody>
          <a:bodyPr wrap="none" lIns="81747" tIns="40874" rIns="81747" bIns="40874" rtlCol="0">
            <a:spAutoFit/>
          </a:bodyPr>
          <a:lstStyle/>
          <a:p>
            <a:r>
              <a:rPr lang="ru-RU" sz="4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Спасибо за внимание !</a:t>
            </a:r>
            <a:endParaRPr lang="ru-RU" sz="48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Проблема.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144" y="1564358"/>
            <a:ext cx="7668000" cy="17280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 Развивающая среда на прогулке чаще всего однообразна, статична и не мобильна. </a:t>
            </a:r>
          </a:p>
          <a:p>
            <a:pPr lvl="0" algn="just"/>
            <a:r>
              <a:rPr lang="ru-RU" dirty="0"/>
              <a:t>Д</a:t>
            </a:r>
            <a:r>
              <a:rPr lang="ru-RU" dirty="0" smtClean="0"/>
              <a:t>ети не принимают участие в проектировании и изменении развивающей среды.</a:t>
            </a:r>
          </a:p>
          <a:p>
            <a:pPr algn="just">
              <a:buNone/>
            </a:pPr>
            <a:r>
              <a:rPr lang="ru-RU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6573" y="606626"/>
            <a:ext cx="9984221" cy="4279465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2000" b="1" dirty="0" smtClean="0"/>
              <a:t>Цель проекта</a:t>
            </a:r>
            <a:r>
              <a:rPr lang="ru-RU" sz="2000" dirty="0" smtClean="0"/>
              <a:t>: Развитие познавательных потребностей дошкольников через   </a:t>
            </a:r>
            <a:br>
              <a:rPr lang="ru-RU" sz="2000" dirty="0" smtClean="0"/>
            </a:br>
            <a:r>
              <a:rPr lang="ru-RU" sz="2000" dirty="0" smtClean="0"/>
              <a:t>                     двигательную активность.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Задачи проекта:</a:t>
            </a:r>
            <a:r>
              <a:rPr lang="ru-RU" sz="2000" dirty="0" smtClean="0"/>
              <a:t> Создать предметно- развивающую среду в условиях детского </a:t>
            </a:r>
            <a:br>
              <a:rPr lang="ru-RU" sz="2000" dirty="0" smtClean="0"/>
            </a:br>
            <a:r>
              <a:rPr lang="ru-RU" sz="2000" dirty="0" smtClean="0"/>
              <a:t>                       сада, стимулирующую познавательную и двигательную.</a:t>
            </a:r>
            <a:br>
              <a:rPr lang="ru-RU" sz="2000" dirty="0" smtClean="0"/>
            </a:br>
            <a:r>
              <a:rPr lang="en-US" sz="2000" dirty="0" smtClean="0"/>
              <a:t>                       </a:t>
            </a:r>
            <a:r>
              <a:rPr lang="ru-RU" sz="2000" dirty="0" smtClean="0"/>
              <a:t>активность детей.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Участники проекта</a:t>
            </a:r>
            <a:r>
              <a:rPr lang="ru-RU" sz="2000" dirty="0" smtClean="0"/>
              <a:t>: Дети, воспитатель группы, родители.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Продолжительность проекта : </a:t>
            </a:r>
            <a:r>
              <a:rPr lang="ru-RU" sz="2000" dirty="0" smtClean="0"/>
              <a:t>с </a:t>
            </a:r>
            <a:r>
              <a:rPr lang="en-US" sz="2000" dirty="0" smtClean="0"/>
              <a:t>1</a:t>
            </a:r>
            <a:r>
              <a:rPr lang="ru-RU" sz="2000" dirty="0" smtClean="0"/>
              <a:t>февраля по 1 марта.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43" y="662552"/>
            <a:ext cx="9000174" cy="7585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Этапы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1этап- организационный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3163" y="1466932"/>
            <a:ext cx="9252000" cy="2916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Определить проблему(тему).</a:t>
            </a:r>
          </a:p>
          <a:p>
            <a:pPr algn="just"/>
            <a:r>
              <a:rPr lang="ru-RU" dirty="0"/>
              <a:t>Рассмотреть и обсудить вместе с детьми </a:t>
            </a:r>
            <a:r>
              <a:rPr lang="ru-RU" dirty="0" smtClean="0"/>
              <a:t>макеты проектов и выбрать. </a:t>
            </a:r>
          </a:p>
          <a:p>
            <a:pPr algn="just"/>
            <a:r>
              <a:rPr lang="ru-RU" dirty="0" smtClean="0"/>
              <a:t>Подбор необходимого оборудования(пособий ,материалов схем)</a:t>
            </a:r>
          </a:p>
          <a:p>
            <a:pPr algn="just"/>
            <a:r>
              <a:rPr lang="ru-RU" dirty="0" smtClean="0"/>
              <a:t>Распределить </a:t>
            </a:r>
            <a:r>
              <a:rPr lang="ru-RU" dirty="0"/>
              <a:t>обязанности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Привлечь родителей к творческому поиску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205_151016 осветлённы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192" y="467987"/>
            <a:ext cx="4572000" cy="4821492"/>
          </a:xfrm>
          <a:prstGeom prst="rect">
            <a:avLst/>
          </a:prstGeom>
        </p:spPr>
      </p:pic>
      <p:pic>
        <p:nvPicPr>
          <p:cNvPr id="3" name="Рисунок 2" descr="20130205_1510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16724" y="493114"/>
            <a:ext cx="4608000" cy="47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567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0205_1508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" y="382384"/>
            <a:ext cx="5819801" cy="5739015"/>
          </a:xfrm>
          <a:prstGeom prst="rect">
            <a:avLst/>
          </a:prstGeom>
        </p:spPr>
      </p:pic>
      <p:pic>
        <p:nvPicPr>
          <p:cNvPr id="3" name="Рисунок 2" descr="DSCN605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4147" y="465512"/>
            <a:ext cx="4573871" cy="5655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2этап-Практический.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279" y="1564359"/>
            <a:ext cx="8460000" cy="1656000"/>
          </a:xfrm>
        </p:spPr>
        <p:txBody>
          <a:bodyPr/>
          <a:lstStyle/>
          <a:p>
            <a:pPr algn="just"/>
            <a:r>
              <a:rPr lang="ru-RU" dirty="0" smtClean="0"/>
              <a:t>Создание инновационного стационарного и выносного материала с опорой на макет «Зоопарк».</a:t>
            </a:r>
          </a:p>
          <a:p>
            <a:pPr algn="just"/>
            <a:r>
              <a:rPr lang="ru-RU" dirty="0" smtClean="0"/>
              <a:t>Знакомство с новым оборудованием и его использование в игровой деятельности.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143" y="272062"/>
            <a:ext cx="9000174" cy="841843"/>
          </a:xfrm>
        </p:spPr>
        <p:txBody>
          <a:bodyPr/>
          <a:lstStyle/>
          <a:p>
            <a:r>
              <a:rPr lang="ru-RU" dirty="0" smtClean="0"/>
              <a:t>     3 этап- Внедренческий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269" y="1564358"/>
            <a:ext cx="9511048" cy="6302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Выполнение основных мероприятий, намеченных для достижения поставленной цели. 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для презентации метеоплощад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5518" y="2602635"/>
            <a:ext cx="4251978" cy="3176476"/>
          </a:xfrm>
          <a:prstGeom prst="rect">
            <a:avLst/>
          </a:prstGeom>
        </p:spPr>
      </p:pic>
      <p:pic>
        <p:nvPicPr>
          <p:cNvPr id="4098" name="Picture 2" descr="E:\20130225_161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2211185"/>
            <a:ext cx="6372000" cy="3765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20130225_1616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99258"/>
            <a:ext cx="5049447" cy="5822142"/>
          </a:xfrm>
          <a:prstGeom prst="rect">
            <a:avLst/>
          </a:prstGeom>
          <a:noFill/>
        </p:spPr>
      </p:pic>
      <p:pic>
        <p:nvPicPr>
          <p:cNvPr id="2052" name="Picture 4" descr="E:\20130225_161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8025" y="266006"/>
            <a:ext cx="5251763" cy="58553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ЗООПАРК .РМО.1. ДЕМОНСТРАЦИ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050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ЗООПАРК .РМО.1. ДЕМОНСТРАЦИЯ</Template>
  <TotalTime>0</TotalTime>
  <Words>187</Words>
  <Application>Microsoft Office PowerPoint</Application>
  <PresentationFormat>Произвольный</PresentationFormat>
  <Paragraphs>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ЗООПАРК .РМО.1. ДЕМОНСТРАЦИЯ</vt:lpstr>
      <vt:lpstr>                    Проект «Зоопарк» как один из инновационных подходов к организации предметно-развивающей среды на прогулке.</vt:lpstr>
      <vt:lpstr>                 Проблема.</vt:lpstr>
      <vt:lpstr>       Цель проекта: Развитие познавательных потребностей дошкольников через                         двигательную активность.  Задачи проекта: Создать предметно- развивающую среду в условиях детского                         сада, стимулирующую познавательную и двигательную.                        активность детей.  Участники проекта: Дети, воспитатель группы, родители.   Продолжительность проекта : с 1февраля по 1 марта.     </vt:lpstr>
      <vt:lpstr>                   Этапы       1этап- организационный    </vt:lpstr>
      <vt:lpstr>Слайд 5</vt:lpstr>
      <vt:lpstr>Слайд 6</vt:lpstr>
      <vt:lpstr>     2этап-Практический.</vt:lpstr>
      <vt:lpstr>     3 этап- Внедренческий </vt:lpstr>
      <vt:lpstr>Слайд 9</vt:lpstr>
      <vt:lpstr>     Ожидаемые результаты.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2013-04-28T15:58:57Z</dcterms:created>
  <dcterms:modified xsi:type="dcterms:W3CDTF">2013-04-28T20:24:57Z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