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5362B-225B-4CC2-82F2-C86828D29034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A5A03-358F-4929-BD48-0CD24B284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E478D-66A5-4C48-A261-9FF0C7595922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6C9A1-534B-475A-8E36-79EED2EC8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C0CC7-36A9-414C-A113-58443F32E61E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41DF-E41C-4484-A3BB-230E11E00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43247-645C-4370-B1E2-F99E8730B298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E60A7-8D6D-4273-8606-5E5CAF81E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B83F2-6743-483A-BED0-E8DB26081CB2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D5E2-981D-4007-A393-30226A6FD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84DA1-FE36-40E3-88A6-440FB25E0A36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A2CC7-0F00-4E14-89A4-80232D046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68E8D-778A-46FD-B897-D5D45EC5B80B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A7E66-713D-4AF1-B3B7-B9282C7EF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A6A40-AB09-476A-9112-FE5613693D66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BB512-DFA8-43FA-9EF0-DAE1ED2D8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1020C-D535-4628-BA5E-E050F8412214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17D68-854A-489A-8C89-A2B3B5F19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5D77B-D32B-4274-BDDA-BDCBAFF00449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F73A3-DE89-4704-B3E8-659788E92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EB147-810B-4685-97B8-818D61606968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5A831-A7C2-4273-AF16-119E606B4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8C1E12-2575-459C-8A72-70FB551522E0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DAE8AB-C60F-4326-99E5-CB2BA1110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301038" cy="271463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Проект  по поликультурному воспитанию в первой младшей группе.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660033"/>
                </a:solidFill>
              </a:rPr>
              <a:t>«Русские народные потешки».</a:t>
            </a:r>
            <a:br>
              <a:rPr lang="ru-RU" dirty="0" smtClean="0">
                <a:solidFill>
                  <a:srgbClr val="660033"/>
                </a:solidFill>
              </a:rPr>
            </a:br>
            <a:endParaRPr lang="ru-RU" dirty="0">
              <a:solidFill>
                <a:srgbClr val="660033"/>
              </a:solidFill>
            </a:endParaRPr>
          </a:p>
        </p:txBody>
      </p:sp>
      <p:pic>
        <p:nvPicPr>
          <p:cNvPr id="13314" name="Picture 3" descr="C:\Users\ks\Desktop\Рамкии картинки анимашки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61132">
            <a:off x="5922963" y="3370263"/>
            <a:ext cx="2592387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C:\Users\ks\Desktop\Рамкии картинки анимашки\i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44512">
            <a:off x="760413" y="3327400"/>
            <a:ext cx="2193925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C:\Users\ks\Desktop\Рамкии картинки анимашки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3286125"/>
            <a:ext cx="2500313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fontAlgn="t"/>
            <a:r>
              <a:rPr lang="ru-RU" sz="36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2-й этап. ВЫПОЛНЕНИЕ ПРОЕКТА</a:t>
            </a:r>
            <a:r>
              <a:rPr lang="ru-RU" sz="36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3600">
              <a:solidFill>
                <a:srgbClr val="002060"/>
              </a:solidFill>
              <a:cs typeface="Arial" charset="0"/>
            </a:endParaRPr>
          </a:p>
          <a:p>
            <a:pPr algn="just" eaLnBrk="0" fontAlgn="t" hangingPunct="0"/>
            <a:r>
              <a:rPr lang="ru-RU" sz="3600">
                <a:solidFill>
                  <a:srgbClr val="660033"/>
                </a:solidFill>
                <a:latin typeface="Calibri" pitchFamily="34" charset="0"/>
                <a:cs typeface="Times New Roman" pitchFamily="18" charset="0"/>
              </a:rPr>
              <a:t>На основном этапе в первой младшей группе организована работа, с использованием фольклорных произведений на протяжении всего дня, включая их в различные режимные моменты.</a:t>
            </a:r>
            <a:endParaRPr lang="ru-RU" sz="3600">
              <a:solidFill>
                <a:srgbClr val="660033"/>
              </a:solidFill>
              <a:cs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43563" y="2857500"/>
            <a:ext cx="2928937" cy="371475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25" y="3500438"/>
            <a:ext cx="3857625" cy="314325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71438"/>
          <a:ext cx="8643938" cy="6705132"/>
        </p:xfrm>
        <a:graphic>
          <a:graphicData uri="http://schemas.openxmlformats.org/drawingml/2006/table">
            <a:tbl>
              <a:tblPr/>
              <a:tblGrid>
                <a:gridCol w="2281238"/>
                <a:gridCol w="6362700"/>
              </a:tblGrid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6" marR="8006" marT="8006" marB="8006" horzOverflow="overflow">
                    <a:lnL>
                      <a:noFill/>
                    </a:lnL>
                    <a:lnR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И МЕТОДЫ РАБОТЫ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6" marR="8006" marT="8006" marB="8006" horzOverflow="overflow">
                    <a:lnL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 деятельность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6" marR="8006" marT="8006" marB="8006" horzOverflow="overflow">
                    <a:lnL>
                      <a:noFill/>
                    </a:lnL>
                    <a:lnR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Дид. игры: «Помоги петушку», «Курочка и цыплята», «Найди пару», «Чей домик», «Кто в домике живет?», «Что изменилось?», «Кто что ест?», «Ребятам о зверятах», «Ехали мы, ехали», «На лошадке, на коровке», «Кукла Катя идет на прогулку»,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6" marR="8006" marT="8006" marB="8006" horzOverflow="overflow">
                    <a:lnL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Рисование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6" marR="8006" marT="8006" marB="8006" horzOverflow="overflow">
                    <a:lnL>
                      <a:noFill/>
                    </a:lnL>
                    <a:lnR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«Раскрасим коню хвост», «У меня живет котенок», «Идет дождь» (пальчиками), «Петушок» (ладошкой).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6" marR="8006" marT="8006" marB="8006" horzOverflow="overflow">
                    <a:lnL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Лепка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6" marR="8006" marT="8006" marB="8006" horzOverflow="overflow">
                    <a:lnL>
                      <a:noFill/>
                    </a:lnL>
                    <a:lnR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«Испечем оладушки», «Лучики для солнышка», «Заборчик у домика Петушка», «Кузовок для лисы», «Угостим Петушка горохом».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6" marR="8006" marT="8006" marB="8006" horzOverflow="overflow">
                    <a:lnL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Конструирование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6" marR="8006" marT="8006" marB="8006" horzOverflow="overflow">
                    <a:lnL>
                      <a:noFill/>
                    </a:lnL>
                    <a:lnR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«Кровать для куклы», «Диван для дочки», «Домик для кота»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6" marR="8006" marT="8006" marB="8006" horzOverflow="overflow">
                    <a:lnL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Ознакомление с худ.литературой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6" marR="8006" marT="8006" marB="8006" horzOverflow="overflow">
                    <a:lnL>
                      <a:noFill/>
                    </a:lnL>
                    <a:lnR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Чтение, рассказывание, прослушивание аудиозаписи потешек: «Баю-бай», «Оладушки», «Как у нашего кота», «Еду-еду к бабе, к деду», «Водичка-водичка», «Петушок», «Солнышко - вёдрышко», «Чики-чики-чикалочки», «Обновки», «Как у нашего кота»,  «Киска, киска, киска брысь!».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6" marR="8006" marT="8006" marB="8006" horzOverflow="overflow">
                    <a:lnL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0"/>
          <a:ext cx="8929687" cy="6758042"/>
        </p:xfrm>
        <a:graphic>
          <a:graphicData uri="http://schemas.openxmlformats.org/drawingml/2006/table">
            <a:tbl>
              <a:tblPr/>
              <a:tblGrid>
                <a:gridCol w="2511425"/>
                <a:gridCol w="6418262"/>
              </a:tblGrid>
              <a:tr h="1160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Театрализованная деятельность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5301" marR="15301" marT="15301" marB="15301" horzOverflow="overflow">
                    <a:lnL>
                      <a:noFill/>
                    </a:lnL>
                    <a:lnR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Драматизация потешек. Игры-ситуации: «Коза рогатая», «Вышла курочка гулять», «Ай ду-ду, ду-ду, ду-ду! Сидит ворон на дубу», «Водичка, умой мое личико».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5301" marR="15301" marT="15301" marB="15301" horzOverflow="overflow">
                    <a:lnL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Познавательное развитие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5301" marR="15301" marT="15301" marB="15301" horzOverflow="overflow">
                    <a:lnL>
                      <a:noFill/>
                    </a:lnL>
                    <a:lnR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Рассматривание иллюстраций и беседы о транспорте, животных, птицах, о предметах одежды; о характеристике и свойствах воды, снега. Экспериментирование с водой и снегом. Знакомство с огурцом. Рассматривание картин: «Петушок и его семейство», «Кошка с котятами», «Катание на санках».Игры с сюжетными картинками «Кто что делает?» Наблюдение на прогулке за явлениями живой и не живой природы, за повадками и поведением птиц, животных.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5301" marR="15301" marT="15301" marB="15301" horzOverflow="overflow">
                    <a:lnL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0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Физическое развитие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5301" marR="15301" marT="15301" marB="15301" horzOverflow="overflow">
                    <a:lnL>
                      <a:noFill/>
                    </a:lnL>
                    <a:lnR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Занятия: «На бабушкином дворе», «Жили у бабуси веселые гуси».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Подв.игры: «Ладушки - оладушки», «Заинька, выйди в сад», «Идет коза рогатая».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5301" marR="15301" marT="15301" marB="15301" horzOverflow="overflow">
                    <a:lnL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2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Музыкальное развитие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5301" marR="15301" marT="15301" marB="1530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Попевки: «Петушок»,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«Дин-дон, дин-дон, загорелся Кошкин дом».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Ритмика «На бабушкином дворе».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Песни: «Серенькая кошечка», «Жили у бабуси два веселых гуся».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5301" marR="15301" marT="15301" marB="1530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fontAlgn="t"/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 работ: </a:t>
            </a:r>
            <a:endParaRPr lang="ru-RU" sz="320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algn="just" eaLnBrk="0" fontAlgn="t" hangingPunct="0">
              <a:buFont typeface="Arial" charset="0"/>
              <a:buChar char="•"/>
            </a:pPr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Положительные эмоции, веселое, бодрое настроение детей, которое помогает овладевать родным языком, развивать память, воображение, мышление, дает возможность побегать, попрыгать.</a:t>
            </a:r>
          </a:p>
          <a:p>
            <a:pPr algn="just" eaLnBrk="0" fontAlgn="t" hangingPunct="0">
              <a:buFont typeface="Arial" charset="0"/>
              <a:buChar char="•"/>
            </a:pPr>
            <a:r>
              <a:rPr lang="ru-RU" sz="28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Самостоятельный перенос действий, ситуаций полюбившихся потешек в игры и в повседневную деятельность.</a:t>
            </a:r>
          </a:p>
          <a:p>
            <a:pPr algn="just" eaLnBrk="0" fontAlgn="t" hangingPunct="0"/>
            <a:r>
              <a:rPr lang="ru-RU" sz="28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4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</a:br>
            <a:endParaRPr lang="ru-RU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625" y="3643313"/>
            <a:ext cx="4071938" cy="2928937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4875" y="3214688"/>
            <a:ext cx="4071938" cy="2928937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214313"/>
            <a:ext cx="6215062" cy="57150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71670" y="714356"/>
            <a:ext cx="6143668" cy="5715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 rot="5400000">
            <a:off x="3857613" y="1142987"/>
            <a:ext cx="5715018" cy="485775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ks\Desktop\Рамкии картинки анимашки\23wp5y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157022">
            <a:off x="760413" y="1887538"/>
            <a:ext cx="5143500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-714375" y="214313"/>
            <a:ext cx="7972425" cy="82867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400" smtClean="0">
                <a:solidFill>
                  <a:srgbClr val="660033"/>
                </a:solidFill>
              </a:rPr>
              <a:t>Спасибо за внимание</a:t>
            </a:r>
          </a:p>
        </p:txBody>
      </p:sp>
      <p:pic>
        <p:nvPicPr>
          <p:cNvPr id="27651" name="Picture 3" descr="C:\Users\ks\Desktop\Рамкии картинки анимашки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04562">
            <a:off x="5799138" y="1897063"/>
            <a:ext cx="2811462" cy="42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7188" y="0"/>
            <a:ext cx="842962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Актуальность проекта: </a:t>
            </a:r>
            <a:endParaRPr lang="ru-RU" sz="240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ru-RU" sz="2000">
                <a:latin typeface="Times New Roman" pitchFamily="18" charset="0"/>
                <a:ea typeface="Times New Roman" pitchFamily="18" charset="0"/>
                <a:cs typeface="Arial" charset="0"/>
              </a:rPr>
              <a:t>	</a:t>
            </a:r>
            <a:r>
              <a:rPr lang="ru-RU" sz="2000">
                <a:solidFill>
                  <a:srgbClr val="660033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 современной образовательной системе центром является человек, воспитывающийся и развивающийся в поликультурном пространстве. Резкий подъем национального самосознания, стремление к этнической и этнокультурной самоидентификации обусловливают огромный интерес к национальной культуре. Приобщение дошкольников к народной культуре становится социальным заказом общества, что отражено в директивных государственных документах: "Законе об образовании", "Концепции государственной национальной политики", "Концепции модернизации структуры содержания российского образования до 2010 года".</a:t>
            </a:r>
            <a:endParaRPr lang="ru-RU" sz="2000">
              <a:solidFill>
                <a:srgbClr val="660033"/>
              </a:solidFill>
              <a:latin typeface="Times New Roman" pitchFamily="18" charset="0"/>
              <a:cs typeface="Arial" charset="0"/>
            </a:endParaRPr>
          </a:p>
          <a:p>
            <a:pPr algn="just" eaLnBrk="0" hangingPunct="0"/>
            <a:r>
              <a:rPr lang="ru-RU" sz="20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         Русский фольклор - одно из действенных и ярких средств, таящий огромные возможности. Знакомство с народными произведениями обогащает чувства и речь малышей, формирует отношение к окружающему миру, играет неоценимую роль во всестороннем развитии.</a:t>
            </a:r>
            <a:endParaRPr lang="ru-RU" sz="2000">
              <a:solidFill>
                <a:srgbClr val="660033"/>
              </a:solidFill>
              <a:latin typeface="Times New Roman" pitchFamily="18" charset="0"/>
              <a:cs typeface="Arial" charset="0"/>
            </a:endParaRPr>
          </a:p>
          <a:p>
            <a:pPr algn="just" eaLnBrk="0" hangingPunct="0"/>
            <a:r>
              <a:rPr lang="ru-RU" sz="20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Целенаправленное и систематическое использование произведений фольклора в детском саду позволяет заложить фундамент психофизического благополучия ребенка, определяющий успешность его общего развития в дошкольный период детства</a:t>
            </a:r>
            <a:endParaRPr lang="ru-RU" sz="2000">
              <a:solidFill>
                <a:srgbClr val="660033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3346488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Цель:</a:t>
            </a: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solidFill>
                  <a:srgbClr val="660033"/>
                </a:solidFill>
                <a:latin typeface="+mn-lt"/>
              </a:rPr>
              <a:t>Знакомить детей с </a:t>
            </a:r>
            <a:r>
              <a:rPr lang="ru-RU" sz="3600" dirty="0" err="1" smtClean="0">
                <a:solidFill>
                  <a:srgbClr val="660033"/>
                </a:solidFill>
                <a:latin typeface="+mn-lt"/>
              </a:rPr>
              <a:t>потешками</a:t>
            </a:r>
            <a:r>
              <a:rPr lang="ru-RU" sz="3600" dirty="0" smtClean="0">
                <a:solidFill>
                  <a:srgbClr val="660033"/>
                </a:solidFill>
                <a:latin typeface="+mn-lt"/>
              </a:rPr>
              <a:t>  как жанром устного русского народного творчества</a:t>
            </a:r>
            <a:endParaRPr lang="ru-RU" dirty="0"/>
          </a:p>
        </p:txBody>
      </p:sp>
      <p:pic>
        <p:nvPicPr>
          <p:cNvPr id="15362" name="Picture 2" descr="C:\Users\ks\Desktop\Рамкии картинки анимашки\6969021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2643188"/>
            <a:ext cx="56435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 rot="10800000" flipV="1">
            <a:off x="357188" y="214313"/>
            <a:ext cx="8143875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400">
              <a:latin typeface="Times New Roman" pitchFamily="18" charset="0"/>
              <a:cs typeface="Arial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4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Повышать интерес к русским народным потешкам. 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400">
                <a:solidFill>
                  <a:srgbClr val="660033"/>
                </a:solidFill>
                <a:latin typeface="Times New Roman" pitchFamily="18" charset="0"/>
              </a:rPr>
              <a:t> Учить слушать и отвечать на вопросы воспитателя, внимательно рассматривать иллюстрации к потешкам.</a:t>
            </a:r>
            <a:endParaRPr lang="ru-RU" sz="240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4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660033"/>
                </a:solidFill>
                <a:latin typeface="Times New Roman" pitchFamily="18" charset="0"/>
              </a:rPr>
              <a:t>Развивать речевой слух ребенка, умение слушать, различать звуки, близкие по звучанию, ритмичность и плавность речи, ее интонацию и выразительность, улавливать повышение и понижение голоса.</a:t>
            </a:r>
            <a:r>
              <a:rPr lang="ru-RU" sz="2400" b="1">
                <a:solidFill>
                  <a:srgbClr val="660033"/>
                </a:solidFill>
                <a:latin typeface="Times New Roman" pitchFamily="18" charset="0"/>
              </a:rPr>
              <a:t> 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400" b="1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ru-RU" sz="2400">
                <a:solidFill>
                  <a:srgbClr val="660033"/>
                </a:solidFill>
                <a:latin typeface="Times New Roman" pitchFamily="18" charset="0"/>
              </a:rPr>
              <a:t>Развивать мышление умение подхватывать и читать знакомые строки потешек, передавать жестами и действиями содержание потешки, песенки. 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4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Вызывать у детей эмоциональный отклик на художественное произведение.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4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Побуждать</a:t>
            </a:r>
            <a:r>
              <a:rPr lang="ru-RU" sz="2400">
                <a:solidFill>
                  <a:srgbClr val="660033"/>
                </a:solidFill>
                <a:latin typeface="Times New Roman" pitchFamily="18" charset="0"/>
              </a:rPr>
              <a:t> детей активно включаться в игровые действия, употребляя разные по форме и содержанию обращения. </a:t>
            </a:r>
            <a:endParaRPr lang="ru-RU" sz="2400">
              <a:solidFill>
                <a:srgbClr val="660033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50" y="349250"/>
            <a:ext cx="885825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2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проекта:</a:t>
            </a:r>
            <a:r>
              <a:rPr lang="ru-RU" sz="32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3200">
                <a:solidFill>
                  <a:srgbClr val="6600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 – игровой.</a:t>
            </a:r>
          </a:p>
          <a:p>
            <a:pPr algn="just"/>
            <a:endParaRPr lang="ru-RU" sz="3200">
              <a:solidFill>
                <a:srgbClr val="660033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  <a:p>
            <a:pPr algn="just" eaLnBrk="0" hangingPunct="0"/>
            <a:r>
              <a:rPr lang="ru-RU" sz="32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Продолжительность:</a:t>
            </a:r>
            <a:r>
              <a:rPr 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eaLnBrk="0" hangingPunct="0"/>
            <a:r>
              <a:rPr lang="ru-RU" sz="3200">
                <a:solidFill>
                  <a:srgbClr val="6600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краткосрочный (2 недели).</a:t>
            </a:r>
          </a:p>
          <a:p>
            <a:pPr algn="just" eaLnBrk="0" hangingPunct="0"/>
            <a:endParaRPr lang="ru-RU" sz="3200">
              <a:solidFill>
                <a:srgbClr val="660033"/>
              </a:solidFill>
              <a:latin typeface="Times New Roman" pitchFamily="18" charset="0"/>
              <a:cs typeface="Arial" charset="0"/>
            </a:endParaRPr>
          </a:p>
          <a:p>
            <a:pPr algn="just" eaLnBrk="0" hangingPunct="0"/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воспитатели группы, специалисты ДОУ, родители и дети первой младшей группы.</a:t>
            </a:r>
            <a:endParaRPr lang="ru-RU" sz="3200">
              <a:solidFill>
                <a:srgbClr val="660033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7410" name="Picture 4" descr="C:\Users\ks\Desktop\Рамкии картинки анимашки\vasnetsov4q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142875"/>
            <a:ext cx="22383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C:\Users\ks\Desktop\Рамкии картинки анимашки\i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508500"/>
            <a:ext cx="19558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 sz="320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32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Развитие духовно-богатой личности ребенка, как активного участника проекта.</a:t>
            </a:r>
            <a:endParaRPr lang="ru-RU" sz="3200">
              <a:solidFill>
                <a:srgbClr val="660033"/>
              </a:solidFill>
              <a:latin typeface="Times New Roman" pitchFamily="18" charset="0"/>
              <a:cs typeface="Arial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32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для саморазвития ребенка.</a:t>
            </a:r>
            <a:endParaRPr lang="ru-RU" sz="3200">
              <a:solidFill>
                <a:srgbClr val="660033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8434" name="Picture 2" descr="C:\Users\ks\Desktop\Рамкии картинки анимашки\scrn_big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643188"/>
            <a:ext cx="7072313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88" y="0"/>
            <a:ext cx="85725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1-й этап: </a:t>
            </a:r>
            <a:endParaRPr lang="ru-RU" sz="3600">
              <a:solidFill>
                <a:srgbClr val="002060"/>
              </a:solidFill>
              <a:cs typeface="Arial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8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подобрать фольклорный материал, адекватно возрасту детей;</a:t>
            </a:r>
            <a:endParaRPr lang="ru-RU" sz="2800">
              <a:solidFill>
                <a:srgbClr val="660033"/>
              </a:solidFill>
              <a:latin typeface="Times New Roman" pitchFamily="18" charset="0"/>
              <a:cs typeface="Arial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8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составить картотеку потешек  для всех режимных моментов;</a:t>
            </a:r>
            <a:endParaRPr lang="ru-RU" sz="2800">
              <a:solidFill>
                <a:srgbClr val="660033"/>
              </a:solidFill>
              <a:latin typeface="Times New Roman" pitchFamily="18" charset="0"/>
              <a:cs typeface="Arial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8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подобрать иллюстрированный материал к  фольклорным произведениям.</a:t>
            </a:r>
            <a:endParaRPr lang="ru-RU" sz="2800">
              <a:solidFill>
                <a:srgbClr val="660033"/>
              </a:solidFill>
              <a:latin typeface="Times New Roman" pitchFamily="18" charset="0"/>
              <a:cs typeface="Arial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8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презентация проекта, открытое занятие.</a:t>
            </a:r>
            <a:endParaRPr lang="ru-RU" sz="2800">
              <a:solidFill>
                <a:srgbClr val="660033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9458" name="Picture 3" descr="C:\Users\ks\Desktop\Рамкии картинки анимашки\i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3643313"/>
            <a:ext cx="28559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88" y="0"/>
            <a:ext cx="778668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С ДЕТЬМИ</a:t>
            </a:r>
            <a:endParaRPr lang="ru-RU" sz="200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0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Чтение, обыгрывание, рассказывание потешек.</a:t>
            </a:r>
            <a:endParaRPr lang="ru-RU" sz="2000">
              <a:solidFill>
                <a:srgbClr val="660033"/>
              </a:solidFill>
              <a:latin typeface="Times New Roman" pitchFamily="18" charset="0"/>
              <a:cs typeface="Arial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0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Беседы по содержанию потешек.</a:t>
            </a:r>
            <a:endParaRPr lang="ru-RU" sz="2000">
              <a:solidFill>
                <a:srgbClr val="660033"/>
              </a:solidFill>
              <a:latin typeface="Times New Roman" pitchFamily="18" charset="0"/>
              <a:cs typeface="Arial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0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Изготовление и рассматривание альбома «Любимые потешки».</a:t>
            </a:r>
            <a:endParaRPr lang="ru-RU" sz="2000">
              <a:solidFill>
                <a:srgbClr val="660033"/>
              </a:solidFill>
              <a:latin typeface="Times New Roman" pitchFamily="18" charset="0"/>
              <a:cs typeface="Arial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0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Физкультурное занятие «На бабушкином дворе»</a:t>
            </a:r>
            <a:endParaRPr lang="ru-RU" sz="2000">
              <a:solidFill>
                <a:srgbClr val="660033"/>
              </a:solidFill>
              <a:latin typeface="Times New Roman" pitchFamily="18" charset="0"/>
              <a:cs typeface="Arial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0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Дидактические и развивающие игры; «Чей домик?», «Кто в домике живет?», «Угадай и собери», развивающее лото «Животные и птицы».</a:t>
            </a:r>
            <a:endParaRPr lang="ru-RU" sz="2000">
              <a:solidFill>
                <a:srgbClr val="660033"/>
              </a:solidFill>
              <a:latin typeface="Times New Roman" pitchFamily="18" charset="0"/>
              <a:cs typeface="Arial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0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Чтение потешек: «Баю-бай», «Оладушки», «Как у нашего кота», «Еду-еду к бабе, к деду», «Водичка-водичка», «Петушок», «Как по снегу, по метели трое саночек летели», «Чики-чики-чикалочки», «Как у нашего кота», «Улитка, улитка!», «Киска, киска, киска брысь.'», «Божья хороша».</a:t>
            </a:r>
            <a:endParaRPr lang="ru-RU" sz="2000">
              <a:solidFill>
                <a:srgbClr val="660033"/>
              </a:solidFill>
              <a:latin typeface="Times New Roman" pitchFamily="18" charset="0"/>
              <a:cs typeface="Arial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0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Изготовление руками детей оладушек и крендельков, заборчика для домика петушка и улитки из пластилина; рисование пальчиками («У меня живет козленок», «Идет дождь», «Снежинки как пушинки») и ладошками («Петушок»).</a:t>
            </a:r>
            <a:endParaRPr lang="ru-RU" sz="2000">
              <a:solidFill>
                <a:srgbClr val="660033"/>
              </a:solidFill>
              <a:latin typeface="Times New Roman" pitchFamily="18" charset="0"/>
              <a:cs typeface="Arial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0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Театральная деятельность. Обыгрывание потешек.</a:t>
            </a:r>
            <a:endParaRPr lang="ru-RU" sz="2000">
              <a:solidFill>
                <a:srgbClr val="660033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42875"/>
            <a:ext cx="91440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С РОДИТЕЛЯМИ</a:t>
            </a:r>
            <a:endParaRPr lang="ru-RU" sz="280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Чтение потешек детям дома.</a:t>
            </a:r>
            <a:endParaRPr lang="ru-RU" sz="3200">
              <a:solidFill>
                <a:srgbClr val="660033"/>
              </a:solidFill>
              <a:latin typeface="Times New Roman" pitchFamily="18" charset="0"/>
              <a:cs typeface="Arial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32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Заучивание потешек вместе с детьми.</a:t>
            </a:r>
            <a:endParaRPr lang="ru-RU" sz="3200">
              <a:solidFill>
                <a:srgbClr val="660033"/>
              </a:solidFill>
              <a:latin typeface="Times New Roman" pitchFamily="18" charset="0"/>
              <a:cs typeface="Arial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32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Участие в подборе иллюстраций по ознакомлению с потешками.</a:t>
            </a:r>
            <a:endParaRPr lang="ru-RU" sz="3200">
              <a:solidFill>
                <a:srgbClr val="660033"/>
              </a:solidFill>
              <a:latin typeface="Times New Roman" pitchFamily="18" charset="0"/>
              <a:cs typeface="Arial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32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Помощь в оформлении альбома « Любимые потешки».</a:t>
            </a:r>
            <a:endParaRPr lang="ru-RU" sz="3200">
              <a:solidFill>
                <a:srgbClr val="660033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1506" name="Picture 2" descr="C:\Users\ks\Desktop\Рамкии картинки анимашки\5db370dd21de241be48491ccb7facb8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3500438"/>
            <a:ext cx="35718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177</TotalTime>
  <Words>743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 Проект  по поликультурному воспитанию в первой младшей группе. «Русские народные потешки». </vt:lpstr>
      <vt:lpstr>Слайд 2</vt:lpstr>
      <vt:lpstr>Цель: Знакомить детей с потешками  как жанром устного русского народного творчества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по поликультурному воспитанию в первой младшей группе. «Русские народные потешки».</dc:title>
  <dc:creator>ks</dc:creator>
  <cp:lastModifiedBy>ks</cp:lastModifiedBy>
  <cp:revision>21</cp:revision>
  <dcterms:created xsi:type="dcterms:W3CDTF">2013-04-17T11:56:44Z</dcterms:created>
  <dcterms:modified xsi:type="dcterms:W3CDTF">2014-01-26T11:37:41Z</dcterms:modified>
</cp:coreProperties>
</file>