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800" smtClean="0"/>
              <a:t>.</a:t>
            </a:r>
            <a:endParaRPr lang="ru-RU" sz="800" smtClean="0"/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3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Найди 10 отличий</a:t>
            </a:r>
          </a:p>
        </p:txBody>
      </p:sp>
      <p:pic>
        <p:nvPicPr>
          <p:cNvPr id="20484" name="Picture 8" descr="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412875"/>
            <a:ext cx="33131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1341438"/>
            <a:ext cx="3181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66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/>
            </a:r>
            <a:br>
              <a:rPr lang="ru-RU" sz="4000" smtClean="0">
                <a:solidFill>
                  <a:srgbClr val="006600"/>
                </a:solidFill>
              </a:rPr>
            </a:br>
            <a:r>
              <a:rPr lang="ru-RU" sz="4000" smtClean="0">
                <a:solidFill>
                  <a:srgbClr val="006600"/>
                </a:solidFill>
              </a:rPr>
              <a:t/>
            </a:r>
            <a:br>
              <a:rPr lang="ru-RU" sz="4000" smtClean="0">
                <a:solidFill>
                  <a:srgbClr val="006600"/>
                </a:solidFill>
              </a:rPr>
            </a:br>
            <a:r>
              <a:rPr lang="ru-RU" sz="4000" smtClean="0">
                <a:solidFill>
                  <a:srgbClr val="006600"/>
                </a:solidFill>
              </a:rPr>
              <a:t>У каждой сказки есть мораль</a:t>
            </a:r>
            <a:r>
              <a:rPr lang="en-US" sz="4000" smtClean="0">
                <a:solidFill>
                  <a:srgbClr val="006600"/>
                </a:solidFill>
              </a:rPr>
              <a:t>…</a:t>
            </a:r>
            <a:br>
              <a:rPr lang="en-US" sz="4000" smtClean="0">
                <a:solidFill>
                  <a:srgbClr val="006600"/>
                </a:solidFill>
              </a:rPr>
            </a:br>
            <a:r>
              <a:rPr lang="ru-RU" sz="2000" smtClean="0">
                <a:solidFill>
                  <a:srgbClr val="006600"/>
                </a:solidFill>
              </a:rPr>
              <a:t>Определи</a:t>
            </a:r>
            <a:r>
              <a:rPr lang="en-US" sz="2000" smtClean="0">
                <a:solidFill>
                  <a:srgbClr val="006600"/>
                </a:solidFill>
              </a:rPr>
              <a:t>,</a:t>
            </a:r>
            <a:r>
              <a:rPr lang="ru-RU" sz="2000" smtClean="0">
                <a:solidFill>
                  <a:srgbClr val="006600"/>
                </a:solidFill>
              </a:rPr>
              <a:t> для какой сказки Ш</a:t>
            </a:r>
            <a:r>
              <a:rPr lang="en-US" sz="2000" smtClean="0">
                <a:solidFill>
                  <a:srgbClr val="006600"/>
                </a:solidFill>
              </a:rPr>
              <a:t>.</a:t>
            </a:r>
            <a:r>
              <a:rPr lang="ru-RU" sz="2000" smtClean="0">
                <a:solidFill>
                  <a:srgbClr val="006600"/>
                </a:solidFill>
              </a:rPr>
              <a:t> Перро написал эту мораль?</a:t>
            </a:r>
            <a:r>
              <a:rPr lang="en-US" sz="4000" smtClean="0">
                <a:solidFill>
                  <a:srgbClr val="006600"/>
                </a:solidFill>
              </a:rPr>
              <a:t/>
            </a:r>
            <a:br>
              <a:rPr lang="en-US" sz="4000" smtClean="0">
                <a:solidFill>
                  <a:srgbClr val="006600"/>
                </a:solidFill>
              </a:rPr>
            </a:br>
            <a:r>
              <a:rPr lang="ru-RU" sz="4000" smtClean="0">
                <a:solidFill>
                  <a:srgbClr val="006600"/>
                </a:solidFill>
              </a:rPr>
              <a:t/>
            </a:r>
            <a:br>
              <a:rPr lang="ru-RU" sz="4000" smtClean="0">
                <a:solidFill>
                  <a:srgbClr val="006600"/>
                </a:solidFill>
              </a:rPr>
            </a:br>
            <a:r>
              <a:rPr lang="ru-RU" sz="1600" smtClean="0"/>
              <a:t>Детишкам маленьким не без причин</a:t>
            </a:r>
            <a:br>
              <a:rPr lang="ru-RU" sz="1600" smtClean="0"/>
            </a:br>
            <a:r>
              <a:rPr lang="ru-RU" sz="1600" smtClean="0"/>
              <a:t>(а уж особенно девицам,</a:t>
            </a:r>
            <a:br>
              <a:rPr lang="ru-RU" sz="1600" smtClean="0"/>
            </a:br>
            <a:r>
              <a:rPr lang="ru-RU" sz="1600" smtClean="0"/>
              <a:t>красавицам и баловницам),</a:t>
            </a:r>
            <a:br>
              <a:rPr lang="ru-RU" sz="1600" smtClean="0"/>
            </a:br>
            <a:r>
              <a:rPr lang="ru-RU" sz="1600" smtClean="0"/>
              <a:t>в пути, встречая всяческих мужчин, </a:t>
            </a:r>
            <a:br>
              <a:rPr lang="ru-RU" sz="1600" smtClean="0"/>
            </a:br>
            <a:r>
              <a:rPr lang="ru-RU" sz="1600" smtClean="0"/>
              <a:t>нельзя речей коварных слушать -</a:t>
            </a:r>
            <a:br>
              <a:rPr lang="ru-RU" sz="1600" smtClean="0"/>
            </a:br>
            <a:r>
              <a:rPr lang="ru-RU" sz="1600" smtClean="0"/>
              <a:t>иначе волк их может скушать.</a:t>
            </a:r>
            <a:br>
              <a:rPr lang="ru-RU" sz="1600" smtClean="0"/>
            </a:br>
            <a:r>
              <a:rPr lang="ru-RU" sz="1600" smtClean="0"/>
              <a:t>Сказал я: волк! </a:t>
            </a:r>
            <a:br>
              <a:rPr lang="ru-RU" sz="1600" smtClean="0"/>
            </a:br>
            <a:r>
              <a:rPr lang="ru-RU" sz="1600" smtClean="0"/>
              <a:t>Волков не счесть, но между ними есть иные</a:t>
            </a:r>
            <a:br>
              <a:rPr lang="ru-RU" sz="1600" smtClean="0"/>
            </a:br>
            <a:r>
              <a:rPr lang="ru-RU" sz="1600" smtClean="0"/>
              <a:t>Плуты, настолько продувные,</a:t>
            </a:r>
            <a:br>
              <a:rPr lang="ru-RU" sz="1600" smtClean="0"/>
            </a:br>
            <a:r>
              <a:rPr lang="ru-RU" sz="1600" smtClean="0"/>
              <a:t>Что, сладко источая лесть,</a:t>
            </a:r>
            <a:br>
              <a:rPr lang="ru-RU" sz="1600" smtClean="0"/>
            </a:br>
            <a:r>
              <a:rPr lang="ru-RU" sz="1600" smtClean="0"/>
              <a:t>Девичью охраняют честь,</a:t>
            </a:r>
            <a:br>
              <a:rPr lang="ru-RU" sz="1600" smtClean="0"/>
            </a:br>
            <a:r>
              <a:rPr lang="ru-RU" sz="1600" smtClean="0"/>
              <a:t>сопутствуют до дома их прогулкам,</a:t>
            </a:r>
            <a:br>
              <a:rPr lang="ru-RU" sz="1600" smtClean="0"/>
            </a:br>
            <a:r>
              <a:rPr lang="ru-RU" sz="1600" smtClean="0"/>
              <a:t>проводят их бай-бай по темным закоулкам…</a:t>
            </a:r>
            <a:br>
              <a:rPr lang="ru-RU" sz="1600" smtClean="0"/>
            </a:br>
            <a:r>
              <a:rPr lang="ru-RU" sz="1600" smtClean="0"/>
              <a:t>но волк, увы, чем кажется скромней,</a:t>
            </a:r>
            <a:br>
              <a:rPr lang="ru-RU" sz="1600" smtClean="0"/>
            </a:br>
            <a:r>
              <a:rPr lang="ru-RU" sz="1600" smtClean="0"/>
              <a:t>тем он лукавей и страшней!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9563" y="47244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557338"/>
            <a:ext cx="2017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DF7A7"/>
          </a:solidFill>
          <a:ln w="76200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Подбери обложку для сказки </a:t>
            </a:r>
            <a:r>
              <a:rPr lang="ru-RU" sz="1800" smtClean="0">
                <a:solidFill>
                  <a:srgbClr val="006600"/>
                </a:solidFill>
              </a:rPr>
              <a:t>и назови главных героев каждой книги</a:t>
            </a:r>
            <a:r>
              <a:rPr lang="en-US" sz="1800" smtClean="0">
                <a:solidFill>
                  <a:srgbClr val="006600"/>
                </a:solidFill>
              </a:rPr>
              <a:t>.</a:t>
            </a:r>
            <a:endParaRPr lang="ru-RU" smtClean="0">
              <a:solidFill>
                <a:srgbClr val="0066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5256213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800" smtClean="0"/>
              <a:t>.</a:t>
            </a:r>
            <a:endParaRPr lang="ru-RU" sz="800" smtClean="0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524750" y="5373688"/>
            <a:ext cx="1343025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Кот в сапогах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5003800" y="5805488"/>
            <a:ext cx="18669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Спящая красавица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611188" y="5589588"/>
            <a:ext cx="1733550" cy="31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Красная шапочка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3132138" y="4941888"/>
            <a:ext cx="1266825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Золушка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675" y="1844675"/>
            <a:ext cx="1563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950" y="2420938"/>
            <a:ext cx="16287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2349500"/>
            <a:ext cx="17954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2708275"/>
            <a:ext cx="16954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 descr="90%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pattFill prst="pct90">
            <a:fgClr>
              <a:srgbClr val="FF66FF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99"/>
                </a:solidFill>
              </a:rPr>
              <a:t>СОБЕРИ   ПАЗЛ</a:t>
            </a:r>
            <a:br>
              <a:rPr lang="ru-RU" b="1" i="1" smtClean="0">
                <a:solidFill>
                  <a:srgbClr val="000099"/>
                </a:solidFill>
              </a:rPr>
            </a:br>
            <a:r>
              <a:rPr lang="ru-RU" sz="1800" b="1" i="1" smtClean="0">
                <a:solidFill>
                  <a:srgbClr val="000099"/>
                </a:solidFill>
              </a:rPr>
              <a:t>и ответь</a:t>
            </a:r>
            <a:r>
              <a:rPr lang="en-US" sz="1800" b="1" i="1" smtClean="0">
                <a:solidFill>
                  <a:srgbClr val="000099"/>
                </a:solidFill>
              </a:rPr>
              <a:t>,</a:t>
            </a:r>
            <a:r>
              <a:rPr lang="ru-RU" sz="1800" b="1" i="1" smtClean="0">
                <a:solidFill>
                  <a:srgbClr val="000099"/>
                </a:solidFill>
              </a:rPr>
              <a:t> из какой сказки эта девушка?</a:t>
            </a:r>
            <a:r>
              <a:rPr lang="ru-RU" b="1" i="1" smtClean="0">
                <a:solidFill>
                  <a:srgbClr val="000099"/>
                </a:solidFill>
              </a:rPr>
              <a:t/>
            </a:r>
            <a:br>
              <a:rPr lang="ru-RU" b="1" i="1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r>
              <a:rPr lang="ru-RU" smtClean="0">
                <a:solidFill>
                  <a:srgbClr val="000099"/>
                </a:solidFill>
              </a:rPr>
              <a:t/>
            </a:r>
            <a:br>
              <a:rPr lang="ru-RU" smtClean="0">
                <a:solidFill>
                  <a:srgbClr val="000099"/>
                </a:solidFill>
              </a:rPr>
            </a:b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23555" name="Picture 6" descr="Cartoonojuhgytf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813" y="1773238"/>
            <a:ext cx="63357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.</vt:lpstr>
      <vt:lpstr>  У каждой сказки есть мораль… Определи, для какой сказки Ш. Перро написал эту мораль?  Детишкам маленьким не без причин (а уж особенно девицам, красавицам и баловницам), в пути, встречая всяческих мужчин,  нельзя речей коварных слушать - иначе волк их может скушать. Сказал я: волк!  Волков не счесть, но между ними есть иные Плуты, настолько продувные, Что, сладко источая лесть, Девичью охраняют честь, сопутствуют до дома их прогулкам, проводят их бай-бай по темным закоулкам… но волк, увы, чем кажется скромней, тем он лукавей и страшней!    </vt:lpstr>
      <vt:lpstr>Подбери обложку для сказки и назови главных героев каждой книги.</vt:lpstr>
      <vt:lpstr>СОБЕРИ   ПАЗЛ и ответь, из какой сказки эта девушка?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cp:lastModifiedBy>User</cp:lastModifiedBy>
  <cp:revision>3</cp:revision>
  <dcterms:modified xsi:type="dcterms:W3CDTF">2012-08-29T08:42:26Z</dcterms:modified>
</cp:coreProperties>
</file>