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260350"/>
            <a:ext cx="8713787" cy="6337300"/>
          </a:xfrm>
          <a:solidFill>
            <a:srgbClr val="F5FBA3"/>
          </a:solidFill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1800" smtClean="0">
                <a:solidFill>
                  <a:srgbClr val="0000CC"/>
                </a:solidFill>
              </a:rPr>
              <a:t>  </a:t>
            </a:r>
            <a:r>
              <a:rPr lang="ru-RU" sz="2000" smtClean="0">
                <a:solidFill>
                  <a:srgbClr val="0000CC"/>
                </a:solidFill>
              </a:rPr>
              <a:t>Моет</a:t>
            </a:r>
            <a:r>
              <a:rPr lang="en-US" sz="2000" smtClean="0">
                <a:solidFill>
                  <a:srgbClr val="0000CC"/>
                </a:solidFill>
              </a:rPr>
              <a:t>,</a:t>
            </a:r>
            <a:r>
              <a:rPr lang="ru-RU" sz="2000" smtClean="0">
                <a:solidFill>
                  <a:srgbClr val="0000CC"/>
                </a:solidFill>
              </a:rPr>
              <a:t> гладит</a:t>
            </a:r>
            <a:r>
              <a:rPr lang="en-US" sz="2000" smtClean="0">
                <a:solidFill>
                  <a:srgbClr val="0000CC"/>
                </a:solidFill>
              </a:rPr>
              <a:t>,</a:t>
            </a:r>
            <a:r>
              <a:rPr lang="ru-RU" sz="2000" smtClean="0">
                <a:solidFill>
                  <a:srgbClr val="0000CC"/>
                </a:solidFill>
              </a:rPr>
              <a:t> шьёт и трёт</a:t>
            </a:r>
            <a:r>
              <a:rPr lang="en-US" sz="2000" smtClean="0">
                <a:solidFill>
                  <a:srgbClr val="0000CC"/>
                </a:solidFill>
              </a:rPr>
              <a:t>,</a:t>
            </a:r>
            <a:endParaRPr lang="ru-RU" sz="2000" smtClean="0">
              <a:solidFill>
                <a:srgbClr val="0000CC"/>
              </a:solidFill>
            </a:endParaRPr>
          </a:p>
          <a:p>
            <a:pPr eaLnBrk="1" hangingPunct="1">
              <a:buFontTx/>
              <a:buNone/>
            </a:pPr>
            <a:r>
              <a:rPr lang="ru-RU" sz="2000" smtClean="0">
                <a:solidFill>
                  <a:srgbClr val="0000CC"/>
                </a:solidFill>
              </a:rPr>
              <a:t>  А ещё она поёт</a:t>
            </a:r>
            <a:r>
              <a:rPr lang="en-US" sz="2000" smtClean="0">
                <a:solidFill>
                  <a:srgbClr val="0000CC"/>
                </a:solidFill>
              </a:rPr>
              <a:t>.</a:t>
            </a:r>
            <a:endParaRPr lang="ru-RU" sz="2000" smtClean="0">
              <a:solidFill>
                <a:srgbClr val="0000CC"/>
              </a:solidFill>
            </a:endParaRPr>
          </a:p>
          <a:p>
            <a:pPr eaLnBrk="1" hangingPunct="1">
              <a:buFontTx/>
              <a:buNone/>
            </a:pPr>
            <a:r>
              <a:rPr lang="ru-RU" sz="2000" smtClean="0">
                <a:solidFill>
                  <a:srgbClr val="0000CC"/>
                </a:solidFill>
              </a:rPr>
              <a:t>  Туфельку потеряла – </a:t>
            </a:r>
          </a:p>
          <a:p>
            <a:pPr eaLnBrk="1" hangingPunct="1">
              <a:buFontTx/>
              <a:buNone/>
            </a:pPr>
            <a:r>
              <a:rPr lang="ru-RU" sz="2000" smtClean="0">
                <a:solidFill>
                  <a:srgbClr val="0000CC"/>
                </a:solidFill>
              </a:rPr>
              <a:t>  Невестою стала</a:t>
            </a:r>
            <a:r>
              <a:rPr lang="en-US" sz="2000" smtClean="0">
                <a:solidFill>
                  <a:srgbClr val="0000CC"/>
                </a:solidFill>
              </a:rPr>
              <a:t>.</a:t>
            </a:r>
            <a:endParaRPr lang="ru-RU" sz="2000" smtClean="0">
              <a:solidFill>
                <a:srgbClr val="0000CC"/>
              </a:solidFill>
            </a:endParaRPr>
          </a:p>
          <a:p>
            <a:pPr eaLnBrk="1" hangingPunct="1">
              <a:buFontTx/>
              <a:buNone/>
            </a:pPr>
            <a:endParaRPr lang="ru-RU" sz="2000" smtClean="0">
              <a:solidFill>
                <a:srgbClr val="0000CC"/>
              </a:solidFill>
            </a:endParaRPr>
          </a:p>
          <a:p>
            <a:pPr eaLnBrk="1" hangingPunct="1">
              <a:buFontTx/>
              <a:buNone/>
            </a:pPr>
            <a:r>
              <a:rPr lang="ru-RU" sz="2000" smtClean="0">
                <a:solidFill>
                  <a:srgbClr val="0000CC"/>
                </a:solidFill>
              </a:rPr>
              <a:t>                                  По следам от крошек</a:t>
            </a:r>
          </a:p>
          <a:p>
            <a:pPr eaLnBrk="1" hangingPunct="1">
              <a:buFontTx/>
              <a:buNone/>
            </a:pPr>
            <a:r>
              <a:rPr lang="ru-RU" sz="2000" smtClean="0">
                <a:solidFill>
                  <a:srgbClr val="0000CC"/>
                </a:solidFill>
              </a:rPr>
              <a:t>                                  Не выбраться из леса</a:t>
            </a:r>
            <a:r>
              <a:rPr lang="en-US" sz="2000" smtClean="0">
                <a:solidFill>
                  <a:srgbClr val="0000CC"/>
                </a:solidFill>
              </a:rPr>
              <a:t>.</a:t>
            </a:r>
            <a:endParaRPr lang="ru-RU" sz="2000" smtClean="0">
              <a:solidFill>
                <a:srgbClr val="0000CC"/>
              </a:solidFill>
            </a:endParaRPr>
          </a:p>
          <a:p>
            <a:pPr eaLnBrk="1" hangingPunct="1">
              <a:buFontTx/>
              <a:buNone/>
            </a:pPr>
            <a:r>
              <a:rPr lang="ru-RU" sz="2000" smtClean="0">
                <a:solidFill>
                  <a:srgbClr val="0000CC"/>
                </a:solidFill>
              </a:rPr>
              <a:t>                                  Но малыш не унывает</a:t>
            </a:r>
            <a:r>
              <a:rPr lang="en-US" sz="2000" smtClean="0">
                <a:solidFill>
                  <a:srgbClr val="0000CC"/>
                </a:solidFill>
              </a:rPr>
              <a:t>,</a:t>
            </a:r>
            <a:endParaRPr lang="ru-RU" sz="2000" smtClean="0">
              <a:solidFill>
                <a:srgbClr val="0000CC"/>
              </a:solidFill>
            </a:endParaRPr>
          </a:p>
          <a:p>
            <a:pPr eaLnBrk="1" hangingPunct="1">
              <a:buFontTx/>
              <a:buNone/>
            </a:pPr>
            <a:r>
              <a:rPr lang="ru-RU" sz="2000" smtClean="0">
                <a:solidFill>
                  <a:srgbClr val="0000CC"/>
                </a:solidFill>
              </a:rPr>
              <a:t>                                  Братьев снова он спасает!</a:t>
            </a:r>
          </a:p>
          <a:p>
            <a:pPr eaLnBrk="1" hangingPunct="1">
              <a:buFontTx/>
              <a:buNone/>
            </a:pPr>
            <a:r>
              <a:rPr lang="ru-RU" sz="2000" smtClean="0">
                <a:solidFill>
                  <a:srgbClr val="0000CC"/>
                </a:solidFill>
              </a:rPr>
              <a:t>                                  Ростом с палец лишь всего</a:t>
            </a:r>
            <a:r>
              <a:rPr lang="en-US" sz="2000" smtClean="0">
                <a:solidFill>
                  <a:srgbClr val="0000CC"/>
                </a:solidFill>
              </a:rPr>
              <a:t>,</a:t>
            </a:r>
            <a:endParaRPr lang="ru-RU" sz="2000" smtClean="0">
              <a:solidFill>
                <a:srgbClr val="0000CC"/>
              </a:solidFill>
            </a:endParaRPr>
          </a:p>
          <a:p>
            <a:pPr eaLnBrk="1" hangingPunct="1">
              <a:buFontTx/>
              <a:buNone/>
            </a:pPr>
            <a:r>
              <a:rPr lang="ru-RU" sz="2000" smtClean="0">
                <a:solidFill>
                  <a:srgbClr val="0000CC"/>
                </a:solidFill>
              </a:rPr>
              <a:t>                                  Как же все зовут его?</a:t>
            </a:r>
          </a:p>
          <a:p>
            <a:pPr eaLnBrk="1" hangingPunct="1">
              <a:buFontTx/>
              <a:buNone/>
            </a:pPr>
            <a:endParaRPr lang="ru-RU" sz="2000" smtClean="0">
              <a:solidFill>
                <a:srgbClr val="0000CC"/>
              </a:solidFill>
            </a:endParaRPr>
          </a:p>
          <a:p>
            <a:pPr eaLnBrk="1" hangingPunct="1">
              <a:buFontTx/>
              <a:buNone/>
            </a:pPr>
            <a:r>
              <a:rPr lang="ru-RU" sz="2000" smtClean="0">
                <a:solidFill>
                  <a:srgbClr val="0000CC"/>
                </a:solidFill>
              </a:rPr>
              <a:t>                                                                            </a:t>
            </a:r>
            <a:r>
              <a:rPr lang="ru-RU" sz="1800" smtClean="0">
                <a:solidFill>
                  <a:srgbClr val="0000CC"/>
                </a:solidFill>
              </a:rPr>
              <a:t>Ключ волшебный у него</a:t>
            </a:r>
            <a:r>
              <a:rPr lang="en-US" sz="1800" smtClean="0">
                <a:solidFill>
                  <a:srgbClr val="0000CC"/>
                </a:solidFill>
              </a:rPr>
              <a:t>,</a:t>
            </a:r>
            <a:endParaRPr lang="ru-RU" sz="1800" smtClean="0">
              <a:solidFill>
                <a:srgbClr val="0000CC"/>
              </a:solidFill>
            </a:endParaRPr>
          </a:p>
          <a:p>
            <a:pPr eaLnBrk="1" hangingPunct="1">
              <a:buFontTx/>
              <a:buNone/>
            </a:pPr>
            <a:r>
              <a:rPr lang="ru-RU" sz="1800" smtClean="0">
                <a:solidFill>
                  <a:srgbClr val="0000CC"/>
                </a:solidFill>
              </a:rPr>
              <a:t>                                                                                    Ненавидят все его</a:t>
            </a:r>
            <a:r>
              <a:rPr lang="en-US" sz="1800" smtClean="0">
                <a:solidFill>
                  <a:srgbClr val="0000CC"/>
                </a:solidFill>
              </a:rPr>
              <a:t>.</a:t>
            </a:r>
            <a:endParaRPr lang="ru-RU" sz="1800" smtClean="0">
              <a:solidFill>
                <a:srgbClr val="0000CC"/>
              </a:solidFill>
            </a:endParaRPr>
          </a:p>
          <a:p>
            <a:pPr eaLnBrk="1" hangingPunct="1">
              <a:buFontTx/>
              <a:buNone/>
            </a:pPr>
            <a:r>
              <a:rPr lang="ru-RU" sz="1800" smtClean="0">
                <a:solidFill>
                  <a:srgbClr val="0000CC"/>
                </a:solidFill>
              </a:rPr>
              <a:t>                                                                                     Жён убивает</a:t>
            </a:r>
            <a:r>
              <a:rPr lang="en-US" sz="1800" smtClean="0">
                <a:solidFill>
                  <a:srgbClr val="0000CC"/>
                </a:solidFill>
              </a:rPr>
              <a:t>…</a:t>
            </a:r>
            <a:endParaRPr lang="ru-RU" sz="1800" smtClean="0">
              <a:solidFill>
                <a:srgbClr val="0000CC"/>
              </a:solidFill>
            </a:endParaRPr>
          </a:p>
          <a:p>
            <a:pPr eaLnBrk="1" hangingPunct="1">
              <a:buFontTx/>
              <a:buNone/>
            </a:pPr>
            <a:r>
              <a:rPr lang="ru-RU" sz="1800" smtClean="0">
                <a:solidFill>
                  <a:srgbClr val="0000CC"/>
                </a:solidFill>
              </a:rPr>
              <a:t>                                                                                     Как его называют?</a:t>
            </a: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56325" y="692150"/>
            <a:ext cx="2465388" cy="328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059113" y="4508500"/>
            <a:ext cx="2195512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95288" y="2276475"/>
            <a:ext cx="1757362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0000CC"/>
          </a:solidFill>
        </p:spPr>
        <p:txBody>
          <a:bodyPr/>
          <a:lstStyle/>
          <a:p>
            <a:pPr eaLnBrk="1" hangingPunct="1"/>
            <a:r>
              <a:rPr lang="ru-RU" smtClean="0">
                <a:solidFill>
                  <a:schemeClr val="bg1"/>
                </a:solidFill>
              </a:rPr>
              <a:t>Угадай</a:t>
            </a:r>
            <a:r>
              <a:rPr lang="en-US" smtClean="0">
                <a:solidFill>
                  <a:schemeClr val="bg1"/>
                </a:solidFill>
              </a:rPr>
              <a:t>,</a:t>
            </a:r>
            <a:r>
              <a:rPr lang="ru-RU" smtClean="0">
                <a:solidFill>
                  <a:schemeClr val="bg1"/>
                </a:solidFill>
              </a:rPr>
              <a:t> кто это сказал?</a:t>
            </a:r>
          </a:p>
        </p:txBody>
      </p:sp>
      <p:sp>
        <p:nvSpPr>
          <p:cNvPr id="14339" name="AutoShape 3"/>
          <p:cNvSpPr>
            <a:spLocks noGrp="1" noChangeAspect="1" noChangeArrowheads="1"/>
          </p:cNvSpPr>
          <p:nvPr>
            <p:ph type="body" idx="1"/>
          </p:nvPr>
        </p:nvSpPr>
        <p:spPr>
          <a:xfrm>
            <a:off x="323850" y="1487488"/>
            <a:ext cx="8496300" cy="5037137"/>
          </a:xfrm>
          <a:solidFill>
            <a:srgbClr val="B4CEEA"/>
          </a:solidFill>
          <a:ln>
            <a:solidFill>
              <a:srgbClr val="FF3300"/>
            </a:solidFill>
          </a:ln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1400" smtClean="0">
                <a:solidFill>
                  <a:srgbClr val="FF3300"/>
                </a:solidFill>
              </a:rPr>
              <a:t> - </a:t>
            </a:r>
            <a:r>
              <a:rPr lang="en-US" sz="1400" smtClean="0">
                <a:solidFill>
                  <a:srgbClr val="FF3300"/>
                </a:solidFill>
              </a:rPr>
              <a:t>“</a:t>
            </a:r>
            <a:r>
              <a:rPr lang="ru-RU" sz="1400" smtClean="0">
                <a:solidFill>
                  <a:srgbClr val="FF3300"/>
                </a:solidFill>
              </a:rPr>
              <a:t>Вы ли это </a:t>
            </a:r>
            <a:r>
              <a:rPr lang="en-US" sz="1400" smtClean="0">
                <a:solidFill>
                  <a:srgbClr val="FF3300"/>
                </a:solidFill>
              </a:rPr>
              <a:t>,</a:t>
            </a:r>
            <a:r>
              <a:rPr lang="ru-RU" sz="1400" smtClean="0">
                <a:solidFill>
                  <a:srgbClr val="FF3300"/>
                </a:solidFill>
              </a:rPr>
              <a:t> принц? Ах</a:t>
            </a:r>
            <a:r>
              <a:rPr lang="en-US" sz="1400" smtClean="0">
                <a:solidFill>
                  <a:srgbClr val="FF3300"/>
                </a:solidFill>
              </a:rPr>
              <a:t>,</a:t>
            </a:r>
            <a:r>
              <a:rPr lang="ru-RU" sz="1400" smtClean="0">
                <a:solidFill>
                  <a:srgbClr val="FF3300"/>
                </a:solidFill>
              </a:rPr>
              <a:t>как долго я спала!!!</a:t>
            </a:r>
            <a:r>
              <a:rPr lang="en-US" sz="1400" smtClean="0">
                <a:solidFill>
                  <a:srgbClr val="FF3300"/>
                </a:solidFill>
              </a:rPr>
              <a:t>’’</a:t>
            </a:r>
            <a:endParaRPr lang="ru-RU" sz="1400" smtClean="0">
              <a:solidFill>
                <a:srgbClr val="FF3300"/>
              </a:solidFill>
            </a:endParaRPr>
          </a:p>
          <a:p>
            <a:pPr eaLnBrk="1" hangingPunct="1">
              <a:buFontTx/>
              <a:buNone/>
            </a:pPr>
            <a:endParaRPr lang="ru-RU" sz="1400" smtClean="0">
              <a:solidFill>
                <a:srgbClr val="FF3300"/>
              </a:solidFill>
            </a:endParaRPr>
          </a:p>
          <a:p>
            <a:pPr eaLnBrk="1" hangingPunct="1">
              <a:buFontTx/>
              <a:buNone/>
            </a:pPr>
            <a:endParaRPr lang="ru-RU" sz="1400" smtClean="0">
              <a:solidFill>
                <a:srgbClr val="FF3300"/>
              </a:solidFill>
            </a:endParaRPr>
          </a:p>
          <a:p>
            <a:pPr eaLnBrk="1" hangingPunct="1">
              <a:buFontTx/>
              <a:buNone/>
            </a:pPr>
            <a:r>
              <a:rPr lang="ru-RU" sz="1400" smtClean="0">
                <a:solidFill>
                  <a:srgbClr val="FF3300"/>
                </a:solidFill>
              </a:rPr>
              <a:t> -  </a:t>
            </a:r>
            <a:r>
              <a:rPr lang="en-US" sz="1400" smtClean="0">
                <a:solidFill>
                  <a:srgbClr val="FF3300"/>
                </a:solidFill>
              </a:rPr>
              <a:t>‘’</a:t>
            </a:r>
            <a:r>
              <a:rPr lang="ru-RU" sz="1400" smtClean="0">
                <a:solidFill>
                  <a:srgbClr val="FF3300"/>
                </a:solidFill>
              </a:rPr>
              <a:t>Бабушка</a:t>
            </a:r>
            <a:r>
              <a:rPr lang="en-US" sz="1400" smtClean="0">
                <a:solidFill>
                  <a:srgbClr val="FF3300"/>
                </a:solidFill>
              </a:rPr>
              <a:t>,</a:t>
            </a:r>
            <a:r>
              <a:rPr lang="ru-RU" sz="1400" smtClean="0">
                <a:solidFill>
                  <a:srgbClr val="FF3300"/>
                </a:solidFill>
              </a:rPr>
              <a:t> какие у Вас большие зубы!</a:t>
            </a:r>
            <a:r>
              <a:rPr lang="en-US" sz="1400" smtClean="0">
                <a:solidFill>
                  <a:srgbClr val="FF3300"/>
                </a:solidFill>
              </a:rPr>
              <a:t>””</a:t>
            </a:r>
            <a:endParaRPr lang="ru-RU" sz="1400" smtClean="0">
              <a:solidFill>
                <a:srgbClr val="FF3300"/>
              </a:solidFill>
            </a:endParaRPr>
          </a:p>
          <a:p>
            <a:pPr eaLnBrk="1" hangingPunct="1">
              <a:buFontTx/>
              <a:buNone/>
            </a:pPr>
            <a:endParaRPr lang="ru-RU" sz="1400" smtClean="0">
              <a:solidFill>
                <a:srgbClr val="FF3300"/>
              </a:solidFill>
            </a:endParaRPr>
          </a:p>
          <a:p>
            <a:pPr eaLnBrk="1" hangingPunct="1">
              <a:buFontTx/>
              <a:buNone/>
            </a:pPr>
            <a:r>
              <a:rPr lang="ru-RU" sz="1400" smtClean="0">
                <a:solidFill>
                  <a:srgbClr val="FF3300"/>
                </a:solidFill>
              </a:rPr>
              <a:t> </a:t>
            </a:r>
          </a:p>
          <a:p>
            <a:pPr eaLnBrk="1" hangingPunct="1">
              <a:buFontTx/>
              <a:buNone/>
            </a:pPr>
            <a:r>
              <a:rPr lang="ru-RU" sz="1400" smtClean="0">
                <a:solidFill>
                  <a:srgbClr val="FF3300"/>
                </a:solidFill>
              </a:rPr>
              <a:t> - </a:t>
            </a:r>
            <a:r>
              <a:rPr lang="en-US" sz="1400" smtClean="0">
                <a:solidFill>
                  <a:srgbClr val="FF3300"/>
                </a:solidFill>
              </a:rPr>
              <a:t>“</a:t>
            </a:r>
            <a:r>
              <a:rPr lang="ru-RU" sz="1400" smtClean="0">
                <a:solidFill>
                  <a:srgbClr val="FF3300"/>
                </a:solidFill>
              </a:rPr>
              <a:t>Открывайте все двери</a:t>
            </a:r>
            <a:r>
              <a:rPr lang="en-US" sz="1400" smtClean="0">
                <a:solidFill>
                  <a:srgbClr val="FF3300"/>
                </a:solidFill>
              </a:rPr>
              <a:t>,</a:t>
            </a:r>
            <a:r>
              <a:rPr lang="ru-RU" sz="1400" smtClean="0">
                <a:solidFill>
                  <a:srgbClr val="FF3300"/>
                </a:solidFill>
              </a:rPr>
              <a:t> всюду ходите</a:t>
            </a:r>
            <a:r>
              <a:rPr lang="en-US" sz="1400" smtClean="0">
                <a:solidFill>
                  <a:srgbClr val="FF3300"/>
                </a:solidFill>
              </a:rPr>
              <a:t>,</a:t>
            </a:r>
            <a:r>
              <a:rPr lang="ru-RU" sz="1400" smtClean="0">
                <a:solidFill>
                  <a:srgbClr val="FF3300"/>
                </a:solidFill>
              </a:rPr>
              <a:t> но ходить в эту маленькую комнату я вам запрещаю!</a:t>
            </a:r>
            <a:r>
              <a:rPr lang="en-US" sz="1400" smtClean="0">
                <a:solidFill>
                  <a:srgbClr val="FF3300"/>
                </a:solidFill>
              </a:rPr>
              <a:t>”</a:t>
            </a:r>
            <a:endParaRPr lang="ru-RU" sz="1400" smtClean="0">
              <a:solidFill>
                <a:srgbClr val="FF3300"/>
              </a:solidFill>
            </a:endParaRPr>
          </a:p>
          <a:p>
            <a:pPr eaLnBrk="1" hangingPunct="1">
              <a:buFontTx/>
              <a:buNone/>
            </a:pPr>
            <a:endParaRPr lang="ru-RU" sz="1400" smtClean="0">
              <a:solidFill>
                <a:srgbClr val="FF3300"/>
              </a:solidFill>
            </a:endParaRPr>
          </a:p>
          <a:p>
            <a:pPr eaLnBrk="1" hangingPunct="1">
              <a:buFontTx/>
              <a:buNone/>
            </a:pPr>
            <a:endParaRPr lang="ru-RU" sz="1400" smtClean="0">
              <a:solidFill>
                <a:srgbClr val="FF3300"/>
              </a:solidFill>
            </a:endParaRPr>
          </a:p>
          <a:p>
            <a:pPr eaLnBrk="1" hangingPunct="1">
              <a:buFontTx/>
              <a:buNone/>
            </a:pPr>
            <a:r>
              <a:rPr lang="ru-RU" sz="1400" smtClean="0">
                <a:solidFill>
                  <a:srgbClr val="FF3300"/>
                </a:solidFill>
              </a:rPr>
              <a:t> - </a:t>
            </a:r>
            <a:r>
              <a:rPr lang="en-US" sz="1400" smtClean="0">
                <a:solidFill>
                  <a:srgbClr val="FF3300"/>
                </a:solidFill>
              </a:rPr>
              <a:t>“</a:t>
            </a:r>
            <a:r>
              <a:rPr lang="ru-RU" sz="1400" smtClean="0">
                <a:solidFill>
                  <a:srgbClr val="FF3300"/>
                </a:solidFill>
              </a:rPr>
              <a:t>Ваше Величество</a:t>
            </a:r>
            <a:r>
              <a:rPr lang="en-US" sz="1400" smtClean="0">
                <a:solidFill>
                  <a:srgbClr val="FF3300"/>
                </a:solidFill>
              </a:rPr>
              <a:t>,</a:t>
            </a:r>
            <a:r>
              <a:rPr lang="ru-RU" sz="1400" smtClean="0">
                <a:solidFill>
                  <a:srgbClr val="FF3300"/>
                </a:solidFill>
              </a:rPr>
              <a:t> милости просим в замок маркиза де Карабаса!</a:t>
            </a:r>
            <a:r>
              <a:rPr lang="en-US" sz="1400" smtClean="0">
                <a:solidFill>
                  <a:srgbClr val="FF3300"/>
                </a:solidFill>
              </a:rPr>
              <a:t>”</a:t>
            </a:r>
            <a:endParaRPr lang="ru-RU" sz="1400" smtClean="0">
              <a:solidFill>
                <a:srgbClr val="FF3300"/>
              </a:solidFill>
            </a:endParaRPr>
          </a:p>
          <a:p>
            <a:pPr eaLnBrk="1" hangingPunct="1">
              <a:buFontTx/>
              <a:buNone/>
            </a:pPr>
            <a:endParaRPr lang="ru-RU" sz="1400" smtClean="0">
              <a:solidFill>
                <a:srgbClr val="FF3300"/>
              </a:solidFill>
            </a:endParaRPr>
          </a:p>
          <a:p>
            <a:pPr eaLnBrk="1" hangingPunct="1">
              <a:buFontTx/>
              <a:buNone/>
            </a:pPr>
            <a:endParaRPr lang="ru-RU" sz="1400" smtClean="0">
              <a:solidFill>
                <a:srgbClr val="FF3300"/>
              </a:solidFill>
            </a:endParaRPr>
          </a:p>
          <a:p>
            <a:pPr eaLnBrk="1" hangingPunct="1">
              <a:buFontTx/>
              <a:buNone/>
            </a:pPr>
            <a:r>
              <a:rPr lang="ru-RU" sz="1400" smtClean="0">
                <a:solidFill>
                  <a:srgbClr val="FF3300"/>
                </a:solidFill>
              </a:rPr>
              <a:t> - </a:t>
            </a:r>
            <a:r>
              <a:rPr lang="en-US" sz="1400" smtClean="0">
                <a:solidFill>
                  <a:srgbClr val="FF3300"/>
                </a:solidFill>
              </a:rPr>
              <a:t>“</a:t>
            </a:r>
            <a:r>
              <a:rPr lang="ru-RU" sz="1400" smtClean="0">
                <a:solidFill>
                  <a:srgbClr val="FF3300"/>
                </a:solidFill>
              </a:rPr>
              <a:t> Можно мне посмотреть</a:t>
            </a:r>
            <a:r>
              <a:rPr lang="en-US" sz="1400" smtClean="0">
                <a:solidFill>
                  <a:srgbClr val="FF3300"/>
                </a:solidFill>
              </a:rPr>
              <a:t>,</a:t>
            </a:r>
            <a:r>
              <a:rPr lang="ru-RU" sz="1400" smtClean="0">
                <a:solidFill>
                  <a:srgbClr val="FF3300"/>
                </a:solidFill>
              </a:rPr>
              <a:t> не будет ли мне в пору эта туфелька?</a:t>
            </a:r>
            <a:r>
              <a:rPr lang="en-US" sz="1400" smtClean="0">
                <a:solidFill>
                  <a:srgbClr val="FF3300"/>
                </a:solidFill>
              </a:rPr>
              <a:t>”</a:t>
            </a:r>
            <a:endParaRPr lang="ru-RU" sz="1400" smtClean="0">
              <a:solidFill>
                <a:srgbClr val="FF3300"/>
              </a:solidFill>
            </a:endParaRPr>
          </a:p>
          <a:p>
            <a:pPr eaLnBrk="1" hangingPunct="1">
              <a:buFontTx/>
              <a:buNone/>
            </a:pPr>
            <a:endParaRPr lang="ru-RU" sz="1400" smtClean="0">
              <a:solidFill>
                <a:srgbClr val="FF3300"/>
              </a:solidFill>
            </a:endParaRPr>
          </a:p>
          <a:p>
            <a:pPr eaLnBrk="1" hangingPunct="1">
              <a:buFontTx/>
              <a:buNone/>
            </a:pPr>
            <a:endParaRPr lang="ru-RU" sz="1400" smtClean="0">
              <a:solidFill>
                <a:srgbClr val="FF3300"/>
              </a:solidFill>
            </a:endParaRPr>
          </a:p>
          <a:p>
            <a:pPr eaLnBrk="1" hangingPunct="1">
              <a:buFontTx/>
              <a:buNone/>
            </a:pPr>
            <a:r>
              <a:rPr lang="ru-RU" sz="1400" smtClean="0">
                <a:solidFill>
                  <a:srgbClr val="FF3300"/>
                </a:solidFill>
              </a:rPr>
              <a:t> - </a:t>
            </a:r>
            <a:r>
              <a:rPr lang="en-US" sz="1400" smtClean="0">
                <a:solidFill>
                  <a:srgbClr val="FF3300"/>
                </a:solidFill>
              </a:rPr>
              <a:t>“ </a:t>
            </a:r>
            <a:r>
              <a:rPr lang="ru-RU" sz="1400" smtClean="0">
                <a:solidFill>
                  <a:srgbClr val="FF3300"/>
                </a:solidFill>
              </a:rPr>
              <a:t>Не бойтесь</a:t>
            </a:r>
            <a:r>
              <a:rPr lang="en-US" sz="1400" smtClean="0">
                <a:solidFill>
                  <a:srgbClr val="FF3300"/>
                </a:solidFill>
              </a:rPr>
              <a:t>,</a:t>
            </a:r>
            <a:r>
              <a:rPr lang="ru-RU" sz="1400" smtClean="0">
                <a:solidFill>
                  <a:srgbClr val="FF3300"/>
                </a:solidFill>
              </a:rPr>
              <a:t> милые братцы</a:t>
            </a:r>
            <a:r>
              <a:rPr lang="en-US" sz="1400" smtClean="0">
                <a:solidFill>
                  <a:srgbClr val="FF3300"/>
                </a:solidFill>
              </a:rPr>
              <a:t>,</a:t>
            </a:r>
            <a:r>
              <a:rPr lang="ru-RU" sz="1400" smtClean="0">
                <a:solidFill>
                  <a:srgbClr val="FF3300"/>
                </a:solidFill>
              </a:rPr>
              <a:t>отец и мать оставили нас тут</a:t>
            </a:r>
            <a:r>
              <a:rPr lang="en-US" sz="1400" smtClean="0">
                <a:solidFill>
                  <a:srgbClr val="FF3300"/>
                </a:solidFill>
              </a:rPr>
              <a:t>,</a:t>
            </a:r>
            <a:r>
              <a:rPr lang="ru-RU" sz="1400" smtClean="0">
                <a:solidFill>
                  <a:srgbClr val="FF3300"/>
                </a:solidFill>
              </a:rPr>
              <a:t> но я доведу вас до дому</a:t>
            </a:r>
            <a:r>
              <a:rPr lang="en-US" sz="1400" smtClean="0">
                <a:solidFill>
                  <a:srgbClr val="FF3300"/>
                </a:solidFill>
              </a:rPr>
              <a:t>.”</a:t>
            </a:r>
            <a:endParaRPr lang="ru-RU" sz="1400" smtClean="0">
              <a:solidFill>
                <a:srgbClr val="FF3300"/>
              </a:solidFill>
            </a:endParaRPr>
          </a:p>
          <a:p>
            <a:pPr eaLnBrk="1" hangingPunct="1">
              <a:buFontTx/>
              <a:buNone/>
            </a:pPr>
            <a:endParaRPr lang="ru-RU" sz="1400" smtClean="0">
              <a:solidFill>
                <a:srgbClr val="FF3300"/>
              </a:solidFill>
            </a:endParaRPr>
          </a:p>
          <a:p>
            <a:pPr eaLnBrk="1" hangingPunct="1">
              <a:buFontTx/>
              <a:buNone/>
            </a:pPr>
            <a:endParaRPr lang="ru-RU" sz="1400" smtClean="0">
              <a:solidFill>
                <a:srgbClr val="FF3300"/>
              </a:solidFill>
            </a:endParaRPr>
          </a:p>
        </p:txBody>
      </p:sp>
      <p:pic>
        <p:nvPicPr>
          <p:cNvPr id="14340" name="Picture 5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427538" y="1557338"/>
            <a:ext cx="1152525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6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451725" y="1628775"/>
            <a:ext cx="879475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7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380288" y="3429000"/>
            <a:ext cx="1331912" cy="99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8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227763" y="3716338"/>
            <a:ext cx="871537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9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156325" y="1916113"/>
            <a:ext cx="725488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10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7667625" y="5084763"/>
            <a:ext cx="1079500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 descr="Букет"/>
          <p:cNvSpPr>
            <a:spLocks noGrp="1" noChangeArrowheads="1"/>
          </p:cNvSpPr>
          <p:nvPr>
            <p:ph type="title"/>
          </p:nvPr>
        </p:nvSpPr>
        <p:spPr>
          <a:xfrm>
            <a:off x="107950" y="188913"/>
            <a:ext cx="8856663" cy="1228725"/>
          </a:xfrm>
          <a:blipFill dpi="0" rotWithShape="1">
            <a:blip r:embed="rId2" cstate="screen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ru-RU" b="1" i="1" smtClean="0">
                <a:solidFill>
                  <a:srgbClr val="0000CC"/>
                </a:solidFill>
              </a:rPr>
              <a:t>ВИКТОРИНА </a:t>
            </a:r>
            <a:r>
              <a:rPr lang="en-US" b="1" i="1" smtClean="0">
                <a:solidFill>
                  <a:srgbClr val="0000CC"/>
                </a:solidFill>
              </a:rPr>
              <a:t> </a:t>
            </a:r>
            <a:r>
              <a:rPr lang="ru-RU" sz="2000" b="1" i="1" smtClean="0">
                <a:solidFill>
                  <a:srgbClr val="0000CC"/>
                </a:solidFill>
              </a:rPr>
              <a:t>для победителей </a:t>
            </a:r>
            <a:r>
              <a:rPr lang="en-US" sz="2000" b="1" i="1" smtClean="0">
                <a:solidFill>
                  <a:srgbClr val="0000CC"/>
                </a:solidFill>
              </a:rPr>
              <a:t>“</a:t>
            </a:r>
            <a:r>
              <a:rPr lang="ru-RU" sz="2000" b="1" i="1" smtClean="0">
                <a:solidFill>
                  <a:srgbClr val="0000CC"/>
                </a:solidFill>
              </a:rPr>
              <a:t>КТО БЫСТРЕЕ?</a:t>
            </a:r>
            <a:r>
              <a:rPr lang="en-US" sz="2000" b="1" i="1" smtClean="0">
                <a:solidFill>
                  <a:srgbClr val="0000CC"/>
                </a:solidFill>
              </a:rPr>
              <a:t>”   </a:t>
            </a:r>
            <a:r>
              <a:rPr lang="ru-RU" sz="1800" b="1" i="1" smtClean="0">
                <a:solidFill>
                  <a:srgbClr val="0000CC"/>
                </a:solidFill>
              </a:rPr>
              <a:t>Ответь на вопросы по сказкам Ш</a:t>
            </a:r>
            <a:r>
              <a:rPr lang="en-US" sz="1800" b="1" i="1" smtClean="0">
                <a:solidFill>
                  <a:srgbClr val="0000CC"/>
                </a:solidFill>
              </a:rPr>
              <a:t>.</a:t>
            </a:r>
            <a:r>
              <a:rPr lang="ru-RU" sz="1800" b="1" i="1" smtClean="0">
                <a:solidFill>
                  <a:srgbClr val="0000CC"/>
                </a:solidFill>
              </a:rPr>
              <a:t> Перро!</a:t>
            </a:r>
            <a:endParaRPr lang="ru-RU" b="1" i="1" smtClean="0">
              <a:solidFill>
                <a:srgbClr val="0000CC"/>
              </a:solidFill>
            </a:endParaRPr>
          </a:p>
        </p:txBody>
      </p:sp>
      <p:sp>
        <p:nvSpPr>
          <p:cNvPr id="15363" name="Rectangle 3" descr="Букет"/>
          <p:cNvSpPr>
            <a:spLocks noGrp="1" noChangeArrowheads="1"/>
          </p:cNvSpPr>
          <p:nvPr>
            <p:ph type="body" idx="1"/>
          </p:nvPr>
        </p:nvSpPr>
        <p:spPr>
          <a:xfrm>
            <a:off x="0" y="1412875"/>
            <a:ext cx="9144000" cy="5329238"/>
          </a:xfrm>
          <a:blipFill dpi="0" rotWithShape="1">
            <a:blip r:embed="rId2" cstate="screen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000" smtClean="0">
                <a:solidFill>
                  <a:srgbClr val="FF00FF"/>
                </a:solidFill>
              </a:rPr>
              <a:t>    </a:t>
            </a:r>
          </a:p>
          <a:p>
            <a:pPr eaLnBrk="1" hangingPunct="1">
              <a:buFontTx/>
              <a:buNone/>
            </a:pPr>
            <a:r>
              <a:rPr lang="en-US" sz="2000" smtClean="0">
                <a:solidFill>
                  <a:srgbClr val="FF00FF"/>
                </a:solidFill>
              </a:rPr>
              <a:t> -</a:t>
            </a:r>
            <a:r>
              <a:rPr lang="ru-RU" sz="2000" smtClean="0">
                <a:solidFill>
                  <a:srgbClr val="FF00FF"/>
                </a:solidFill>
              </a:rPr>
              <a:t> </a:t>
            </a:r>
            <a:r>
              <a:rPr lang="en-US" sz="2000" smtClean="0">
                <a:solidFill>
                  <a:srgbClr val="FF00FF"/>
                </a:solidFill>
              </a:rPr>
              <a:t>  </a:t>
            </a:r>
            <a:r>
              <a:rPr lang="ru-RU" sz="2000" smtClean="0">
                <a:solidFill>
                  <a:srgbClr val="FF00FF"/>
                </a:solidFill>
              </a:rPr>
              <a:t>Как звали маленькую собачку Спящей Красавицы?</a:t>
            </a:r>
          </a:p>
          <a:p>
            <a:pPr eaLnBrk="1" hangingPunct="1"/>
            <a:endParaRPr lang="ru-RU" sz="2000" smtClean="0">
              <a:solidFill>
                <a:srgbClr val="FF00FF"/>
              </a:solidFill>
            </a:endParaRPr>
          </a:p>
          <a:p>
            <a:pPr eaLnBrk="1" hangingPunct="1">
              <a:buFontTx/>
              <a:buNone/>
            </a:pPr>
            <a:r>
              <a:rPr lang="en-US" sz="2000" smtClean="0">
                <a:solidFill>
                  <a:srgbClr val="FF00FF"/>
                </a:solidFill>
              </a:rPr>
              <a:t> -   </a:t>
            </a:r>
            <a:r>
              <a:rPr lang="ru-RU" sz="2000" smtClean="0">
                <a:solidFill>
                  <a:srgbClr val="FF00FF"/>
                </a:solidFill>
              </a:rPr>
              <a:t>Зачем коту были нужны сапоги?</a:t>
            </a:r>
            <a:endParaRPr lang="en-US" sz="2000" smtClean="0">
              <a:solidFill>
                <a:srgbClr val="FF00FF"/>
              </a:solidFill>
            </a:endParaRPr>
          </a:p>
          <a:p>
            <a:pPr eaLnBrk="1" hangingPunct="1">
              <a:buFontTx/>
              <a:buNone/>
            </a:pPr>
            <a:endParaRPr lang="ru-RU" sz="2000" smtClean="0">
              <a:solidFill>
                <a:srgbClr val="FF00FF"/>
              </a:solidFill>
            </a:endParaRPr>
          </a:p>
          <a:p>
            <a:pPr eaLnBrk="1" hangingPunct="1">
              <a:buFontTx/>
              <a:buNone/>
            </a:pPr>
            <a:r>
              <a:rPr lang="en-US" sz="2000" smtClean="0">
                <a:solidFill>
                  <a:srgbClr val="FF00FF"/>
                </a:solidFill>
              </a:rPr>
              <a:t>  -  </a:t>
            </a:r>
            <a:r>
              <a:rPr lang="ru-RU" sz="2000" smtClean="0">
                <a:solidFill>
                  <a:srgbClr val="FF00FF"/>
                </a:solidFill>
              </a:rPr>
              <a:t>Как мальчик – с – пальчик вернулся домой?</a:t>
            </a:r>
          </a:p>
          <a:p>
            <a:pPr eaLnBrk="1" hangingPunct="1"/>
            <a:endParaRPr lang="ru-RU" sz="2000" smtClean="0">
              <a:solidFill>
                <a:srgbClr val="FF00FF"/>
              </a:solidFill>
            </a:endParaRPr>
          </a:p>
          <a:p>
            <a:pPr eaLnBrk="1" hangingPunct="1">
              <a:buFontTx/>
              <a:buNone/>
            </a:pPr>
            <a:r>
              <a:rPr lang="en-US" sz="2000" smtClean="0">
                <a:solidFill>
                  <a:srgbClr val="FF00FF"/>
                </a:solidFill>
              </a:rPr>
              <a:t>  -  </a:t>
            </a:r>
            <a:r>
              <a:rPr lang="ru-RU" sz="2000" smtClean="0">
                <a:solidFill>
                  <a:srgbClr val="FF00FF"/>
                </a:solidFill>
              </a:rPr>
              <a:t>В кого превратился людоед перед тем</a:t>
            </a:r>
            <a:r>
              <a:rPr lang="en-US" sz="2000" smtClean="0">
                <a:solidFill>
                  <a:srgbClr val="FF00FF"/>
                </a:solidFill>
              </a:rPr>
              <a:t>,</a:t>
            </a:r>
            <a:r>
              <a:rPr lang="ru-RU" sz="2000" smtClean="0">
                <a:solidFill>
                  <a:srgbClr val="FF00FF"/>
                </a:solidFill>
              </a:rPr>
              <a:t> как Кот в сапогах его съел?</a:t>
            </a:r>
          </a:p>
          <a:p>
            <a:pPr eaLnBrk="1" hangingPunct="1"/>
            <a:endParaRPr lang="ru-RU" sz="2000" smtClean="0">
              <a:solidFill>
                <a:srgbClr val="FF00FF"/>
              </a:solidFill>
            </a:endParaRPr>
          </a:p>
          <a:p>
            <a:pPr eaLnBrk="1" hangingPunct="1">
              <a:buFontTx/>
              <a:buNone/>
            </a:pPr>
            <a:r>
              <a:rPr lang="en-US" sz="2000" smtClean="0">
                <a:solidFill>
                  <a:srgbClr val="FF00FF"/>
                </a:solidFill>
              </a:rPr>
              <a:t>  -  </a:t>
            </a:r>
            <a:r>
              <a:rPr lang="ru-RU" sz="2000" smtClean="0">
                <a:solidFill>
                  <a:srgbClr val="FF00FF"/>
                </a:solidFill>
              </a:rPr>
              <a:t>Чем поделилась Золушка с сёстрами на балу?</a:t>
            </a:r>
          </a:p>
          <a:p>
            <a:pPr eaLnBrk="1" hangingPunct="1"/>
            <a:endParaRPr lang="ru-RU" sz="2000" smtClean="0">
              <a:solidFill>
                <a:srgbClr val="FF00FF"/>
              </a:solidFill>
            </a:endParaRPr>
          </a:p>
          <a:p>
            <a:pPr eaLnBrk="1" hangingPunct="1">
              <a:buFontTx/>
              <a:buNone/>
            </a:pPr>
            <a:r>
              <a:rPr lang="en-US" sz="2000" smtClean="0">
                <a:solidFill>
                  <a:srgbClr val="FF00FF"/>
                </a:solidFill>
              </a:rPr>
              <a:t>  -  </a:t>
            </a:r>
            <a:r>
              <a:rPr lang="ru-RU" sz="2000" smtClean="0">
                <a:solidFill>
                  <a:srgbClr val="FF00FF"/>
                </a:solidFill>
              </a:rPr>
              <a:t>Кто подарил Красной Шапочке красную шапочку?</a:t>
            </a:r>
          </a:p>
        </p:txBody>
      </p:sp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144000" cy="1441450"/>
          </a:xfrm>
          <a:solidFill>
            <a:srgbClr val="A7F7BA"/>
          </a:solidFill>
          <a:ln>
            <a:solidFill>
              <a:srgbClr val="A7F7BA"/>
            </a:solidFill>
          </a:ln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990033"/>
                </a:solidFill>
              </a:rPr>
              <a:t>Разминаем ручки</a:t>
            </a:r>
            <a:r>
              <a:rPr lang="en-US" smtClean="0">
                <a:solidFill>
                  <a:srgbClr val="990033"/>
                </a:solidFill>
              </a:rPr>
              <a:t>.</a:t>
            </a:r>
            <a:endParaRPr lang="ru-RU" smtClean="0">
              <a:solidFill>
                <a:srgbClr val="990033"/>
              </a:solidFill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5257800"/>
          </a:xfrm>
          <a:solidFill>
            <a:srgbClr val="CCFF33"/>
          </a:solidFill>
          <a:ln w="76200"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ru-RU" sz="2000" smtClean="0">
                <a:solidFill>
                  <a:srgbClr val="990033"/>
                </a:solidFill>
              </a:rPr>
              <a:t>Пройди через все препятствия и спаси Спящую Красавицу</a:t>
            </a:r>
            <a:r>
              <a:rPr lang="en-US" sz="2000" smtClean="0">
                <a:solidFill>
                  <a:srgbClr val="990033"/>
                </a:solidFill>
              </a:rPr>
              <a:t>.</a:t>
            </a:r>
            <a:endParaRPr lang="ru-RU" sz="2000" smtClean="0">
              <a:solidFill>
                <a:srgbClr val="990033"/>
              </a:solidFill>
            </a:endParaRPr>
          </a:p>
        </p:txBody>
      </p:sp>
      <p:sp>
        <p:nvSpPr>
          <p:cNvPr id="9220" name="Tree"/>
          <p:cNvSpPr>
            <a:spLocks noEditPoints="1" noChangeArrowheads="1"/>
          </p:cNvSpPr>
          <p:nvPr/>
        </p:nvSpPr>
        <p:spPr bwMode="auto">
          <a:xfrm>
            <a:off x="1979613" y="2708275"/>
            <a:ext cx="433387" cy="358775"/>
          </a:xfrm>
          <a:custGeom>
            <a:avLst/>
            <a:gdLst>
              <a:gd name="G0" fmla="+- 0 0 0"/>
              <a:gd name="G1" fmla="*/ 21600 1 3"/>
              <a:gd name="G2" fmla="*/ 21600 2 3"/>
              <a:gd name="G3" fmla="+- 21600 0 0"/>
              <a:gd name="T0" fmla="*/ 10800 w 21600"/>
              <a:gd name="T1" fmla="*/ 0 h 21600"/>
              <a:gd name="T2" fmla="*/ 6171 w 21600"/>
              <a:gd name="T3" fmla="*/ 7200 h 21600"/>
              <a:gd name="T4" fmla="*/ 3086 w 21600"/>
              <a:gd name="T5" fmla="*/ 14400 h 21600"/>
              <a:gd name="T6" fmla="*/ 0 w 21600"/>
              <a:gd name="T7" fmla="*/ 21600 h 21600"/>
              <a:gd name="T8" fmla="*/ 15429 w 21600"/>
              <a:gd name="T9" fmla="*/ 7200 h 21600"/>
              <a:gd name="T10" fmla="*/ 18514 w 21600"/>
              <a:gd name="T11" fmla="*/ 14400 h 21600"/>
              <a:gd name="T12" fmla="*/ 21600 w 21600"/>
              <a:gd name="T13" fmla="*/ 216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21600"/>
                </a:moveTo>
                <a:lnTo>
                  <a:pt x="9257" y="216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21600"/>
                </a:lnTo>
                <a:lnTo>
                  <a:pt x="21600" y="21600"/>
                </a:lnTo>
                <a:lnTo>
                  <a:pt x="12343" y="14400"/>
                </a:lnTo>
                <a:lnTo>
                  <a:pt x="18514" y="14400"/>
                </a:lnTo>
                <a:lnTo>
                  <a:pt x="12343" y="7200"/>
                </a:lnTo>
                <a:lnTo>
                  <a:pt x="15429" y="7200"/>
                </a:lnTo>
                <a:lnTo>
                  <a:pt x="10800" y="0"/>
                </a:lnTo>
                <a:lnTo>
                  <a:pt x="6171" y="7200"/>
                </a:lnTo>
                <a:lnTo>
                  <a:pt x="9257" y="7200"/>
                </a:lnTo>
                <a:lnTo>
                  <a:pt x="3086" y="14400"/>
                </a:lnTo>
                <a:lnTo>
                  <a:pt x="9257" y="144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>
              <a:solidFill>
                <a:schemeClr val="folHlink"/>
              </a:solidFill>
            </a:endParaRPr>
          </a:p>
        </p:txBody>
      </p:sp>
      <p:sp>
        <p:nvSpPr>
          <p:cNvPr id="9221" name="Tree"/>
          <p:cNvSpPr>
            <a:spLocks noEditPoints="1" noChangeArrowheads="1"/>
          </p:cNvSpPr>
          <p:nvPr/>
        </p:nvSpPr>
        <p:spPr bwMode="auto">
          <a:xfrm>
            <a:off x="2624138" y="2139950"/>
            <a:ext cx="292100" cy="784225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222" name="Tree"/>
          <p:cNvSpPr>
            <a:spLocks noEditPoints="1" noChangeArrowheads="1"/>
          </p:cNvSpPr>
          <p:nvPr/>
        </p:nvSpPr>
        <p:spPr bwMode="auto">
          <a:xfrm>
            <a:off x="2124075" y="2852738"/>
            <a:ext cx="1008063" cy="1014412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223" name="Tree"/>
          <p:cNvSpPr>
            <a:spLocks noEditPoints="1" noChangeArrowheads="1"/>
          </p:cNvSpPr>
          <p:nvPr/>
        </p:nvSpPr>
        <p:spPr bwMode="auto">
          <a:xfrm>
            <a:off x="1692275" y="2924175"/>
            <a:ext cx="434975" cy="933450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224" name="Tree"/>
          <p:cNvSpPr>
            <a:spLocks noEditPoints="1" noChangeArrowheads="1"/>
          </p:cNvSpPr>
          <p:nvPr/>
        </p:nvSpPr>
        <p:spPr bwMode="auto">
          <a:xfrm>
            <a:off x="1403350" y="2276475"/>
            <a:ext cx="438150" cy="939800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225" name="Tree"/>
          <p:cNvSpPr>
            <a:spLocks noEditPoints="1" noChangeArrowheads="1"/>
          </p:cNvSpPr>
          <p:nvPr/>
        </p:nvSpPr>
        <p:spPr bwMode="auto">
          <a:xfrm>
            <a:off x="2339975" y="2276475"/>
            <a:ext cx="184150" cy="617538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16394" name="Picture 1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651500" y="2636838"/>
            <a:ext cx="2786063" cy="197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5" name="Oval 14"/>
          <p:cNvSpPr>
            <a:spLocks noChangeArrowheads="1"/>
          </p:cNvSpPr>
          <p:nvPr/>
        </p:nvSpPr>
        <p:spPr bwMode="auto">
          <a:xfrm>
            <a:off x="250825" y="4868863"/>
            <a:ext cx="2665413" cy="2159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396" name="Oval 15"/>
          <p:cNvSpPr>
            <a:spLocks noChangeArrowheads="1"/>
          </p:cNvSpPr>
          <p:nvPr/>
        </p:nvSpPr>
        <p:spPr bwMode="auto">
          <a:xfrm>
            <a:off x="2555875" y="4724400"/>
            <a:ext cx="1008063" cy="360363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397" name="Oval 16"/>
          <p:cNvSpPr>
            <a:spLocks noChangeArrowheads="1"/>
          </p:cNvSpPr>
          <p:nvPr/>
        </p:nvSpPr>
        <p:spPr bwMode="auto">
          <a:xfrm>
            <a:off x="3348038" y="4724400"/>
            <a:ext cx="71437" cy="730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398" name="Oval 17"/>
          <p:cNvSpPr>
            <a:spLocks noChangeArrowheads="1"/>
          </p:cNvSpPr>
          <p:nvPr/>
        </p:nvSpPr>
        <p:spPr bwMode="auto">
          <a:xfrm>
            <a:off x="3348038" y="4581525"/>
            <a:ext cx="1511300" cy="287338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399" name="Oval 18"/>
          <p:cNvSpPr>
            <a:spLocks noChangeArrowheads="1"/>
          </p:cNvSpPr>
          <p:nvPr/>
        </p:nvSpPr>
        <p:spPr bwMode="auto">
          <a:xfrm>
            <a:off x="4284663" y="4365625"/>
            <a:ext cx="1871662" cy="3587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400" name="Rectangle 21" descr="Коричневый мрамор"/>
          <p:cNvSpPr>
            <a:spLocks noChangeArrowheads="1"/>
          </p:cNvSpPr>
          <p:nvPr/>
        </p:nvSpPr>
        <p:spPr bwMode="auto">
          <a:xfrm>
            <a:off x="3276600" y="4437063"/>
            <a:ext cx="431800" cy="792162"/>
          </a:xfrm>
          <a:prstGeom prst="rect">
            <a:avLst/>
          </a:prstGeom>
          <a:blipFill dpi="0" rotWithShape="1">
            <a:blip r:embed="rId3" cstate="screen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401" name="AutoShape 22"/>
          <p:cNvSpPr>
            <a:spLocks noChangeArrowheads="1"/>
          </p:cNvSpPr>
          <p:nvPr/>
        </p:nvSpPr>
        <p:spPr bwMode="auto">
          <a:xfrm>
            <a:off x="323850" y="2276475"/>
            <a:ext cx="647700" cy="1152525"/>
          </a:xfrm>
          <a:prstGeom prst="star4">
            <a:avLst>
              <a:gd name="adj" fmla="val 12500"/>
            </a:avLst>
          </a:prstGeom>
          <a:solidFill>
            <a:srgbClr val="9900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402" name="AutoShape 23"/>
          <p:cNvSpPr>
            <a:spLocks noChangeArrowheads="1"/>
          </p:cNvSpPr>
          <p:nvPr/>
        </p:nvSpPr>
        <p:spPr bwMode="auto">
          <a:xfrm>
            <a:off x="7885113" y="4941888"/>
            <a:ext cx="1150937" cy="719137"/>
          </a:xfrm>
          <a:prstGeom prst="ribbon2">
            <a:avLst>
              <a:gd name="adj1" fmla="val 12500"/>
              <a:gd name="adj2" fmla="val 50000"/>
            </a:avLst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40" name="plant"/>
          <p:cNvSpPr>
            <a:spLocks noEditPoints="1" noChangeArrowheads="1"/>
          </p:cNvSpPr>
          <p:nvPr/>
        </p:nvSpPr>
        <p:spPr bwMode="auto">
          <a:xfrm>
            <a:off x="1258888" y="3429000"/>
            <a:ext cx="473075" cy="617538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241" name="plant"/>
          <p:cNvSpPr>
            <a:spLocks noEditPoints="1" noChangeArrowheads="1"/>
          </p:cNvSpPr>
          <p:nvPr/>
        </p:nvSpPr>
        <p:spPr bwMode="auto">
          <a:xfrm>
            <a:off x="1835150" y="2133600"/>
            <a:ext cx="544513" cy="40005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242" name="plant"/>
          <p:cNvSpPr>
            <a:spLocks noEditPoints="1" noChangeArrowheads="1"/>
          </p:cNvSpPr>
          <p:nvPr/>
        </p:nvSpPr>
        <p:spPr bwMode="auto">
          <a:xfrm>
            <a:off x="2051050" y="3933825"/>
            <a:ext cx="400050" cy="32861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243" name="plant"/>
          <p:cNvSpPr>
            <a:spLocks noEditPoints="1" noChangeArrowheads="1"/>
          </p:cNvSpPr>
          <p:nvPr/>
        </p:nvSpPr>
        <p:spPr bwMode="auto">
          <a:xfrm>
            <a:off x="3851275" y="3500438"/>
            <a:ext cx="688975" cy="833437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244" name="plant"/>
          <p:cNvSpPr>
            <a:spLocks noEditPoints="1" noChangeArrowheads="1"/>
          </p:cNvSpPr>
          <p:nvPr/>
        </p:nvSpPr>
        <p:spPr bwMode="auto">
          <a:xfrm>
            <a:off x="5219700" y="2133600"/>
            <a:ext cx="473075" cy="54451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245" name="plant"/>
          <p:cNvSpPr>
            <a:spLocks noEditPoints="1" noChangeArrowheads="1"/>
          </p:cNvSpPr>
          <p:nvPr/>
        </p:nvSpPr>
        <p:spPr bwMode="auto">
          <a:xfrm>
            <a:off x="3203575" y="2205038"/>
            <a:ext cx="328613" cy="473075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246" name="plant"/>
          <p:cNvSpPr>
            <a:spLocks noEditPoints="1" noChangeArrowheads="1"/>
          </p:cNvSpPr>
          <p:nvPr/>
        </p:nvSpPr>
        <p:spPr bwMode="auto">
          <a:xfrm>
            <a:off x="5076825" y="2997200"/>
            <a:ext cx="760413" cy="688975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247" name="plant"/>
          <p:cNvSpPr>
            <a:spLocks noEditPoints="1" noChangeArrowheads="1"/>
          </p:cNvSpPr>
          <p:nvPr/>
        </p:nvSpPr>
        <p:spPr bwMode="auto">
          <a:xfrm>
            <a:off x="1619250" y="5805488"/>
            <a:ext cx="833438" cy="833437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248" name="plant"/>
          <p:cNvSpPr>
            <a:spLocks noEditPoints="1" noChangeArrowheads="1"/>
          </p:cNvSpPr>
          <p:nvPr/>
        </p:nvSpPr>
        <p:spPr bwMode="auto">
          <a:xfrm>
            <a:off x="1403350" y="5229225"/>
            <a:ext cx="544513" cy="473075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249" name="plant"/>
          <p:cNvSpPr>
            <a:spLocks noEditPoints="1" noChangeArrowheads="1"/>
          </p:cNvSpPr>
          <p:nvPr/>
        </p:nvSpPr>
        <p:spPr bwMode="auto">
          <a:xfrm>
            <a:off x="4067175" y="4941888"/>
            <a:ext cx="760413" cy="760412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250" name="plant"/>
          <p:cNvSpPr>
            <a:spLocks noEditPoints="1" noChangeArrowheads="1"/>
          </p:cNvSpPr>
          <p:nvPr/>
        </p:nvSpPr>
        <p:spPr bwMode="auto">
          <a:xfrm>
            <a:off x="2555875" y="5084763"/>
            <a:ext cx="688975" cy="760412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251" name="Tree"/>
          <p:cNvSpPr>
            <a:spLocks noEditPoints="1" noChangeArrowheads="1"/>
          </p:cNvSpPr>
          <p:nvPr/>
        </p:nvSpPr>
        <p:spPr bwMode="auto">
          <a:xfrm>
            <a:off x="2268538" y="5084763"/>
            <a:ext cx="473075" cy="1049337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252" name="Tree"/>
          <p:cNvSpPr>
            <a:spLocks noEditPoints="1" noChangeArrowheads="1"/>
          </p:cNvSpPr>
          <p:nvPr/>
        </p:nvSpPr>
        <p:spPr bwMode="auto">
          <a:xfrm>
            <a:off x="3132138" y="2781300"/>
            <a:ext cx="473075" cy="1120775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253" name="Tree"/>
          <p:cNvSpPr>
            <a:spLocks noEditPoints="1" noChangeArrowheads="1"/>
          </p:cNvSpPr>
          <p:nvPr/>
        </p:nvSpPr>
        <p:spPr bwMode="auto">
          <a:xfrm>
            <a:off x="3635375" y="2852738"/>
            <a:ext cx="328613" cy="833437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254" name="Tree"/>
          <p:cNvSpPr>
            <a:spLocks noEditPoints="1" noChangeArrowheads="1"/>
          </p:cNvSpPr>
          <p:nvPr/>
        </p:nvSpPr>
        <p:spPr bwMode="auto">
          <a:xfrm>
            <a:off x="4572000" y="4508500"/>
            <a:ext cx="904875" cy="1120775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255" name="Tree"/>
          <p:cNvSpPr>
            <a:spLocks noEditPoints="1" noChangeArrowheads="1"/>
          </p:cNvSpPr>
          <p:nvPr/>
        </p:nvSpPr>
        <p:spPr bwMode="auto">
          <a:xfrm>
            <a:off x="5076825" y="4508500"/>
            <a:ext cx="904875" cy="1409700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256" name="Tree"/>
          <p:cNvSpPr>
            <a:spLocks noEditPoints="1" noChangeArrowheads="1"/>
          </p:cNvSpPr>
          <p:nvPr/>
        </p:nvSpPr>
        <p:spPr bwMode="auto">
          <a:xfrm>
            <a:off x="5651500" y="4365625"/>
            <a:ext cx="688975" cy="1336675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257" name="Tree"/>
          <p:cNvSpPr>
            <a:spLocks noEditPoints="1" noChangeArrowheads="1"/>
          </p:cNvSpPr>
          <p:nvPr/>
        </p:nvSpPr>
        <p:spPr bwMode="auto">
          <a:xfrm>
            <a:off x="4427538" y="2997200"/>
            <a:ext cx="760412" cy="1265238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258" name="plant"/>
          <p:cNvSpPr>
            <a:spLocks noEditPoints="1" noChangeArrowheads="1"/>
          </p:cNvSpPr>
          <p:nvPr/>
        </p:nvSpPr>
        <p:spPr bwMode="auto">
          <a:xfrm>
            <a:off x="4643438" y="2133600"/>
            <a:ext cx="760412" cy="1120775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422" name="AutoShape 52"/>
          <p:cNvSpPr>
            <a:spLocks noChangeArrowheads="1"/>
          </p:cNvSpPr>
          <p:nvPr/>
        </p:nvSpPr>
        <p:spPr bwMode="auto">
          <a:xfrm>
            <a:off x="395288" y="3284538"/>
            <a:ext cx="144462" cy="431800"/>
          </a:xfrm>
          <a:prstGeom prst="downArrow">
            <a:avLst>
              <a:gd name="adj1" fmla="val 50000"/>
              <a:gd name="adj2" fmla="val 74726"/>
            </a:avLst>
          </a:prstGeom>
          <a:solidFill>
            <a:srgbClr val="9900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66FF"/>
          </a:solidFill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008000"/>
                </a:solidFill>
                <a:latin typeface="Giddyup Std" pitchFamily="50" charset="0"/>
              </a:rPr>
              <a:t>Разминаем ручки</a:t>
            </a:r>
            <a:r>
              <a:rPr lang="en-US" b="1" smtClean="0">
                <a:solidFill>
                  <a:srgbClr val="008000"/>
                </a:solidFill>
                <a:latin typeface="Giddyup Std" pitchFamily="50" charset="0"/>
              </a:rPr>
              <a:t>.</a:t>
            </a:r>
            <a:endParaRPr lang="ru-RU" b="1" smtClean="0">
              <a:solidFill>
                <a:srgbClr val="008000"/>
              </a:solidFill>
              <a:latin typeface="Giddyup Std" pitchFamily="50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313"/>
            <a:ext cx="8229600" cy="5040312"/>
          </a:xfrm>
          <a:solidFill>
            <a:srgbClr val="00FF00"/>
          </a:solidFill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008000"/>
                </a:solidFill>
              </a:rPr>
              <a:t>Помоги мальчику-с-пальчику выбраться из чащи!</a:t>
            </a: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6659563" y="4292600"/>
            <a:ext cx="1728787" cy="1873250"/>
          </a:xfrm>
          <a:prstGeom prst="rect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13" name="AutoShape 5"/>
          <p:cNvSpPr>
            <a:spLocks noChangeArrowheads="1"/>
          </p:cNvSpPr>
          <p:nvPr/>
        </p:nvSpPr>
        <p:spPr bwMode="auto">
          <a:xfrm>
            <a:off x="6516688" y="2636838"/>
            <a:ext cx="2016125" cy="1655762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5003800" y="2060575"/>
            <a:ext cx="720725" cy="4464050"/>
          </a:xfrm>
          <a:prstGeom prst="rect">
            <a:avLst/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47" name="Tree"/>
          <p:cNvSpPr>
            <a:spLocks noEditPoints="1" noChangeArrowheads="1"/>
          </p:cNvSpPr>
          <p:nvPr/>
        </p:nvSpPr>
        <p:spPr bwMode="auto">
          <a:xfrm>
            <a:off x="2987675" y="3860800"/>
            <a:ext cx="1809750" cy="1809750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248" name="Tree"/>
          <p:cNvSpPr>
            <a:spLocks noEditPoints="1" noChangeArrowheads="1"/>
          </p:cNvSpPr>
          <p:nvPr/>
        </p:nvSpPr>
        <p:spPr bwMode="auto">
          <a:xfrm>
            <a:off x="4140200" y="3573463"/>
            <a:ext cx="976313" cy="1625600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249" name="Tree"/>
          <p:cNvSpPr>
            <a:spLocks noEditPoints="1" noChangeArrowheads="1"/>
          </p:cNvSpPr>
          <p:nvPr/>
        </p:nvSpPr>
        <p:spPr bwMode="auto">
          <a:xfrm>
            <a:off x="2916238" y="2492375"/>
            <a:ext cx="1192212" cy="1481138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250" name="Tree"/>
          <p:cNvSpPr>
            <a:spLocks noEditPoints="1" noChangeArrowheads="1"/>
          </p:cNvSpPr>
          <p:nvPr/>
        </p:nvSpPr>
        <p:spPr bwMode="auto">
          <a:xfrm>
            <a:off x="3924300" y="2708275"/>
            <a:ext cx="833438" cy="1336675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251" name="Tree"/>
          <p:cNvSpPr>
            <a:spLocks noEditPoints="1" noChangeArrowheads="1"/>
          </p:cNvSpPr>
          <p:nvPr/>
        </p:nvSpPr>
        <p:spPr bwMode="auto">
          <a:xfrm>
            <a:off x="2268538" y="2636838"/>
            <a:ext cx="400050" cy="1265237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252" name="Tree"/>
          <p:cNvSpPr>
            <a:spLocks noEditPoints="1" noChangeArrowheads="1"/>
          </p:cNvSpPr>
          <p:nvPr/>
        </p:nvSpPr>
        <p:spPr bwMode="auto">
          <a:xfrm>
            <a:off x="1835150" y="2924175"/>
            <a:ext cx="617538" cy="904875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253" name="Tree"/>
          <p:cNvSpPr>
            <a:spLocks noEditPoints="1" noChangeArrowheads="1"/>
          </p:cNvSpPr>
          <p:nvPr/>
        </p:nvSpPr>
        <p:spPr bwMode="auto">
          <a:xfrm>
            <a:off x="2771775" y="4149725"/>
            <a:ext cx="688975" cy="1120775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254" name="Tree"/>
          <p:cNvSpPr>
            <a:spLocks noEditPoints="1" noChangeArrowheads="1"/>
          </p:cNvSpPr>
          <p:nvPr/>
        </p:nvSpPr>
        <p:spPr bwMode="auto">
          <a:xfrm>
            <a:off x="2411413" y="4149725"/>
            <a:ext cx="760412" cy="1049338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255" name="Tree"/>
          <p:cNvSpPr>
            <a:spLocks noEditPoints="1" noChangeArrowheads="1"/>
          </p:cNvSpPr>
          <p:nvPr/>
        </p:nvSpPr>
        <p:spPr bwMode="auto">
          <a:xfrm>
            <a:off x="2051050" y="4292600"/>
            <a:ext cx="833438" cy="1265238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256" name="Tree"/>
          <p:cNvSpPr>
            <a:spLocks noEditPoints="1" noChangeArrowheads="1"/>
          </p:cNvSpPr>
          <p:nvPr/>
        </p:nvSpPr>
        <p:spPr bwMode="auto">
          <a:xfrm>
            <a:off x="1692275" y="4437063"/>
            <a:ext cx="647700" cy="936625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257" name="Tree"/>
          <p:cNvSpPr>
            <a:spLocks noEditPoints="1" noChangeArrowheads="1"/>
          </p:cNvSpPr>
          <p:nvPr/>
        </p:nvSpPr>
        <p:spPr bwMode="auto">
          <a:xfrm>
            <a:off x="1042988" y="4581525"/>
            <a:ext cx="1120775" cy="976313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258" name="Tree"/>
          <p:cNvSpPr>
            <a:spLocks noEditPoints="1" noChangeArrowheads="1"/>
          </p:cNvSpPr>
          <p:nvPr/>
        </p:nvSpPr>
        <p:spPr bwMode="auto">
          <a:xfrm>
            <a:off x="1476375" y="2924175"/>
            <a:ext cx="473075" cy="1120775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259" name="Tree"/>
          <p:cNvSpPr>
            <a:spLocks noEditPoints="1" noChangeArrowheads="1"/>
          </p:cNvSpPr>
          <p:nvPr/>
        </p:nvSpPr>
        <p:spPr bwMode="auto">
          <a:xfrm>
            <a:off x="827088" y="3068638"/>
            <a:ext cx="904875" cy="1049337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7428" name="Oval 20"/>
          <p:cNvSpPr>
            <a:spLocks noChangeArrowheads="1"/>
          </p:cNvSpPr>
          <p:nvPr/>
        </p:nvSpPr>
        <p:spPr bwMode="auto">
          <a:xfrm>
            <a:off x="3995738" y="2349500"/>
            <a:ext cx="288925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29" name="Oval 21"/>
          <p:cNvSpPr>
            <a:spLocks noChangeArrowheads="1"/>
          </p:cNvSpPr>
          <p:nvPr/>
        </p:nvSpPr>
        <p:spPr bwMode="auto">
          <a:xfrm>
            <a:off x="2843213" y="2420938"/>
            <a:ext cx="360362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30" name="Oval 22"/>
          <p:cNvSpPr>
            <a:spLocks noChangeArrowheads="1"/>
          </p:cNvSpPr>
          <p:nvPr/>
        </p:nvSpPr>
        <p:spPr bwMode="auto">
          <a:xfrm>
            <a:off x="2771775" y="3357563"/>
            <a:ext cx="360363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31" name="Oval 23"/>
          <p:cNvSpPr>
            <a:spLocks noChangeArrowheads="1"/>
          </p:cNvSpPr>
          <p:nvPr/>
        </p:nvSpPr>
        <p:spPr bwMode="auto">
          <a:xfrm>
            <a:off x="2051050" y="4221163"/>
            <a:ext cx="433388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32" name="Oval 24"/>
          <p:cNvSpPr>
            <a:spLocks noChangeArrowheads="1"/>
          </p:cNvSpPr>
          <p:nvPr/>
        </p:nvSpPr>
        <p:spPr bwMode="auto">
          <a:xfrm>
            <a:off x="755650" y="4724400"/>
            <a:ext cx="503238" cy="217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33" name="Oval 25"/>
          <p:cNvSpPr>
            <a:spLocks noChangeArrowheads="1"/>
          </p:cNvSpPr>
          <p:nvPr/>
        </p:nvSpPr>
        <p:spPr bwMode="auto">
          <a:xfrm>
            <a:off x="971550" y="5949950"/>
            <a:ext cx="576263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34" name="Oval 26"/>
          <p:cNvSpPr>
            <a:spLocks noChangeArrowheads="1"/>
          </p:cNvSpPr>
          <p:nvPr/>
        </p:nvSpPr>
        <p:spPr bwMode="auto">
          <a:xfrm>
            <a:off x="2627313" y="5876925"/>
            <a:ext cx="431800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35" name="Oval 27"/>
          <p:cNvSpPr>
            <a:spLocks noChangeArrowheads="1"/>
          </p:cNvSpPr>
          <p:nvPr/>
        </p:nvSpPr>
        <p:spPr bwMode="auto">
          <a:xfrm>
            <a:off x="4067175" y="6021388"/>
            <a:ext cx="504825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36" name="Oval 28"/>
          <p:cNvSpPr>
            <a:spLocks noChangeArrowheads="1"/>
          </p:cNvSpPr>
          <p:nvPr/>
        </p:nvSpPr>
        <p:spPr bwMode="auto">
          <a:xfrm>
            <a:off x="5364163" y="5734050"/>
            <a:ext cx="576262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37" name="Oval 29"/>
          <p:cNvSpPr>
            <a:spLocks noChangeArrowheads="1"/>
          </p:cNvSpPr>
          <p:nvPr/>
        </p:nvSpPr>
        <p:spPr bwMode="auto">
          <a:xfrm>
            <a:off x="6227763" y="5734050"/>
            <a:ext cx="360362" cy="1428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38" name="AutoShape 30"/>
          <p:cNvSpPr>
            <a:spLocks noChangeArrowheads="1"/>
          </p:cNvSpPr>
          <p:nvPr/>
        </p:nvSpPr>
        <p:spPr bwMode="auto">
          <a:xfrm>
            <a:off x="4427538" y="2276475"/>
            <a:ext cx="576262" cy="215900"/>
          </a:xfrm>
          <a:prstGeom prst="leftArrowCallout">
            <a:avLst>
              <a:gd name="adj1" fmla="val 25000"/>
              <a:gd name="adj2" fmla="val 25000"/>
              <a:gd name="adj3" fmla="val 44485"/>
              <a:gd name="adj4" fmla="val 66667"/>
            </a:avLst>
          </a:prstGeom>
          <a:solidFill>
            <a:srgbClr val="9900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39" name="WordArt 31"/>
          <p:cNvSpPr>
            <a:spLocks noChangeArrowheads="1" noChangeShapeType="1" noTextEdit="1"/>
          </p:cNvSpPr>
          <p:nvPr/>
        </p:nvSpPr>
        <p:spPr bwMode="auto">
          <a:xfrm>
            <a:off x="4140200" y="2349500"/>
            <a:ext cx="66675" cy="152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1</a:t>
            </a:r>
          </a:p>
        </p:txBody>
      </p:sp>
      <p:sp>
        <p:nvSpPr>
          <p:cNvPr id="17440" name="WordArt 32"/>
          <p:cNvSpPr>
            <a:spLocks noChangeArrowheads="1" noChangeShapeType="1" noTextEdit="1"/>
          </p:cNvSpPr>
          <p:nvPr/>
        </p:nvSpPr>
        <p:spPr bwMode="auto">
          <a:xfrm>
            <a:off x="2987675" y="2420938"/>
            <a:ext cx="66675" cy="152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2</a:t>
            </a:r>
          </a:p>
        </p:txBody>
      </p:sp>
      <p:sp>
        <p:nvSpPr>
          <p:cNvPr id="17441" name="WordArt 33"/>
          <p:cNvSpPr>
            <a:spLocks noChangeArrowheads="1" noChangeShapeType="1" noTextEdit="1"/>
          </p:cNvSpPr>
          <p:nvPr/>
        </p:nvSpPr>
        <p:spPr bwMode="auto">
          <a:xfrm>
            <a:off x="2916238" y="3357563"/>
            <a:ext cx="66675" cy="152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3</a:t>
            </a:r>
          </a:p>
        </p:txBody>
      </p:sp>
      <p:sp>
        <p:nvSpPr>
          <p:cNvPr id="17442" name="WordArt 34"/>
          <p:cNvSpPr>
            <a:spLocks noChangeArrowheads="1" noChangeShapeType="1" noTextEdit="1"/>
          </p:cNvSpPr>
          <p:nvPr/>
        </p:nvSpPr>
        <p:spPr bwMode="auto">
          <a:xfrm>
            <a:off x="2195513" y="4221163"/>
            <a:ext cx="66675" cy="152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4</a:t>
            </a:r>
          </a:p>
        </p:txBody>
      </p:sp>
      <p:sp>
        <p:nvSpPr>
          <p:cNvPr id="17443" name="WordArt 35"/>
          <p:cNvSpPr>
            <a:spLocks noChangeArrowheads="1" noChangeShapeType="1" noTextEdit="1"/>
          </p:cNvSpPr>
          <p:nvPr/>
        </p:nvSpPr>
        <p:spPr bwMode="auto">
          <a:xfrm>
            <a:off x="971550" y="4724400"/>
            <a:ext cx="66675" cy="152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5</a:t>
            </a:r>
          </a:p>
        </p:txBody>
      </p:sp>
      <p:sp>
        <p:nvSpPr>
          <p:cNvPr id="17444" name="WordArt 36"/>
          <p:cNvSpPr>
            <a:spLocks noChangeArrowheads="1" noChangeShapeType="1" noTextEdit="1"/>
          </p:cNvSpPr>
          <p:nvPr/>
        </p:nvSpPr>
        <p:spPr bwMode="auto">
          <a:xfrm>
            <a:off x="1187450" y="5949950"/>
            <a:ext cx="66675" cy="152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6</a:t>
            </a:r>
          </a:p>
        </p:txBody>
      </p:sp>
      <p:sp>
        <p:nvSpPr>
          <p:cNvPr id="17445" name="WordArt 37"/>
          <p:cNvSpPr>
            <a:spLocks noChangeArrowheads="1" noChangeShapeType="1" noTextEdit="1"/>
          </p:cNvSpPr>
          <p:nvPr/>
        </p:nvSpPr>
        <p:spPr bwMode="auto">
          <a:xfrm>
            <a:off x="2771775" y="5949950"/>
            <a:ext cx="66675" cy="152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7</a:t>
            </a:r>
          </a:p>
        </p:txBody>
      </p:sp>
      <p:sp>
        <p:nvSpPr>
          <p:cNvPr id="17446" name="WordArt 38"/>
          <p:cNvSpPr>
            <a:spLocks noChangeArrowheads="1" noChangeShapeType="1" noTextEdit="1"/>
          </p:cNvSpPr>
          <p:nvPr/>
        </p:nvSpPr>
        <p:spPr bwMode="auto">
          <a:xfrm>
            <a:off x="4284663" y="6021388"/>
            <a:ext cx="66675" cy="152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8</a:t>
            </a:r>
          </a:p>
        </p:txBody>
      </p:sp>
      <p:sp>
        <p:nvSpPr>
          <p:cNvPr id="17447" name="WordArt 39"/>
          <p:cNvSpPr>
            <a:spLocks noChangeArrowheads="1" noChangeShapeType="1" noTextEdit="1"/>
          </p:cNvSpPr>
          <p:nvPr/>
        </p:nvSpPr>
        <p:spPr bwMode="auto">
          <a:xfrm>
            <a:off x="5724525" y="5805488"/>
            <a:ext cx="66675" cy="152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9</a:t>
            </a:r>
          </a:p>
        </p:txBody>
      </p:sp>
      <p:sp>
        <p:nvSpPr>
          <p:cNvPr id="17448" name="WordArt 40"/>
          <p:cNvSpPr>
            <a:spLocks noChangeArrowheads="1" noChangeShapeType="1" noTextEdit="1"/>
          </p:cNvSpPr>
          <p:nvPr/>
        </p:nvSpPr>
        <p:spPr bwMode="auto">
          <a:xfrm>
            <a:off x="6443663" y="5734050"/>
            <a:ext cx="133350" cy="152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10</a:t>
            </a:r>
          </a:p>
        </p:txBody>
      </p:sp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38237"/>
          </a:xfrm>
          <a:solidFill>
            <a:srgbClr val="FF9933"/>
          </a:solidFill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0066FF"/>
                </a:solidFill>
              </a:rPr>
              <a:t>Угадай</a:t>
            </a:r>
            <a:r>
              <a:rPr lang="en-US" smtClean="0">
                <a:solidFill>
                  <a:srgbClr val="0066FF"/>
                </a:solidFill>
              </a:rPr>
              <a:t>,</a:t>
            </a:r>
            <a:r>
              <a:rPr lang="ru-RU" smtClean="0">
                <a:solidFill>
                  <a:srgbClr val="0066FF"/>
                </a:solidFill>
              </a:rPr>
              <a:t> чей предмет?!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412875"/>
            <a:ext cx="8785225" cy="5111750"/>
          </a:xfrm>
          <a:solidFill>
            <a:srgbClr val="CC9900"/>
          </a:solidFill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.</a:t>
            </a:r>
            <a:endParaRPr lang="ru-RU" smtClean="0"/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84213" y="1557338"/>
            <a:ext cx="1871662" cy="93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00563" y="1700213"/>
            <a:ext cx="987425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7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019925" y="1773238"/>
            <a:ext cx="1584325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8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116013" y="3716338"/>
            <a:ext cx="1104900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9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995738" y="4868863"/>
            <a:ext cx="12954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10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7019925" y="4221163"/>
            <a:ext cx="147637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2" name="WordArt 11"/>
          <p:cNvSpPr>
            <a:spLocks noChangeArrowheads="1" noChangeShapeType="1" noTextEdit="1"/>
          </p:cNvSpPr>
          <p:nvPr/>
        </p:nvSpPr>
        <p:spPr bwMode="auto">
          <a:xfrm>
            <a:off x="4716463" y="4005263"/>
            <a:ext cx="2047875" cy="257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Спящая Красавица</a:t>
            </a:r>
          </a:p>
        </p:txBody>
      </p:sp>
      <p:sp>
        <p:nvSpPr>
          <p:cNvPr id="18443" name="WordArt 12"/>
          <p:cNvSpPr>
            <a:spLocks noChangeArrowheads="1" noChangeShapeType="1" noTextEdit="1"/>
          </p:cNvSpPr>
          <p:nvPr/>
        </p:nvSpPr>
        <p:spPr bwMode="auto">
          <a:xfrm>
            <a:off x="755650" y="2781300"/>
            <a:ext cx="1743075" cy="6223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Красная Шапочка</a:t>
            </a:r>
          </a:p>
        </p:txBody>
      </p:sp>
      <p:sp>
        <p:nvSpPr>
          <p:cNvPr id="18444" name="WordArt 13"/>
          <p:cNvSpPr>
            <a:spLocks noChangeArrowheads="1" noChangeShapeType="1" noTextEdit="1"/>
          </p:cNvSpPr>
          <p:nvPr/>
        </p:nvSpPr>
        <p:spPr bwMode="auto">
          <a:xfrm>
            <a:off x="5867400" y="5516563"/>
            <a:ext cx="1362075" cy="423862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4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Синяя Борода</a:t>
            </a:r>
          </a:p>
        </p:txBody>
      </p:sp>
      <p:sp>
        <p:nvSpPr>
          <p:cNvPr id="18445" name="WordArt 14" descr="Бумажный пакет"/>
          <p:cNvSpPr>
            <a:spLocks noChangeArrowheads="1" noChangeShapeType="1" noTextEdit="1"/>
          </p:cNvSpPr>
          <p:nvPr/>
        </p:nvSpPr>
        <p:spPr bwMode="auto">
          <a:xfrm>
            <a:off x="6948488" y="3213100"/>
            <a:ext cx="1419225" cy="3937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TopLeft">
                <a:rot lat="0" lon="20519994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</a:sp3d>
          </a:bodyPr>
          <a:lstStyle/>
          <a:p>
            <a:pPr algn="ctr"/>
            <a:r>
              <a:rPr lang="ru-RU" kern="10">
                <a:ln w="9525">
                  <a:round/>
                  <a:headEnd/>
                  <a:tailEnd/>
                </a:ln>
                <a:blipFill dpi="0" rotWithShape="0">
                  <a:blip r:embed="rId8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Кот в сапогах</a:t>
            </a:r>
          </a:p>
        </p:txBody>
      </p:sp>
      <p:sp>
        <p:nvSpPr>
          <p:cNvPr id="18446" name="WordArt 15"/>
          <p:cNvSpPr>
            <a:spLocks noChangeArrowheads="1" noChangeShapeType="1" noTextEdit="1"/>
          </p:cNvSpPr>
          <p:nvPr/>
        </p:nvSpPr>
        <p:spPr bwMode="auto">
          <a:xfrm>
            <a:off x="1116013" y="5445125"/>
            <a:ext cx="876300" cy="552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Золушка</a:t>
            </a:r>
          </a:p>
        </p:txBody>
      </p:sp>
      <p:sp>
        <p:nvSpPr>
          <p:cNvPr id="18447" name="WordArt 16"/>
          <p:cNvSpPr>
            <a:spLocks noChangeArrowheads="1" noChangeShapeType="1" noTextEdit="1"/>
          </p:cNvSpPr>
          <p:nvPr/>
        </p:nvSpPr>
        <p:spPr bwMode="auto">
          <a:xfrm>
            <a:off x="3132138" y="3284538"/>
            <a:ext cx="1933575" cy="3429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ru-RU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Мальчик-с-пальчик</a:t>
            </a:r>
          </a:p>
        </p:txBody>
      </p:sp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0"/>
            <a:ext cx="8785225" cy="765175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ru-RU" sz="4000" smtClean="0">
                <a:solidFill>
                  <a:srgbClr val="000099"/>
                </a:solidFill>
              </a:rPr>
              <a:t>Раскрась картинку </a:t>
            </a:r>
            <a:r>
              <a:rPr lang="ru-RU" sz="1600" smtClean="0">
                <a:solidFill>
                  <a:srgbClr val="000099"/>
                </a:solidFill>
              </a:rPr>
              <a:t>и</a:t>
            </a:r>
            <a:r>
              <a:rPr lang="ru-RU" sz="4000" smtClean="0">
                <a:solidFill>
                  <a:srgbClr val="000099"/>
                </a:solidFill>
              </a:rPr>
              <a:t> </a:t>
            </a:r>
            <a:r>
              <a:rPr lang="ru-RU" sz="1600" smtClean="0">
                <a:solidFill>
                  <a:srgbClr val="000099"/>
                </a:solidFill>
              </a:rPr>
              <a:t>расскажи</a:t>
            </a:r>
            <a:r>
              <a:rPr lang="en-US" sz="1600" smtClean="0">
                <a:solidFill>
                  <a:srgbClr val="000099"/>
                </a:solidFill>
              </a:rPr>
              <a:t>,</a:t>
            </a:r>
            <a:r>
              <a:rPr lang="ru-RU" sz="1600" smtClean="0">
                <a:solidFill>
                  <a:srgbClr val="000099"/>
                </a:solidFill>
              </a:rPr>
              <a:t> что дальше произошло в сказке?</a:t>
            </a:r>
            <a:endParaRPr lang="ru-RU" sz="4000" smtClean="0">
              <a:solidFill>
                <a:srgbClr val="000099"/>
              </a:solidFill>
            </a:endParaRPr>
          </a:p>
        </p:txBody>
      </p:sp>
      <p:sp>
        <p:nvSpPr>
          <p:cNvPr id="19459" name="Rectangle 3" descr="Уголки"/>
          <p:cNvSpPr>
            <a:spLocks noGrp="1" noChangeArrowheads="1"/>
          </p:cNvSpPr>
          <p:nvPr>
            <p:ph type="body" idx="1"/>
          </p:nvPr>
        </p:nvSpPr>
        <p:spPr>
          <a:xfrm>
            <a:off x="179388" y="765175"/>
            <a:ext cx="8785225" cy="5903913"/>
          </a:xfrm>
          <a:pattFill prst="divot">
            <a:fgClr>
              <a:srgbClr val="FF9933"/>
            </a:fgClr>
            <a:bgClr>
              <a:schemeClr val="accent1"/>
            </a:bgClr>
          </a:pattFill>
        </p:spPr>
        <p:txBody>
          <a:bodyPr/>
          <a:lstStyle/>
          <a:p>
            <a:pPr eaLnBrk="1" hangingPunct="1"/>
            <a:r>
              <a:rPr lang="en-US" sz="800" smtClean="0"/>
              <a:t>.</a:t>
            </a:r>
            <a:endParaRPr lang="ru-RU" sz="800" smtClean="0"/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8313" y="981075"/>
            <a:ext cx="3960812" cy="558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43438" y="981075"/>
            <a:ext cx="4105275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334</Words>
  <Application>Microsoft Office PowerPoint</Application>
  <PresentationFormat>Экран (4:3)</PresentationFormat>
  <Paragraphs>70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Угадай, кто это сказал?</vt:lpstr>
      <vt:lpstr>ВИКТОРИНА  для победителей “КТО БЫСТРЕЕ?”   Ответь на вопросы по сказкам Ш. Перро!</vt:lpstr>
      <vt:lpstr>Разминаем ручки.</vt:lpstr>
      <vt:lpstr>Разминаем ручки.</vt:lpstr>
      <vt:lpstr>Угадай, чей предмет?!</vt:lpstr>
      <vt:lpstr>Раскрась картинку и расскажи, что дальше произошло в сказке?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2</cp:revision>
  <dcterms:modified xsi:type="dcterms:W3CDTF">2012-08-29T08:36:30Z</dcterms:modified>
</cp:coreProperties>
</file>