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29.08.2012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descr="Крупное конфетти"/>
          <p:cNvSpPr>
            <a:spLocks noGrp="1" noChangeArrowheads="1"/>
          </p:cNvSpPr>
          <p:nvPr>
            <p:ph type="title"/>
          </p:nvPr>
        </p:nvSpPr>
        <p:spPr>
          <a:xfrm>
            <a:off x="0" y="0"/>
            <a:ext cx="9144000" cy="6858000"/>
          </a:xfrm>
          <a:pattFill prst="lgConfetti">
            <a:fgClr>
              <a:srgbClr val="FFCCFF"/>
            </a:fgClr>
            <a:bgClr>
              <a:schemeClr val="bg1"/>
            </a:bgClr>
          </a:pattFill>
          <a:ln w="76200">
            <a:pattFill prst="smGrid">
              <a:fgClr>
                <a:srgbClr val="FF3399"/>
              </a:fgClr>
              <a:bgClr>
                <a:srgbClr val="FFFFFF"/>
              </a:bgClr>
            </a:pattFill>
          </a:ln>
        </p:spPr>
        <p:txBody>
          <a:bodyPr/>
          <a:lstStyle/>
          <a:p>
            <a:pPr eaLnBrk="1" hangingPunct="1"/>
            <a:r>
              <a:rPr lang="ru-RU" sz="5400" b="1" i="1" dirty="0" smtClean="0">
                <a:solidFill>
                  <a:schemeClr val="accent2"/>
                </a:solidFill>
              </a:rPr>
              <a:t/>
            </a:r>
            <a:br>
              <a:rPr lang="ru-RU" sz="5400" b="1" i="1" dirty="0" smtClean="0">
                <a:solidFill>
                  <a:schemeClr val="accent2"/>
                </a:solidFill>
              </a:rPr>
            </a:br>
            <a:r>
              <a:rPr lang="ru-RU" sz="5400" b="1" i="1" dirty="0" smtClean="0">
                <a:solidFill>
                  <a:schemeClr val="accent2"/>
                </a:solidFill>
              </a:rPr>
              <a:t/>
            </a:r>
            <a:br>
              <a:rPr lang="ru-RU" sz="5400" b="1" i="1" dirty="0" smtClean="0">
                <a:solidFill>
                  <a:schemeClr val="accent2"/>
                </a:solidFill>
              </a:rPr>
            </a:br>
            <a:r>
              <a:rPr lang="ru-RU" sz="5400" b="1" i="1" dirty="0" smtClean="0">
                <a:solidFill>
                  <a:schemeClr val="accent2"/>
                </a:solidFill>
              </a:rPr>
              <a:t/>
            </a:r>
            <a:br>
              <a:rPr lang="ru-RU" sz="5400" b="1" i="1" dirty="0" smtClean="0">
                <a:solidFill>
                  <a:schemeClr val="accent2"/>
                </a:solidFill>
              </a:rPr>
            </a:br>
            <a:r>
              <a:rPr lang="ru-RU" sz="5400" b="1" i="1" dirty="0" smtClean="0">
                <a:solidFill>
                  <a:schemeClr val="accent2"/>
                </a:solidFill>
              </a:rPr>
              <a:t/>
            </a:r>
            <a:br>
              <a:rPr lang="ru-RU" sz="5400" b="1" i="1" dirty="0" smtClean="0">
                <a:solidFill>
                  <a:schemeClr val="accent2"/>
                </a:solidFill>
              </a:rPr>
            </a:br>
            <a:r>
              <a:rPr lang="ru-RU" sz="5400" b="1" i="1" dirty="0" smtClean="0">
                <a:solidFill>
                  <a:schemeClr val="accent2"/>
                </a:solidFill>
              </a:rPr>
              <a:t/>
            </a:r>
            <a:br>
              <a:rPr lang="ru-RU" sz="5400" b="1" i="1" dirty="0" smtClean="0">
                <a:solidFill>
                  <a:schemeClr val="accent2"/>
                </a:solidFill>
              </a:rPr>
            </a:br>
            <a:r>
              <a:rPr lang="ru-RU" sz="5400" b="1" i="1" dirty="0" smtClean="0">
                <a:solidFill>
                  <a:schemeClr val="accent2"/>
                </a:solidFill>
              </a:rPr>
              <a:t>Шарль Перро </a:t>
            </a:r>
            <a:br>
              <a:rPr lang="ru-RU" sz="5400" b="1" i="1" dirty="0" smtClean="0">
                <a:solidFill>
                  <a:schemeClr val="accent2"/>
                </a:solidFill>
              </a:rPr>
            </a:br>
            <a:r>
              <a:rPr lang="ru-RU" sz="2000" b="1" i="1" dirty="0" smtClean="0">
                <a:solidFill>
                  <a:schemeClr val="accent2"/>
                </a:solidFill>
              </a:rPr>
              <a:t>Алепова М.А.</a:t>
            </a:r>
            <a:r>
              <a:rPr lang="ru-RU" sz="1000" b="1" i="1" dirty="0" smtClean="0">
                <a:solidFill>
                  <a:schemeClr val="accent2"/>
                </a:solidFill>
              </a:rPr>
              <a:t/>
            </a:r>
            <a:br>
              <a:rPr lang="ru-RU" sz="1000" b="1" i="1" dirty="0" smtClean="0">
                <a:solidFill>
                  <a:schemeClr val="accent2"/>
                </a:solidFill>
              </a:rPr>
            </a:br>
            <a:r>
              <a:rPr lang="ru-RU" sz="1000" b="1" i="1" dirty="0" smtClean="0">
                <a:solidFill>
                  <a:schemeClr val="accent2"/>
                </a:solidFill>
              </a:rPr>
              <a:t>(для работы с детьми старшего дошкольного возраста)</a:t>
            </a:r>
            <a:br>
              <a:rPr lang="ru-RU" sz="1000" b="1" i="1" dirty="0" smtClean="0">
                <a:solidFill>
                  <a:schemeClr val="accent2"/>
                </a:solidFill>
              </a:rPr>
            </a:br>
            <a:endParaRPr lang="ru-RU" sz="1000" b="1" i="1" dirty="0" smtClean="0">
              <a:solidFill>
                <a:schemeClr val="accent2"/>
              </a:solidFill>
            </a:endParaRPr>
          </a:p>
        </p:txBody>
      </p:sp>
      <p:pic>
        <p:nvPicPr>
          <p:cNvPr id="2051" name="Picture 5"/>
          <p:cNvPicPr>
            <a:picLocks noChangeAspect="1" noChangeArrowheads="1"/>
          </p:cNvPicPr>
          <p:nvPr/>
        </p:nvPicPr>
        <p:blipFill>
          <a:blip r:embed="rId2" cstate="screen"/>
          <a:srcRect/>
          <a:stretch>
            <a:fillRect/>
          </a:stretch>
        </p:blipFill>
        <p:spPr bwMode="auto">
          <a:xfrm>
            <a:off x="179388" y="260350"/>
            <a:ext cx="1905000" cy="2571750"/>
          </a:xfrm>
          <a:prstGeom prst="rect">
            <a:avLst/>
          </a:prstGeom>
          <a:noFill/>
          <a:ln w="9525">
            <a:noFill/>
            <a:miter lim="800000"/>
            <a:headEnd/>
            <a:tailEnd/>
          </a:ln>
        </p:spPr>
      </p:pic>
      <p:pic>
        <p:nvPicPr>
          <p:cNvPr id="2052" name="Picture 6"/>
          <p:cNvPicPr>
            <a:picLocks noChangeAspect="1" noChangeArrowheads="1"/>
          </p:cNvPicPr>
          <p:nvPr/>
        </p:nvPicPr>
        <p:blipFill>
          <a:blip r:embed="rId3" cstate="screen"/>
          <a:srcRect/>
          <a:stretch>
            <a:fillRect/>
          </a:stretch>
        </p:blipFill>
        <p:spPr bwMode="auto">
          <a:xfrm>
            <a:off x="7439025" y="3141663"/>
            <a:ext cx="1704975" cy="2519362"/>
          </a:xfrm>
          <a:prstGeom prst="rect">
            <a:avLst/>
          </a:prstGeom>
          <a:noFill/>
          <a:ln w="9525">
            <a:noFill/>
            <a:miter lim="800000"/>
            <a:headEnd/>
            <a:tailEnd/>
          </a:ln>
        </p:spPr>
      </p:pic>
      <p:pic>
        <p:nvPicPr>
          <p:cNvPr id="2053" name="Picture 7"/>
          <p:cNvPicPr>
            <a:picLocks noChangeAspect="1" noChangeArrowheads="1"/>
          </p:cNvPicPr>
          <p:nvPr/>
        </p:nvPicPr>
        <p:blipFill>
          <a:blip r:embed="rId4" cstate="screen"/>
          <a:srcRect/>
          <a:stretch>
            <a:fillRect/>
          </a:stretch>
        </p:blipFill>
        <p:spPr bwMode="auto">
          <a:xfrm>
            <a:off x="3059113" y="404813"/>
            <a:ext cx="2857500" cy="3810000"/>
          </a:xfrm>
          <a:prstGeom prst="rect">
            <a:avLst/>
          </a:prstGeom>
          <a:noFill/>
          <a:ln w="9525">
            <a:noFill/>
            <a:miter lim="800000"/>
            <a:headEnd/>
            <a:tailEnd/>
          </a:ln>
        </p:spPr>
      </p:pic>
      <p:pic>
        <p:nvPicPr>
          <p:cNvPr id="2054" name="Picture 8"/>
          <p:cNvPicPr>
            <a:picLocks noChangeAspect="1" noChangeArrowheads="1"/>
          </p:cNvPicPr>
          <p:nvPr/>
        </p:nvPicPr>
        <p:blipFill>
          <a:blip r:embed="rId5" cstate="screen"/>
          <a:srcRect/>
          <a:stretch>
            <a:fillRect/>
          </a:stretch>
        </p:blipFill>
        <p:spPr bwMode="auto">
          <a:xfrm>
            <a:off x="323850" y="3213100"/>
            <a:ext cx="1687513" cy="1800225"/>
          </a:xfrm>
          <a:prstGeom prst="rect">
            <a:avLst/>
          </a:prstGeom>
          <a:noFill/>
          <a:ln w="9525">
            <a:noFill/>
            <a:miter lim="800000"/>
            <a:headEnd/>
            <a:tailEnd/>
          </a:ln>
        </p:spPr>
      </p:pic>
      <p:pic>
        <p:nvPicPr>
          <p:cNvPr id="2055" name="Picture 9"/>
          <p:cNvPicPr>
            <a:picLocks noChangeAspect="1" noChangeArrowheads="1"/>
          </p:cNvPicPr>
          <p:nvPr/>
        </p:nvPicPr>
        <p:blipFill>
          <a:blip r:embed="rId6" cstate="screen"/>
          <a:srcRect/>
          <a:stretch>
            <a:fillRect/>
          </a:stretch>
        </p:blipFill>
        <p:spPr bwMode="auto">
          <a:xfrm>
            <a:off x="6588125" y="333375"/>
            <a:ext cx="1687513" cy="2220913"/>
          </a:xfrm>
          <a:prstGeom prst="rect">
            <a:avLst/>
          </a:prstGeom>
          <a:noFill/>
          <a:ln w="9525">
            <a:noFill/>
            <a:miter lim="800000"/>
            <a:headEnd/>
            <a:tailEnd/>
          </a:ln>
        </p:spPr>
      </p:pic>
    </p:spTree>
  </p:cSld>
  <p:clrMapOvr>
    <a:masterClrMapping/>
  </p:clrMapOvr>
  <p:transition spd="med" advClick="0" advTm="6000">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CAFA2"/>
          </a:solidFill>
        </p:spPr>
        <p:txBody>
          <a:bodyPr/>
          <a:lstStyle/>
          <a:p>
            <a:pPr eaLnBrk="1" hangingPunct="1"/>
            <a:r>
              <a:rPr lang="ru-RU" smtClean="0">
                <a:solidFill>
                  <a:srgbClr val="0000CC"/>
                </a:solidFill>
              </a:rPr>
              <a:t>Вопросы для кроссворда</a:t>
            </a:r>
          </a:p>
        </p:txBody>
      </p:sp>
      <p:sp>
        <p:nvSpPr>
          <p:cNvPr id="11267" name="Rectangle 3"/>
          <p:cNvSpPr>
            <a:spLocks noGrp="1" noChangeArrowheads="1"/>
          </p:cNvSpPr>
          <p:nvPr>
            <p:ph type="body" idx="1"/>
          </p:nvPr>
        </p:nvSpPr>
        <p:spPr>
          <a:solidFill>
            <a:srgbClr val="A7F7BA"/>
          </a:solidFill>
        </p:spPr>
        <p:txBody>
          <a:bodyPr/>
          <a:lstStyle/>
          <a:p>
            <a:pPr eaLnBrk="1" hangingPunct="1"/>
            <a:r>
              <a:rPr lang="ru-RU" sz="2000" smtClean="0"/>
              <a:t>1</a:t>
            </a:r>
            <a:r>
              <a:rPr lang="en-US" sz="2000" smtClean="0"/>
              <a:t>.</a:t>
            </a:r>
            <a:r>
              <a:rPr lang="ru-RU" sz="2000" smtClean="0"/>
              <a:t>Чем уколола руку спящая красавица?</a:t>
            </a:r>
          </a:p>
          <a:p>
            <a:pPr eaLnBrk="1" hangingPunct="1"/>
            <a:r>
              <a:rPr lang="ru-RU" sz="2000" smtClean="0"/>
              <a:t>2</a:t>
            </a:r>
            <a:r>
              <a:rPr lang="en-US" sz="2000" smtClean="0"/>
              <a:t>.</a:t>
            </a:r>
            <a:r>
              <a:rPr lang="ru-RU" sz="2000" smtClean="0"/>
              <a:t>Кто хотел съесть Красную Шапочку?</a:t>
            </a:r>
          </a:p>
          <a:p>
            <a:pPr eaLnBrk="1" hangingPunct="1"/>
            <a:r>
              <a:rPr lang="ru-RU" sz="2000" smtClean="0"/>
              <a:t>3</a:t>
            </a:r>
            <a:r>
              <a:rPr lang="en-US" sz="2000" smtClean="0"/>
              <a:t>.</a:t>
            </a:r>
            <a:r>
              <a:rPr lang="ru-RU" sz="2000" smtClean="0"/>
              <a:t> Сколько волшебниц было на крестинах у Спящей Красавицы?</a:t>
            </a:r>
          </a:p>
          <a:p>
            <a:pPr eaLnBrk="1" hangingPunct="1"/>
            <a:r>
              <a:rPr lang="ru-RU" sz="2000" smtClean="0"/>
              <a:t>4</a:t>
            </a:r>
            <a:r>
              <a:rPr lang="en-US" sz="2000" smtClean="0"/>
              <a:t>.</a:t>
            </a:r>
            <a:r>
              <a:rPr lang="ru-RU" sz="2000" smtClean="0"/>
              <a:t> Что несла Красная шапочка бабушке?</a:t>
            </a:r>
          </a:p>
          <a:p>
            <a:pPr eaLnBrk="1" hangingPunct="1"/>
            <a:r>
              <a:rPr lang="ru-RU" sz="2000" smtClean="0"/>
              <a:t>5</a:t>
            </a:r>
            <a:r>
              <a:rPr lang="en-US" sz="2000" smtClean="0"/>
              <a:t>.</a:t>
            </a:r>
            <a:r>
              <a:rPr lang="ru-RU" sz="2000" smtClean="0"/>
              <a:t> Где спала Золушка?</a:t>
            </a:r>
          </a:p>
          <a:p>
            <a:pPr eaLnBrk="1" hangingPunct="1"/>
            <a:r>
              <a:rPr lang="ru-RU" sz="2000" smtClean="0"/>
              <a:t>6</a:t>
            </a:r>
            <a:r>
              <a:rPr lang="en-US" sz="2000" smtClean="0"/>
              <a:t>.</a:t>
            </a:r>
            <a:r>
              <a:rPr lang="ru-RU" sz="2000" smtClean="0"/>
              <a:t> Из чего крёстная сделала карету для Золушки?</a:t>
            </a:r>
          </a:p>
          <a:p>
            <a:pPr eaLnBrk="1" hangingPunct="1"/>
            <a:r>
              <a:rPr lang="ru-RU" sz="2000" smtClean="0"/>
              <a:t>7</a:t>
            </a:r>
            <a:r>
              <a:rPr lang="en-US" sz="2000" smtClean="0"/>
              <a:t>.</a:t>
            </a:r>
            <a:r>
              <a:rPr lang="ru-RU" sz="2000" smtClean="0"/>
              <a:t> Что обронила Золушка на балу?</a:t>
            </a:r>
          </a:p>
          <a:p>
            <a:pPr eaLnBrk="1" hangingPunct="1"/>
            <a:r>
              <a:rPr lang="ru-RU" sz="2000" smtClean="0"/>
              <a:t>8</a:t>
            </a:r>
            <a:r>
              <a:rPr lang="en-US" sz="2000" smtClean="0"/>
              <a:t>.</a:t>
            </a:r>
            <a:r>
              <a:rPr lang="ru-RU" sz="2000" smtClean="0"/>
              <a:t> Что получил в наследство старший сын мельника?</a:t>
            </a:r>
          </a:p>
          <a:p>
            <a:pPr eaLnBrk="1" hangingPunct="1"/>
            <a:r>
              <a:rPr lang="ru-RU" sz="2000" smtClean="0"/>
              <a:t>9</a:t>
            </a:r>
            <a:r>
              <a:rPr lang="en-US" sz="2000" smtClean="0"/>
              <a:t>.</a:t>
            </a:r>
            <a:r>
              <a:rPr lang="ru-RU" sz="2000" smtClean="0"/>
              <a:t> Сколько детей было у дровосека из сказки </a:t>
            </a:r>
            <a:r>
              <a:rPr lang="en-US" sz="2000" smtClean="0"/>
              <a:t>“</a:t>
            </a:r>
            <a:r>
              <a:rPr lang="ru-RU" sz="2000" smtClean="0"/>
              <a:t>Мальчик с пальчик</a:t>
            </a:r>
            <a:r>
              <a:rPr lang="en-US" sz="2000" smtClean="0"/>
              <a:t>”</a:t>
            </a:r>
            <a:r>
              <a:rPr lang="ru-RU" sz="2000" smtClean="0"/>
              <a:t>?</a:t>
            </a:r>
          </a:p>
        </p:txBody>
      </p:sp>
    </p:spTree>
  </p:cSld>
  <p:clrMapOvr>
    <a:masterClrMapping/>
  </p:clrMapOvr>
  <p:transition advClick="0" advTm="6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93775"/>
          </a:xfrm>
          <a:solidFill>
            <a:srgbClr val="B4CEEA"/>
          </a:solidFill>
        </p:spPr>
        <p:txBody>
          <a:bodyPr/>
          <a:lstStyle/>
          <a:p>
            <a:pPr eaLnBrk="1" hangingPunct="1"/>
            <a:endParaRPr lang="ru-RU" smtClean="0"/>
          </a:p>
        </p:txBody>
      </p:sp>
      <p:sp>
        <p:nvSpPr>
          <p:cNvPr id="12291" name="Rectangle 3"/>
          <p:cNvSpPr>
            <a:spLocks noGrp="1" noChangeArrowheads="1"/>
          </p:cNvSpPr>
          <p:nvPr>
            <p:ph type="body" idx="1"/>
          </p:nvPr>
        </p:nvSpPr>
        <p:spPr>
          <a:xfrm>
            <a:off x="457200" y="1600200"/>
            <a:ext cx="8229600" cy="4852988"/>
          </a:xfrm>
          <a:solidFill>
            <a:srgbClr val="F5FBA3"/>
          </a:solidFill>
        </p:spPr>
        <p:txBody>
          <a:bodyPr/>
          <a:lstStyle/>
          <a:p>
            <a:pPr eaLnBrk="1" hangingPunct="1">
              <a:lnSpc>
                <a:spcPct val="90000"/>
              </a:lnSpc>
            </a:pPr>
            <a:r>
              <a:rPr lang="ru-RU" sz="1800" smtClean="0"/>
              <a:t>Пушистый комочек</a:t>
            </a:r>
            <a:r>
              <a:rPr lang="en-US" sz="1800" smtClean="0"/>
              <a:t>,</a:t>
            </a:r>
            <a:endParaRPr lang="ru-RU" sz="1800" smtClean="0"/>
          </a:p>
          <a:p>
            <a:pPr eaLnBrk="1" hangingPunct="1">
              <a:lnSpc>
                <a:spcPct val="90000"/>
              </a:lnSpc>
              <a:buFontTx/>
              <a:buNone/>
            </a:pPr>
            <a:r>
              <a:rPr lang="ru-RU" sz="1800" smtClean="0"/>
              <a:t>     Ростом с кусточек</a:t>
            </a:r>
            <a:r>
              <a:rPr lang="en-US" sz="1800" smtClean="0"/>
              <a:t>,</a:t>
            </a:r>
            <a:endParaRPr lang="ru-RU" sz="1800" smtClean="0"/>
          </a:p>
          <a:p>
            <a:pPr eaLnBrk="1" hangingPunct="1">
              <a:lnSpc>
                <a:spcPct val="90000"/>
              </a:lnSpc>
              <a:buFontTx/>
              <a:buNone/>
            </a:pPr>
            <a:r>
              <a:rPr lang="ru-RU" sz="1800" smtClean="0"/>
              <a:t>     В сапогах щеголяет</a:t>
            </a:r>
            <a:r>
              <a:rPr lang="en-US" sz="1800" smtClean="0"/>
              <a:t>,</a:t>
            </a:r>
            <a:endParaRPr lang="ru-RU" sz="1800" smtClean="0"/>
          </a:p>
          <a:p>
            <a:pPr eaLnBrk="1" hangingPunct="1">
              <a:lnSpc>
                <a:spcPct val="90000"/>
              </a:lnSpc>
              <a:buFontTx/>
              <a:buNone/>
            </a:pPr>
            <a:r>
              <a:rPr lang="ru-RU" sz="1800" smtClean="0"/>
              <a:t>     Хозяина выручает!</a:t>
            </a:r>
          </a:p>
          <a:p>
            <a:pPr eaLnBrk="1" hangingPunct="1">
              <a:lnSpc>
                <a:spcPct val="90000"/>
              </a:lnSpc>
              <a:buFontTx/>
              <a:buNone/>
            </a:pPr>
            <a:endParaRPr lang="ru-RU" sz="1800" smtClean="0"/>
          </a:p>
          <a:p>
            <a:pPr eaLnBrk="1" hangingPunct="1">
              <a:lnSpc>
                <a:spcPct val="90000"/>
              </a:lnSpc>
              <a:buFontTx/>
              <a:buNone/>
            </a:pPr>
            <a:endParaRPr lang="ru-RU" sz="1800" smtClean="0"/>
          </a:p>
          <a:p>
            <a:pPr eaLnBrk="1" hangingPunct="1">
              <a:lnSpc>
                <a:spcPct val="90000"/>
              </a:lnSpc>
              <a:buFontTx/>
              <a:buNone/>
            </a:pPr>
            <a:r>
              <a:rPr lang="ru-RU" sz="1800" smtClean="0"/>
              <a:t>                                        Лежит девица в светлице</a:t>
            </a:r>
            <a:r>
              <a:rPr lang="en-US" sz="1800" smtClean="0"/>
              <a:t>.</a:t>
            </a:r>
            <a:endParaRPr lang="ru-RU" sz="1800" smtClean="0"/>
          </a:p>
          <a:p>
            <a:pPr eaLnBrk="1" hangingPunct="1">
              <a:lnSpc>
                <a:spcPct val="90000"/>
              </a:lnSpc>
              <a:buFontTx/>
              <a:buNone/>
            </a:pPr>
            <a:r>
              <a:rPr lang="ru-RU" sz="1800" smtClean="0"/>
              <a:t>                                        Принц придёт – она оживёт</a:t>
            </a:r>
            <a:r>
              <a:rPr lang="en-US" sz="1800" smtClean="0"/>
              <a:t>.</a:t>
            </a:r>
            <a:endParaRPr lang="ru-RU" sz="1800" smtClean="0"/>
          </a:p>
          <a:p>
            <a:pPr eaLnBrk="1" hangingPunct="1">
              <a:lnSpc>
                <a:spcPct val="90000"/>
              </a:lnSpc>
              <a:buFontTx/>
              <a:buNone/>
            </a:pPr>
            <a:endParaRPr lang="ru-RU" sz="1800" smtClean="0"/>
          </a:p>
          <a:p>
            <a:pPr eaLnBrk="1" hangingPunct="1">
              <a:lnSpc>
                <a:spcPct val="90000"/>
              </a:lnSpc>
              <a:buFontTx/>
              <a:buNone/>
            </a:pPr>
            <a:r>
              <a:rPr lang="ru-RU" sz="1800" smtClean="0"/>
              <a:t>                                                                                      Девочка с корзинкой</a:t>
            </a:r>
          </a:p>
          <a:p>
            <a:pPr eaLnBrk="1" hangingPunct="1">
              <a:lnSpc>
                <a:spcPct val="90000"/>
              </a:lnSpc>
              <a:buFontTx/>
              <a:buNone/>
            </a:pPr>
            <a:r>
              <a:rPr lang="ru-RU" sz="1800" smtClean="0"/>
              <a:t>                                                                                      по лесу идёт</a:t>
            </a:r>
            <a:r>
              <a:rPr lang="en-US" sz="1800" smtClean="0"/>
              <a:t>.</a:t>
            </a:r>
            <a:endParaRPr lang="ru-RU" sz="1800" smtClean="0"/>
          </a:p>
          <a:p>
            <a:pPr eaLnBrk="1" hangingPunct="1">
              <a:lnSpc>
                <a:spcPct val="90000"/>
              </a:lnSpc>
              <a:buFontTx/>
              <a:buNone/>
            </a:pPr>
            <a:r>
              <a:rPr lang="ru-RU" sz="1800" smtClean="0"/>
              <a:t>                                                                                      Бабушке любимой</a:t>
            </a:r>
          </a:p>
          <a:p>
            <a:pPr eaLnBrk="1" hangingPunct="1">
              <a:lnSpc>
                <a:spcPct val="90000"/>
              </a:lnSpc>
              <a:buFontTx/>
              <a:buNone/>
            </a:pPr>
            <a:r>
              <a:rPr lang="ru-RU" sz="1800" smtClean="0"/>
              <a:t>                                                                                       гостинцы несёт</a:t>
            </a:r>
            <a:r>
              <a:rPr lang="en-US" sz="1800" smtClean="0"/>
              <a:t>.</a:t>
            </a:r>
            <a:endParaRPr lang="ru-RU" sz="1800" smtClean="0"/>
          </a:p>
          <a:p>
            <a:pPr eaLnBrk="1" hangingPunct="1">
              <a:lnSpc>
                <a:spcPct val="90000"/>
              </a:lnSpc>
              <a:buFontTx/>
              <a:buNone/>
            </a:pPr>
            <a:r>
              <a:rPr lang="ru-RU" sz="1800" smtClean="0"/>
              <a:t>                                                         </a:t>
            </a:r>
          </a:p>
          <a:p>
            <a:pPr eaLnBrk="1" hangingPunct="1">
              <a:lnSpc>
                <a:spcPct val="90000"/>
              </a:lnSpc>
              <a:buFontTx/>
              <a:buNone/>
            </a:pPr>
            <a:r>
              <a:rPr lang="ru-RU" sz="1800" smtClean="0"/>
              <a:t>                                      </a:t>
            </a:r>
          </a:p>
        </p:txBody>
      </p:sp>
      <p:sp>
        <p:nvSpPr>
          <p:cNvPr id="12292" name="WordArt 5"/>
          <p:cNvSpPr>
            <a:spLocks noChangeArrowheads="1" noChangeShapeType="1" noTextEdit="1"/>
          </p:cNvSpPr>
          <p:nvPr/>
        </p:nvSpPr>
        <p:spPr bwMode="auto">
          <a:xfrm>
            <a:off x="1042988" y="404813"/>
            <a:ext cx="6985000" cy="792162"/>
          </a:xfrm>
          <a:prstGeom prst="rect">
            <a:avLst/>
          </a:prstGeom>
        </p:spPr>
        <p:txBody>
          <a:bodyPr wrap="none" fromWordArt="1">
            <a:prstTxWarp prst="textDoubleWave1">
              <a:avLst>
                <a:gd name="adj1" fmla="val 6500"/>
                <a:gd name="adj2" fmla="val 0"/>
              </a:avLst>
            </a:prstTxWarp>
          </a:bodyPr>
          <a:lstStyle/>
          <a:p>
            <a:pPr algn="ctr"/>
            <a:r>
              <a:rPr lang="ru-RU" sz="4000" kern="10" spc="-400">
                <a:ln w="12700">
                  <a:solidFill>
                    <a:srgbClr val="000099"/>
                  </a:solidFill>
                  <a:round/>
                  <a:headEnd/>
                  <a:tailEnd/>
                </a:ln>
                <a:solidFill>
                  <a:srgbClr val="33CCFF"/>
                </a:solidFill>
                <a:effectLst>
                  <a:outerShdw dist="125724" dir="18900000" algn="ctr" rotWithShape="0">
                    <a:srgbClr val="000099"/>
                  </a:outerShdw>
                </a:effectLst>
                <a:latin typeface="Impact"/>
              </a:rPr>
              <a:t>Загадки</a:t>
            </a:r>
          </a:p>
        </p:txBody>
      </p:sp>
      <p:pic>
        <p:nvPicPr>
          <p:cNvPr id="12293" name="Picture 6"/>
          <p:cNvPicPr>
            <a:picLocks noChangeAspect="1" noChangeArrowheads="1"/>
          </p:cNvPicPr>
          <p:nvPr/>
        </p:nvPicPr>
        <p:blipFill>
          <a:blip r:embed="rId2" cstate="screen"/>
          <a:srcRect/>
          <a:stretch>
            <a:fillRect/>
          </a:stretch>
        </p:blipFill>
        <p:spPr bwMode="auto">
          <a:xfrm>
            <a:off x="4572000" y="1628775"/>
            <a:ext cx="2519363" cy="1728788"/>
          </a:xfrm>
          <a:prstGeom prst="rect">
            <a:avLst/>
          </a:prstGeom>
          <a:noFill/>
          <a:ln w="9525">
            <a:noFill/>
            <a:miter lim="800000"/>
            <a:headEnd/>
            <a:tailEnd/>
          </a:ln>
        </p:spPr>
      </p:pic>
      <p:pic>
        <p:nvPicPr>
          <p:cNvPr id="12294" name="Picture 7"/>
          <p:cNvPicPr>
            <a:picLocks noChangeAspect="1" noChangeArrowheads="1"/>
          </p:cNvPicPr>
          <p:nvPr/>
        </p:nvPicPr>
        <p:blipFill>
          <a:blip r:embed="rId3" cstate="screen"/>
          <a:srcRect/>
          <a:stretch>
            <a:fillRect/>
          </a:stretch>
        </p:blipFill>
        <p:spPr bwMode="auto">
          <a:xfrm>
            <a:off x="3203575" y="4149725"/>
            <a:ext cx="2555875" cy="1916113"/>
          </a:xfrm>
          <a:prstGeom prst="rect">
            <a:avLst/>
          </a:prstGeom>
          <a:noFill/>
          <a:ln w="9525">
            <a:noFill/>
            <a:miter lim="800000"/>
            <a:headEnd/>
            <a:tailEnd/>
          </a:ln>
        </p:spPr>
      </p:pic>
      <p:pic>
        <p:nvPicPr>
          <p:cNvPr id="12295" name="Picture 8"/>
          <p:cNvPicPr>
            <a:picLocks noChangeAspect="1" noChangeArrowheads="1"/>
          </p:cNvPicPr>
          <p:nvPr/>
        </p:nvPicPr>
        <p:blipFill>
          <a:blip r:embed="rId4" cstate="screen"/>
          <a:srcRect/>
          <a:stretch>
            <a:fillRect/>
          </a:stretch>
        </p:blipFill>
        <p:spPr bwMode="auto">
          <a:xfrm>
            <a:off x="755650" y="3141663"/>
            <a:ext cx="1905000" cy="2924175"/>
          </a:xfrm>
          <a:prstGeom prst="rect">
            <a:avLst/>
          </a:prstGeom>
          <a:noFill/>
          <a:ln w="9525">
            <a:noFill/>
            <a:miter lim="800000"/>
            <a:headEnd/>
            <a:tailEnd/>
          </a:ln>
        </p:spPr>
      </p:pic>
      <p:sp>
        <p:nvSpPr>
          <p:cNvPr id="12296" name="WordArt 10"/>
          <p:cNvSpPr>
            <a:spLocks noChangeArrowheads="1" noChangeShapeType="1" noTextEdit="1"/>
          </p:cNvSpPr>
          <p:nvPr/>
        </p:nvSpPr>
        <p:spPr bwMode="auto">
          <a:xfrm rot="5400000">
            <a:off x="5438776" y="3281362"/>
            <a:ext cx="6337300" cy="295275"/>
          </a:xfrm>
          <a:prstGeom prst="rect">
            <a:avLst/>
          </a:prstGeom>
        </p:spPr>
        <p:txBody>
          <a:bodyPr vert="wordArtVert" wrap="none" fromWordArt="1">
            <a:prstTxWarp prst="textPlain">
              <a:avLst>
                <a:gd name="adj" fmla="val 50000"/>
              </a:avLst>
            </a:prstTxWarp>
          </a:bodyPr>
          <a:lstStyle/>
          <a:p>
            <a:pPr algn="ctr" fontAlgn="auto"/>
            <a:r>
              <a:rPr lang="ru-RU" sz="20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для самых сообразительных</a:t>
            </a:r>
          </a:p>
        </p:txBody>
      </p:sp>
      <p:sp>
        <p:nvSpPr>
          <p:cNvPr id="12297" name="WordArt 11"/>
          <p:cNvSpPr>
            <a:spLocks noChangeArrowheads="1" noChangeShapeType="1" noTextEdit="1"/>
          </p:cNvSpPr>
          <p:nvPr/>
        </p:nvSpPr>
        <p:spPr bwMode="auto">
          <a:xfrm rot="5400000">
            <a:off x="-2710656" y="3223419"/>
            <a:ext cx="6335712" cy="266700"/>
          </a:xfrm>
          <a:prstGeom prst="rect">
            <a:avLst/>
          </a:prstGeom>
        </p:spPr>
        <p:txBody>
          <a:bodyPr vert="wordArtVert" wrap="none" fromWordArt="1">
            <a:prstTxWarp prst="textPlain">
              <a:avLst>
                <a:gd name="adj" fmla="val 50000"/>
              </a:avLst>
            </a:prstTxWarp>
          </a:bodyPr>
          <a:lstStyle/>
          <a:p>
            <a:pPr algn="ctr" fontAlgn="auto"/>
            <a:r>
              <a:rPr lang="ru-RU"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Подумай и ответь</a:t>
            </a:r>
          </a:p>
        </p:txBody>
      </p:sp>
    </p:spTree>
  </p:cSld>
  <p:clrMapOvr>
    <a:masterClrMapping/>
  </p:clrMapOvr>
  <p:transition advClick="0" advTm="6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descr="Штриховой диагональный 1"/>
          <p:cNvSpPr>
            <a:spLocks noGrp="1" noChangeArrowheads="1"/>
          </p:cNvSpPr>
          <p:nvPr>
            <p:ph type="title"/>
          </p:nvPr>
        </p:nvSpPr>
        <p:spPr>
          <a:xfrm>
            <a:off x="179388" y="188913"/>
            <a:ext cx="8785225" cy="6408737"/>
          </a:xfrm>
          <a:pattFill prst="dashDnDiag">
            <a:fgClr>
              <a:srgbClr val="99FF99"/>
            </a:fgClr>
            <a:bgClr>
              <a:schemeClr val="bg1"/>
            </a:bgClr>
          </a:pattFill>
        </p:spPr>
        <p:txBody>
          <a:bodyPr/>
          <a:lstStyle/>
          <a:p>
            <a:pPr eaLnBrk="1" hangingPunct="1"/>
            <a:r>
              <a:rPr lang="ru-RU" sz="2800" smtClean="0">
                <a:solidFill>
                  <a:srgbClr val="006600"/>
                </a:solidFill>
              </a:rPr>
              <a:t>Основная цель нашей работы – формирование будущего большого читателя</a:t>
            </a:r>
            <a:r>
              <a:rPr lang="en-US" sz="2800" smtClean="0">
                <a:solidFill>
                  <a:srgbClr val="006600"/>
                </a:solidFill>
              </a:rPr>
              <a:t>,</a:t>
            </a:r>
            <a:r>
              <a:rPr lang="ru-RU" sz="2800" smtClean="0">
                <a:solidFill>
                  <a:srgbClr val="006600"/>
                </a:solidFill>
              </a:rPr>
              <a:t> культурно образованного человека</a:t>
            </a:r>
            <a:r>
              <a:rPr lang="en-US" sz="2800" smtClean="0">
                <a:solidFill>
                  <a:srgbClr val="006600"/>
                </a:solidFill>
              </a:rPr>
              <a:t>.</a:t>
            </a:r>
            <a:r>
              <a:rPr lang="ru-RU" sz="2800" smtClean="0">
                <a:solidFill>
                  <a:srgbClr val="006600"/>
                </a:solidFill>
              </a:rPr>
              <a:t/>
            </a:r>
            <a:br>
              <a:rPr lang="ru-RU" sz="2800" smtClean="0">
                <a:solidFill>
                  <a:srgbClr val="006600"/>
                </a:solidFill>
              </a:rPr>
            </a:br>
            <a:r>
              <a:rPr lang="ru-RU" sz="2800" smtClean="0">
                <a:solidFill>
                  <a:srgbClr val="006600"/>
                </a:solidFill>
              </a:rPr>
              <a:t>Задачи:</a:t>
            </a:r>
            <a:br>
              <a:rPr lang="ru-RU" sz="2800" smtClean="0">
                <a:solidFill>
                  <a:srgbClr val="006600"/>
                </a:solidFill>
              </a:rPr>
            </a:br>
            <a:r>
              <a:rPr lang="ru-RU" sz="2800" smtClean="0">
                <a:solidFill>
                  <a:srgbClr val="006600"/>
                </a:solidFill>
              </a:rPr>
              <a:t>Закрепить знания детей о творчестве Шарля Перро</a:t>
            </a:r>
            <a:r>
              <a:rPr lang="en-US" sz="2800" smtClean="0">
                <a:solidFill>
                  <a:srgbClr val="006600"/>
                </a:solidFill>
              </a:rPr>
              <a:t>.</a:t>
            </a:r>
            <a:r>
              <a:rPr lang="ru-RU" sz="2800" smtClean="0">
                <a:solidFill>
                  <a:srgbClr val="006600"/>
                </a:solidFill>
              </a:rPr>
              <a:t> Развивать мышление</a:t>
            </a:r>
            <a:r>
              <a:rPr lang="en-US" sz="2800" smtClean="0">
                <a:solidFill>
                  <a:srgbClr val="006600"/>
                </a:solidFill>
              </a:rPr>
              <a:t>,</a:t>
            </a:r>
            <a:r>
              <a:rPr lang="ru-RU" sz="2800" smtClean="0">
                <a:solidFill>
                  <a:srgbClr val="006600"/>
                </a:solidFill>
              </a:rPr>
              <a:t> память</a:t>
            </a:r>
            <a:r>
              <a:rPr lang="en-US" sz="2800" smtClean="0">
                <a:solidFill>
                  <a:srgbClr val="006600"/>
                </a:solidFill>
              </a:rPr>
              <a:t>,</a:t>
            </a:r>
            <a:r>
              <a:rPr lang="ru-RU" sz="2800" smtClean="0">
                <a:solidFill>
                  <a:srgbClr val="006600"/>
                </a:solidFill>
              </a:rPr>
              <a:t> воображение</a:t>
            </a:r>
            <a:r>
              <a:rPr lang="en-US" sz="2800" smtClean="0">
                <a:solidFill>
                  <a:srgbClr val="006600"/>
                </a:solidFill>
              </a:rPr>
              <a:t>,</a:t>
            </a:r>
            <a:r>
              <a:rPr lang="ru-RU" sz="2800" smtClean="0">
                <a:solidFill>
                  <a:srgbClr val="006600"/>
                </a:solidFill>
              </a:rPr>
              <a:t> речь</a:t>
            </a:r>
            <a:r>
              <a:rPr lang="en-US" sz="2800" smtClean="0">
                <a:solidFill>
                  <a:srgbClr val="006600"/>
                </a:solidFill>
              </a:rPr>
              <a:t>,</a:t>
            </a:r>
            <a:r>
              <a:rPr lang="ru-RU" sz="2800" smtClean="0">
                <a:solidFill>
                  <a:srgbClr val="006600"/>
                </a:solidFill>
              </a:rPr>
              <a:t> внимание</a:t>
            </a:r>
            <a:r>
              <a:rPr lang="en-US" sz="2800" smtClean="0">
                <a:solidFill>
                  <a:srgbClr val="006600"/>
                </a:solidFill>
              </a:rPr>
              <a:t>,</a:t>
            </a:r>
            <a:r>
              <a:rPr lang="ru-RU" sz="2800" smtClean="0">
                <a:solidFill>
                  <a:srgbClr val="006600"/>
                </a:solidFill>
              </a:rPr>
              <a:t> сенсорику</a:t>
            </a:r>
            <a:r>
              <a:rPr lang="en-US" sz="2800" smtClean="0">
                <a:solidFill>
                  <a:srgbClr val="006600"/>
                </a:solidFill>
              </a:rPr>
              <a:t>.</a:t>
            </a:r>
            <a:r>
              <a:rPr lang="ru-RU" sz="2800" smtClean="0">
                <a:solidFill>
                  <a:srgbClr val="006600"/>
                </a:solidFill>
              </a:rPr>
              <a:t> Прививать любовь к литературе</a:t>
            </a:r>
            <a:r>
              <a:rPr lang="en-US" sz="2800" smtClean="0">
                <a:solidFill>
                  <a:srgbClr val="006600"/>
                </a:solidFill>
              </a:rPr>
              <a:t>,</a:t>
            </a:r>
            <a:r>
              <a:rPr lang="ru-RU" sz="2800" smtClean="0">
                <a:solidFill>
                  <a:srgbClr val="006600"/>
                </a:solidFill>
              </a:rPr>
              <a:t> терпеливость</a:t>
            </a:r>
            <a:r>
              <a:rPr lang="en-US" sz="2800" smtClean="0">
                <a:solidFill>
                  <a:srgbClr val="006600"/>
                </a:solidFill>
              </a:rPr>
              <a:t>,</a:t>
            </a:r>
            <a:r>
              <a:rPr lang="ru-RU" sz="2800" smtClean="0">
                <a:solidFill>
                  <a:srgbClr val="006600"/>
                </a:solidFill>
              </a:rPr>
              <a:t> сострадание</a:t>
            </a:r>
            <a:r>
              <a:rPr lang="en-US" sz="2800" smtClean="0">
                <a:solidFill>
                  <a:srgbClr val="006600"/>
                </a:solidFill>
              </a:rPr>
              <a:t>,</a:t>
            </a:r>
            <a:r>
              <a:rPr lang="ru-RU" sz="2800" smtClean="0">
                <a:solidFill>
                  <a:srgbClr val="006600"/>
                </a:solidFill>
              </a:rPr>
              <a:t> трудолюбие</a:t>
            </a:r>
            <a:r>
              <a:rPr lang="en-US" sz="2800" smtClean="0">
                <a:solidFill>
                  <a:srgbClr val="006600"/>
                </a:solidFill>
              </a:rPr>
              <a:t>.</a:t>
            </a:r>
            <a:endParaRPr lang="ru-RU" sz="2800" smtClean="0">
              <a:solidFill>
                <a:srgbClr val="006600"/>
              </a:solidFill>
            </a:endParaRPr>
          </a:p>
        </p:txBody>
      </p:sp>
    </p:spTree>
  </p:cSld>
  <p:clrMapOvr>
    <a:masterClrMapping/>
  </p:clrMapOvr>
  <p:transition advClick="0"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0" y="0"/>
            <a:ext cx="9144000" cy="6858000"/>
          </a:xfrm>
          <a:solidFill>
            <a:schemeClr val="hlink"/>
          </a:solidFill>
        </p:spPr>
        <p:txBody>
          <a:bodyPr/>
          <a:lstStyle/>
          <a:p>
            <a:pPr eaLnBrk="1" hangingPunct="1"/>
            <a:r>
              <a:rPr lang="en-US" sz="1600" smtClean="0"/>
              <a:t>	</a:t>
            </a:r>
            <a:r>
              <a:rPr lang="ru-RU" sz="1800" i="1" smtClean="0">
                <a:solidFill>
                  <a:srgbClr val="FF9933"/>
                </a:solidFill>
              </a:rPr>
              <a:t>Ребенок становится человеком не сам по себе, а лишь общаясь со взрослыми, перенимая у них не только умение ходить, разговаривать, обслуживать себя, но и нравственные нормы. И величайшим счастьем становится для него встреча в пору детства со сказкой и сказочником, цель жизни которого, как писал К.И.Чуковский,             </a:t>
            </a:r>
            <a:br>
              <a:rPr lang="ru-RU" sz="1800" i="1" smtClean="0">
                <a:solidFill>
                  <a:srgbClr val="FF9933"/>
                </a:solidFill>
              </a:rPr>
            </a:br>
            <a:r>
              <a:rPr lang="ru-RU" sz="1800" i="1" smtClean="0">
                <a:solidFill>
                  <a:srgbClr val="FF9933"/>
                </a:solidFill>
              </a:rPr>
              <a:t>воспитывать в человеке  человечность – эту дивную способность человека волноваться чужими несчастьями, радоваться радостями другого, переживать чужую судьбу как свою.</a:t>
            </a:r>
            <a:r>
              <a:rPr lang="ru-RU" sz="1800" smtClean="0">
                <a:solidFill>
                  <a:srgbClr val="FF9933"/>
                </a:solidFill>
              </a:rPr>
              <a:t/>
            </a:r>
            <a:br>
              <a:rPr lang="ru-RU" sz="1800" smtClean="0">
                <a:solidFill>
                  <a:srgbClr val="FF9933"/>
                </a:solidFill>
              </a:rPr>
            </a:br>
            <a:r>
              <a:rPr lang="ru-RU" sz="1800" smtClean="0"/>
              <a:t>	Итак, расскажем об одном из этих чародеев…</a:t>
            </a:r>
            <a:br>
              <a:rPr lang="ru-RU" sz="1800" smtClean="0"/>
            </a:br>
            <a:r>
              <a:rPr lang="ru-RU" sz="1800" smtClean="0"/>
              <a:t>Шарль Перро – французский поэт и критик 17 века, родился в семье чиновника в 1628 году. Опробовав перо в жанре поэм, диалогов и теоретических трактатов, направленных против классицизма, Перро написал ряд блестящих сказок, которые  </a:t>
            </a:r>
            <a:br>
              <a:rPr lang="ru-RU" sz="1800" smtClean="0"/>
            </a:br>
            <a:r>
              <a:rPr lang="ru-RU" sz="1800" smtClean="0"/>
              <a:t>положили начало французской литературной сказке. Как один из талантливых </a:t>
            </a:r>
            <a:br>
              <a:rPr lang="ru-RU" sz="1800" smtClean="0"/>
            </a:br>
            <a:r>
              <a:rPr lang="ru-RU" sz="1800" smtClean="0"/>
              <a:t>                                основоположников литературной сказки, он стал классикой детской литературы.</a:t>
            </a:r>
            <a:br>
              <a:rPr lang="ru-RU" sz="1800" smtClean="0"/>
            </a:br>
            <a:r>
              <a:rPr lang="en-US" sz="1800" smtClean="0"/>
              <a:t>                                             </a:t>
            </a:r>
            <a:r>
              <a:rPr lang="ru-RU" sz="1800" smtClean="0"/>
              <a:t>Всего Шарлем Перро было создано 11 сказок, из них 8прозе и 3 в стихах.</a:t>
            </a:r>
            <a:br>
              <a:rPr lang="ru-RU" sz="1800" smtClean="0"/>
            </a:br>
            <a:endParaRPr lang="ru-RU" sz="1800" smtClean="0"/>
          </a:p>
        </p:txBody>
      </p:sp>
      <p:pic>
        <p:nvPicPr>
          <p:cNvPr id="4099" name="Picture 6"/>
          <p:cNvPicPr>
            <a:picLocks noChangeAspect="1" noChangeArrowheads="1"/>
          </p:cNvPicPr>
          <p:nvPr/>
        </p:nvPicPr>
        <p:blipFill>
          <a:blip r:embed="rId2" cstate="screen"/>
          <a:srcRect/>
          <a:stretch>
            <a:fillRect/>
          </a:stretch>
        </p:blipFill>
        <p:spPr bwMode="auto">
          <a:xfrm>
            <a:off x="611188" y="4652963"/>
            <a:ext cx="1670050" cy="1943100"/>
          </a:xfrm>
          <a:prstGeom prst="rect">
            <a:avLst/>
          </a:prstGeom>
          <a:noFill/>
          <a:ln w="9525">
            <a:noFill/>
            <a:miter lim="800000"/>
            <a:headEnd/>
            <a:tailEnd/>
          </a:ln>
        </p:spPr>
      </p:pic>
    </p:spTree>
  </p:cSld>
  <p:clrMapOvr>
    <a:masterClrMapping/>
  </p:clrMapOvr>
  <p:transition advClick="0" advTm="6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0" y="0"/>
            <a:ext cx="9144000" cy="6858000"/>
          </a:xfrm>
          <a:solidFill>
            <a:srgbClr val="99FF99"/>
          </a:solidFill>
        </p:spPr>
        <p:txBody>
          <a:bodyPr/>
          <a:lstStyle/>
          <a:p>
            <a:pPr eaLnBrk="1" hangingPunct="1"/>
            <a:r>
              <a:rPr lang="ru-RU" sz="1600" smtClean="0"/>
              <a:t>                  </a:t>
            </a:r>
            <a:r>
              <a:rPr lang="en-US" sz="1600" smtClean="0"/>
              <a:t> </a:t>
            </a:r>
            <a:r>
              <a:rPr lang="ru-RU" sz="2000" smtClean="0"/>
              <a:t>Границы трагического им четко обозначены. Синяя борода точит нож, чтобы убить жену. Еще минута, и она погибнет. Но появляются ее братья, храбрые рыцари, и спасают сестру…</a:t>
            </a:r>
            <a:br>
              <a:rPr lang="ru-RU" sz="2000" smtClean="0"/>
            </a:br>
            <a:r>
              <a:rPr lang="ru-RU" sz="2000" smtClean="0"/>
              <a:t>                                     Кипит вода в котле, людоед хочет сварить и съесть               </a:t>
            </a:r>
            <a:br>
              <a:rPr lang="ru-RU" sz="2000" smtClean="0"/>
            </a:br>
            <a:r>
              <a:rPr lang="ru-RU" sz="2000" smtClean="0"/>
              <a:t>                                 мальчика с пальчик вместе с братьями, но детям </a:t>
            </a:r>
            <a:br>
              <a:rPr lang="ru-RU" sz="2000" smtClean="0"/>
            </a:br>
            <a:r>
              <a:rPr lang="ru-RU" sz="2000" smtClean="0"/>
              <a:t>                                      удается убежать…И невольно возникает вопрос: «А </a:t>
            </a:r>
            <a:br>
              <a:rPr lang="ru-RU" sz="2000" smtClean="0"/>
            </a:br>
            <a:r>
              <a:rPr lang="ru-RU" sz="2000" smtClean="0"/>
              <a:t>                                    нужны ли детям такое потрясение, такая трагедия, </a:t>
            </a:r>
            <a:br>
              <a:rPr lang="ru-RU" sz="2000" smtClean="0"/>
            </a:br>
            <a:r>
              <a:rPr lang="ru-RU" sz="2000" smtClean="0"/>
              <a:t>                                   пусть и со счастливым концом? Наверное, нужно. </a:t>
            </a:r>
            <a:br>
              <a:rPr lang="ru-RU" sz="2000" smtClean="0"/>
            </a:br>
            <a:r>
              <a:rPr lang="ru-RU" sz="2000" smtClean="0"/>
              <a:t>                                Ведь сказка рождает не страх, а совсем иное чувство – </a:t>
            </a:r>
            <a:br>
              <a:rPr lang="ru-RU" sz="2000" smtClean="0"/>
            </a:br>
            <a:r>
              <a:rPr lang="ru-RU" sz="2000" smtClean="0"/>
              <a:t>                          сострадание. И вспоминаются удивительные слова  </a:t>
            </a:r>
            <a:br>
              <a:rPr lang="ru-RU" sz="2000" smtClean="0"/>
            </a:br>
            <a:r>
              <a:rPr lang="ru-RU" sz="2000" smtClean="0"/>
              <a:t>                                Достоевского: «</a:t>
            </a:r>
            <a:r>
              <a:rPr lang="ru-RU" sz="2000" i="1" smtClean="0"/>
              <a:t>Сострадание есть главнейший, и, </a:t>
            </a:r>
            <a:r>
              <a:rPr lang="en-US" sz="2000" i="1" smtClean="0"/>
              <a:t>                </a:t>
            </a:r>
            <a:br>
              <a:rPr lang="en-US" sz="2000" i="1" smtClean="0"/>
            </a:br>
            <a:r>
              <a:rPr lang="en-US" sz="2000" i="1" smtClean="0"/>
              <a:t>                                 </a:t>
            </a:r>
            <a:r>
              <a:rPr lang="ru-RU" sz="2000" i="1" smtClean="0"/>
              <a:t>может</a:t>
            </a:r>
            <a:r>
              <a:rPr lang="en-US" sz="2000" i="1" smtClean="0"/>
              <a:t> </a:t>
            </a:r>
            <a:r>
              <a:rPr lang="ru-RU" sz="2000" i="1" smtClean="0"/>
              <a:t>быть единственный закон бытия человечества</a:t>
            </a:r>
            <a:r>
              <a:rPr lang="ru-RU" sz="2000" smtClean="0"/>
              <a:t>.</a:t>
            </a:r>
            <a:r>
              <a:rPr lang="en-US" sz="2000" smtClean="0"/>
              <a:t>&gt;&gt;</a:t>
            </a:r>
            <a:endParaRPr lang="ru-RU" sz="2000" smtClean="0"/>
          </a:p>
        </p:txBody>
      </p:sp>
      <p:pic>
        <p:nvPicPr>
          <p:cNvPr id="5123" name="Picture 7"/>
          <p:cNvPicPr>
            <a:picLocks noChangeAspect="1" noChangeArrowheads="1"/>
          </p:cNvPicPr>
          <p:nvPr/>
        </p:nvPicPr>
        <p:blipFill>
          <a:blip r:embed="rId2" cstate="screen"/>
          <a:srcRect/>
          <a:stretch>
            <a:fillRect/>
          </a:stretch>
        </p:blipFill>
        <p:spPr bwMode="auto">
          <a:xfrm>
            <a:off x="395288" y="2636838"/>
            <a:ext cx="1716087" cy="2736850"/>
          </a:xfrm>
          <a:prstGeom prst="rect">
            <a:avLst/>
          </a:prstGeom>
          <a:noFill/>
          <a:ln w="9525">
            <a:noFill/>
            <a:miter lim="800000"/>
            <a:headEnd/>
            <a:tailEnd/>
          </a:ln>
        </p:spPr>
      </p:pic>
    </p:spTree>
  </p:cSld>
  <p:clrMapOvr>
    <a:masterClrMapping/>
  </p:clrMapOvr>
  <p:transition advClick="0" advTm="6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ctrTitle"/>
          </p:nvPr>
        </p:nvSpPr>
        <p:spPr>
          <a:xfrm>
            <a:off x="0" y="0"/>
            <a:ext cx="9144000" cy="6858000"/>
          </a:xfrm>
          <a:solidFill>
            <a:srgbClr val="FFCC66"/>
          </a:solidFill>
        </p:spPr>
        <p:txBody>
          <a:bodyPr/>
          <a:lstStyle/>
          <a:p>
            <a:pPr eaLnBrk="1" hangingPunct="1"/>
            <a:endParaRPr lang="ru-RU" smtClean="0"/>
          </a:p>
        </p:txBody>
      </p:sp>
      <p:sp>
        <p:nvSpPr>
          <p:cNvPr id="6147" name="Rectangle 6"/>
          <p:cNvSpPr>
            <a:spLocks noGrp="1" noChangeArrowheads="1"/>
          </p:cNvSpPr>
          <p:nvPr>
            <p:ph type="subTitle" idx="1"/>
          </p:nvPr>
        </p:nvSpPr>
        <p:spPr>
          <a:xfrm>
            <a:off x="0" y="692150"/>
            <a:ext cx="9144000" cy="6165850"/>
          </a:xfrm>
        </p:spPr>
        <p:txBody>
          <a:bodyPr/>
          <a:lstStyle/>
          <a:p>
            <a:pPr eaLnBrk="1" hangingPunct="1"/>
            <a:r>
              <a:rPr lang="ru-RU" sz="2000" dirty="0" smtClean="0"/>
              <a:t>Автор прибегнул к мистификации, не решившись выступить, </a:t>
            </a:r>
            <a:r>
              <a:rPr lang="en-US" sz="2000" dirty="0" smtClean="0"/>
              <a:t>                             </a:t>
            </a:r>
            <a:br>
              <a:rPr lang="en-US" sz="2000" dirty="0" smtClean="0"/>
            </a:br>
            <a:r>
              <a:rPr lang="en-US" sz="2000" dirty="0" smtClean="0"/>
              <a:t>                                             </a:t>
            </a:r>
            <a:r>
              <a:rPr lang="ru-RU" sz="2000" dirty="0" smtClean="0"/>
              <a:t>открыто как создатель произведений «низкого жанра», и подписал </a:t>
            </a:r>
            <a:r>
              <a:rPr lang="en-US" sz="2000" dirty="0" smtClean="0"/>
              <a:t>          </a:t>
            </a:r>
            <a:br>
              <a:rPr lang="en-US" sz="2000" dirty="0" smtClean="0"/>
            </a:br>
            <a:r>
              <a:rPr lang="en-US" sz="2000" dirty="0" smtClean="0"/>
              <a:t>                                            </a:t>
            </a:r>
            <a:r>
              <a:rPr lang="ru-RU" sz="2000" dirty="0" smtClean="0"/>
              <a:t>первое издание именем своего сына – Перро </a:t>
            </a:r>
            <a:r>
              <a:rPr lang="ru-RU" sz="2000" dirty="0" err="1" smtClean="0"/>
              <a:t>д</a:t>
            </a:r>
            <a:r>
              <a:rPr lang="ru-RU" sz="2000" dirty="0" smtClean="0"/>
              <a:t>, </a:t>
            </a:r>
            <a:r>
              <a:rPr lang="ru-RU" sz="2000" dirty="0" err="1" smtClean="0"/>
              <a:t>Арманкур</a:t>
            </a:r>
            <a:r>
              <a:rPr lang="ru-RU" sz="2000" dirty="0" smtClean="0"/>
              <a:t> – и от </a:t>
            </a:r>
            <a:r>
              <a:rPr lang="en-US" sz="2000" dirty="0" smtClean="0"/>
              <a:t/>
            </a:r>
            <a:br>
              <a:rPr lang="en-US" sz="2000" dirty="0" smtClean="0"/>
            </a:br>
            <a:r>
              <a:rPr lang="en-US" sz="2000" dirty="0" smtClean="0"/>
              <a:t>                                            </a:t>
            </a:r>
            <a:r>
              <a:rPr lang="ru-RU" sz="2000" dirty="0" smtClean="0"/>
              <a:t>его имени обратился с посвящением к юной племяннице Луи 14 </a:t>
            </a:r>
            <a:r>
              <a:rPr lang="en-US" sz="2000" dirty="0" smtClean="0"/>
              <a:t>        </a:t>
            </a:r>
            <a:br>
              <a:rPr lang="en-US" sz="2000" dirty="0" smtClean="0"/>
            </a:br>
            <a:r>
              <a:rPr lang="en-US" sz="2000" dirty="0" smtClean="0"/>
              <a:t>                                         </a:t>
            </a:r>
            <a:r>
              <a:rPr lang="ru-RU" sz="2000" dirty="0" smtClean="0"/>
              <a:t>Елизавете – Шарлотте </a:t>
            </a:r>
            <a:r>
              <a:rPr lang="ru-RU" sz="2000" dirty="0" err="1" smtClean="0"/>
              <a:t>Орлсанской</a:t>
            </a:r>
            <a:r>
              <a:rPr lang="ru-RU" sz="2000" dirty="0" smtClean="0"/>
              <a:t>. Многие поучения в сказках вытекают из «программы воспитания» девочек – будущих придворных дам, а также мальчиков – будущих кавалеров двора.</a:t>
            </a:r>
            <a:br>
              <a:rPr lang="ru-RU" sz="2000" dirty="0" smtClean="0"/>
            </a:br>
            <a:r>
              <a:rPr lang="ru-RU" sz="2000" dirty="0" smtClean="0"/>
              <a:t>На бродячие сюжеты французского фольклора, Перро придавал им аристократическую галантность и буржуазный практицизм. Самым важным элементом для него была мораль, поэтому он завершал каждую сказку стихотворным нравоучением. Вспомним, стихотворное «поучение», в  котором подобно остальным сказкам у Перро оканчивается «Кот в сапогах»:</a:t>
            </a:r>
            <a:r>
              <a:rPr lang="en-US" sz="2000" dirty="0" smtClean="0"/>
              <a:t/>
            </a:r>
            <a:br>
              <a:rPr lang="en-US" sz="2000" dirty="0" smtClean="0"/>
            </a:br>
            <a:r>
              <a:rPr lang="ru-RU" sz="2000" dirty="0" smtClean="0"/>
              <a:t>        </a:t>
            </a:r>
          </a:p>
        </p:txBody>
      </p:sp>
      <p:pic>
        <p:nvPicPr>
          <p:cNvPr id="6148" name="Picture 7"/>
          <p:cNvPicPr>
            <a:picLocks noChangeAspect="1" noChangeArrowheads="1"/>
          </p:cNvPicPr>
          <p:nvPr/>
        </p:nvPicPr>
        <p:blipFill>
          <a:blip r:embed="rId2" cstate="screen"/>
          <a:srcRect/>
          <a:stretch>
            <a:fillRect/>
          </a:stretch>
        </p:blipFill>
        <p:spPr bwMode="auto">
          <a:xfrm>
            <a:off x="1331913" y="1052513"/>
            <a:ext cx="1314450" cy="2057400"/>
          </a:xfrm>
          <a:prstGeom prst="rect">
            <a:avLst/>
          </a:prstGeom>
          <a:noFill/>
          <a:ln w="9525">
            <a:noFill/>
            <a:miter lim="800000"/>
            <a:headEnd/>
            <a:tailEnd/>
          </a:ln>
        </p:spPr>
      </p:pic>
    </p:spTree>
  </p:cSld>
  <p:clrMapOvr>
    <a:masterClrMapping/>
  </p:clrMapOvr>
  <p:transition advClick="0" advTm="6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858000"/>
          </a:xfrm>
          <a:solidFill>
            <a:srgbClr val="FFFF00"/>
          </a:solidFill>
        </p:spPr>
        <p:txBody>
          <a:bodyPr/>
          <a:lstStyle/>
          <a:p>
            <a:pPr eaLnBrk="1" hangingPunct="1"/>
            <a:endParaRPr lang="ru-RU" smtClean="0"/>
          </a:p>
        </p:txBody>
      </p:sp>
      <p:sp>
        <p:nvSpPr>
          <p:cNvPr id="7171" name="Rectangle 3"/>
          <p:cNvSpPr>
            <a:spLocks noGrp="1" noChangeArrowheads="1"/>
          </p:cNvSpPr>
          <p:nvPr>
            <p:ph type="body" idx="1"/>
          </p:nvPr>
        </p:nvSpPr>
        <p:spPr>
          <a:xfrm>
            <a:off x="179388" y="115888"/>
            <a:ext cx="8964612" cy="6553200"/>
          </a:xfrm>
        </p:spPr>
        <p:txBody>
          <a:bodyPr/>
          <a:lstStyle/>
          <a:p>
            <a:pPr eaLnBrk="1" hangingPunct="1">
              <a:lnSpc>
                <a:spcPct val="90000"/>
              </a:lnSpc>
            </a:pPr>
            <a:endParaRPr lang="ru-RU" sz="1200" smtClean="0"/>
          </a:p>
          <a:p>
            <a:pPr eaLnBrk="1" hangingPunct="1">
              <a:lnSpc>
                <a:spcPct val="90000"/>
              </a:lnSpc>
            </a:pPr>
            <a:endParaRPr lang="ru-RU" sz="1200" smtClean="0"/>
          </a:p>
          <a:p>
            <a:pPr eaLnBrk="1" hangingPunct="1">
              <a:lnSpc>
                <a:spcPct val="90000"/>
              </a:lnSpc>
            </a:pPr>
            <a:endParaRPr lang="ru-RU" sz="1200" smtClean="0"/>
          </a:p>
          <a:p>
            <a:pPr eaLnBrk="1" hangingPunct="1">
              <a:lnSpc>
                <a:spcPct val="90000"/>
              </a:lnSpc>
            </a:pPr>
            <a:r>
              <a:rPr lang="en-US" sz="1200" smtClean="0"/>
              <a:t>           </a:t>
            </a:r>
            <a:r>
              <a:rPr lang="ru-RU" sz="1200" smtClean="0"/>
              <a:t> </a:t>
            </a:r>
            <a:r>
              <a:rPr lang="ru-RU" sz="2400" i="1" smtClean="0"/>
              <a:t>Премило украшает детство</a:t>
            </a:r>
            <a:br>
              <a:rPr lang="ru-RU" sz="2400" i="1" smtClean="0"/>
            </a:br>
            <a:r>
              <a:rPr lang="ru-RU" sz="2400" i="1" smtClean="0"/>
              <a:t>	Довольно крупное наследство,</a:t>
            </a:r>
            <a:br>
              <a:rPr lang="ru-RU" sz="2400" i="1" smtClean="0"/>
            </a:br>
            <a:r>
              <a:rPr lang="ru-RU" sz="2400" i="1" smtClean="0"/>
              <a:t>	Сынку врученное отцом.</a:t>
            </a:r>
            <a:br>
              <a:rPr lang="ru-RU" sz="2400" i="1" smtClean="0"/>
            </a:br>
            <a:r>
              <a:rPr lang="ru-RU" sz="2400" i="1" smtClean="0"/>
              <a:t>	Но кто наследует умелость,</a:t>
            </a:r>
            <a:br>
              <a:rPr lang="ru-RU" sz="2400" i="1" smtClean="0"/>
            </a:br>
            <a:r>
              <a:rPr lang="ru-RU" sz="2400" i="1" smtClean="0"/>
              <a:t>	И обходительность и смелость -</a:t>
            </a:r>
            <a:br>
              <a:rPr lang="ru-RU" sz="2400" i="1" smtClean="0"/>
            </a:br>
            <a:r>
              <a:rPr lang="ru-RU" sz="2400" i="1" smtClean="0"/>
              <a:t>	Вернее будет молодцом.</a:t>
            </a:r>
            <a:br>
              <a:rPr lang="ru-RU" sz="2400" i="1" smtClean="0"/>
            </a:br>
            <a:endParaRPr lang="ru-RU" sz="2400" i="1" smtClean="0"/>
          </a:p>
          <a:p>
            <a:pPr eaLnBrk="1" hangingPunct="1">
              <a:lnSpc>
                <a:spcPct val="90000"/>
              </a:lnSpc>
            </a:pPr>
            <a:r>
              <a:rPr lang="ru-RU" sz="2400" smtClean="0"/>
              <a:t>     Если мысленно вспомнить все сказки Перро, поразмыслить, то можно прийти к мысли: Перро подарил нам  подлинные сказочные трагедии. Дело в том, что писатель, как считает А.Шаров, был убежден: трагедии – сказки необходимы для детской души. Только они не могут, не должны оканчиваться смертью героев хотя бы потому, что за детством следует не смерть, а взрослость, за взрослостью – старость, за старостью – отдаленно, нереально и непостижимо для ребенка – смерть. </a:t>
            </a:r>
          </a:p>
        </p:txBody>
      </p:sp>
      <p:pic>
        <p:nvPicPr>
          <p:cNvPr id="7172" name="Picture 4"/>
          <p:cNvPicPr>
            <a:picLocks noChangeAspect="1" noChangeArrowheads="1"/>
          </p:cNvPicPr>
          <p:nvPr/>
        </p:nvPicPr>
        <p:blipFill>
          <a:blip r:embed="rId2" cstate="screen"/>
          <a:srcRect/>
          <a:stretch>
            <a:fillRect/>
          </a:stretch>
        </p:blipFill>
        <p:spPr bwMode="auto">
          <a:xfrm>
            <a:off x="6443663" y="692150"/>
            <a:ext cx="1914525" cy="2060575"/>
          </a:xfrm>
          <a:prstGeom prst="rect">
            <a:avLst/>
          </a:prstGeom>
          <a:noFill/>
          <a:ln w="9525">
            <a:noFill/>
            <a:miter lim="800000"/>
            <a:headEnd/>
            <a:tailEnd/>
          </a:ln>
        </p:spPr>
      </p:pic>
    </p:spTree>
  </p:cSld>
  <p:clrMapOvr>
    <a:masterClrMapping/>
  </p:clrMapOvr>
  <p:transition advClick="0" advTm="6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77875"/>
          </a:xfrm>
          <a:solidFill>
            <a:srgbClr val="FFCCFF"/>
          </a:solidFill>
          <a:ln w="76200">
            <a:solidFill>
              <a:schemeClr val="accent2"/>
            </a:solidFill>
          </a:ln>
        </p:spPr>
        <p:txBody>
          <a:bodyPr/>
          <a:lstStyle/>
          <a:p>
            <a:pPr eaLnBrk="1" hangingPunct="1"/>
            <a:r>
              <a:rPr lang="ru-RU" sz="3600" smtClean="0">
                <a:solidFill>
                  <a:srgbClr val="FF3399"/>
                </a:solidFill>
              </a:rPr>
              <a:t>Биография Шарля Перро для детей</a:t>
            </a:r>
          </a:p>
        </p:txBody>
      </p:sp>
      <p:sp>
        <p:nvSpPr>
          <p:cNvPr id="8195" name="Rectangle 3"/>
          <p:cNvSpPr>
            <a:spLocks noGrp="1" noChangeArrowheads="1"/>
          </p:cNvSpPr>
          <p:nvPr>
            <p:ph type="body" idx="1"/>
          </p:nvPr>
        </p:nvSpPr>
        <p:spPr>
          <a:xfrm>
            <a:off x="457200" y="1268413"/>
            <a:ext cx="8229600" cy="4857750"/>
          </a:xfrm>
          <a:solidFill>
            <a:schemeClr val="accent1"/>
          </a:solidFill>
          <a:ln w="76200">
            <a:solidFill>
              <a:schemeClr val="accent2"/>
            </a:solidFill>
          </a:ln>
        </p:spPr>
        <p:txBody>
          <a:bodyPr/>
          <a:lstStyle/>
          <a:p>
            <a:pPr eaLnBrk="1" hangingPunct="1">
              <a:lnSpc>
                <a:spcPct val="80000"/>
              </a:lnSpc>
            </a:pPr>
            <a:r>
              <a:rPr lang="ru-RU" sz="1800" smtClean="0"/>
              <a:t>                                       </a:t>
            </a:r>
          </a:p>
          <a:p>
            <a:pPr eaLnBrk="1" hangingPunct="1">
              <a:lnSpc>
                <a:spcPct val="80000"/>
              </a:lnSpc>
            </a:pPr>
            <a:r>
              <a:rPr lang="ru-RU" sz="1200" smtClean="0"/>
              <a:t>Очень-очень давно во Франции в семье чиновника родился теперь широко известный во всём мире сказочник Шарль Перро</a:t>
            </a:r>
            <a:r>
              <a:rPr lang="en-US" sz="1200" smtClean="0"/>
              <a:t>.</a:t>
            </a:r>
            <a:r>
              <a:rPr lang="ru-RU" sz="1200" smtClean="0"/>
              <a:t> Он получил юридическое   образование и стал </a:t>
            </a:r>
          </a:p>
          <a:p>
            <a:pPr eaLnBrk="1" hangingPunct="1">
              <a:lnSpc>
                <a:spcPct val="80000"/>
              </a:lnSpc>
            </a:pPr>
            <a:r>
              <a:rPr lang="ru-RU" sz="1200" smtClean="0"/>
              <a:t>                                        влиятельным человеком при дворе</a:t>
            </a:r>
            <a:r>
              <a:rPr lang="en-US" sz="1200" smtClean="0"/>
              <a:t>.</a:t>
            </a:r>
            <a:r>
              <a:rPr lang="ru-RU" sz="1200" smtClean="0"/>
              <a:t> Шарль Перро начал писать </a:t>
            </a:r>
            <a:r>
              <a:rPr lang="en-US" sz="1200" smtClean="0"/>
              <a:t>             </a:t>
            </a:r>
          </a:p>
          <a:p>
            <a:pPr eaLnBrk="1" hangingPunct="1">
              <a:lnSpc>
                <a:spcPct val="80000"/>
              </a:lnSpc>
            </a:pPr>
            <a:r>
              <a:rPr lang="en-US" sz="1200" smtClean="0"/>
              <a:t>                                         </a:t>
            </a:r>
            <a:r>
              <a:rPr lang="ru-RU" sz="1200" smtClean="0"/>
              <a:t>сказки в пожилом возрасте</a:t>
            </a:r>
            <a:r>
              <a:rPr lang="en-US" sz="1200" smtClean="0"/>
              <a:t>.</a:t>
            </a:r>
            <a:r>
              <a:rPr lang="ru-RU" sz="1200" smtClean="0"/>
              <a:t> Всего Шарлем Перро было создано </a:t>
            </a:r>
          </a:p>
          <a:p>
            <a:pPr eaLnBrk="1" hangingPunct="1">
              <a:lnSpc>
                <a:spcPct val="80000"/>
              </a:lnSpc>
            </a:pPr>
            <a:r>
              <a:rPr lang="ru-RU" sz="1200" smtClean="0"/>
              <a:t>                                        11 сказок. С некоторыми мы уже знакомы: «Спящая красавица», </a:t>
            </a:r>
            <a:endParaRPr lang="en-US" sz="1200" smtClean="0"/>
          </a:p>
          <a:p>
            <a:pPr eaLnBrk="1" hangingPunct="1">
              <a:lnSpc>
                <a:spcPct val="80000"/>
              </a:lnSpc>
            </a:pPr>
            <a:r>
              <a:rPr lang="en-US" sz="1200" smtClean="0"/>
              <a:t>                                        </a:t>
            </a:r>
            <a:r>
              <a:rPr lang="ru-RU" sz="1200" smtClean="0"/>
              <a:t>«Феи», «Красная  шапочка», «Синяя борода», «Кот в сапогах», </a:t>
            </a:r>
            <a:r>
              <a:rPr lang="en-US" sz="1200" smtClean="0"/>
              <a:t>     </a:t>
            </a:r>
          </a:p>
          <a:p>
            <a:pPr eaLnBrk="1" hangingPunct="1">
              <a:lnSpc>
                <a:spcPct val="80000"/>
              </a:lnSpc>
            </a:pPr>
            <a:r>
              <a:rPr lang="en-US" sz="1200" smtClean="0"/>
              <a:t>                                         </a:t>
            </a:r>
            <a:r>
              <a:rPr lang="ru-RU" sz="1200" smtClean="0"/>
              <a:t>«Золушка», «Рике с хохолком», «Мальчик с пальчик», «Ослиная </a:t>
            </a:r>
            <a:r>
              <a:rPr lang="en-US" sz="1200" smtClean="0"/>
              <a:t>         </a:t>
            </a:r>
          </a:p>
          <a:p>
            <a:pPr eaLnBrk="1" hangingPunct="1">
              <a:lnSpc>
                <a:spcPct val="80000"/>
              </a:lnSpc>
            </a:pPr>
            <a:r>
              <a:rPr lang="en-US" sz="1200" smtClean="0"/>
              <a:t>                                         </a:t>
            </a:r>
            <a:r>
              <a:rPr lang="ru-RU" sz="1200" smtClean="0"/>
              <a:t>шкура», «Смешные желания», «Гризельда».Все они основаны на </a:t>
            </a:r>
            <a:endParaRPr lang="en-US" sz="1200" smtClean="0"/>
          </a:p>
          <a:p>
            <a:pPr eaLnBrk="1" hangingPunct="1">
              <a:lnSpc>
                <a:spcPct val="80000"/>
              </a:lnSpc>
            </a:pPr>
            <a:r>
              <a:rPr lang="en-US" sz="1200" smtClean="0"/>
              <a:t>                                         </a:t>
            </a:r>
            <a:r>
              <a:rPr lang="ru-RU" sz="1200" smtClean="0"/>
              <a:t>фольклорных сюжетах</a:t>
            </a:r>
            <a:r>
              <a:rPr lang="en-US" sz="1200" smtClean="0"/>
              <a:t>.</a:t>
            </a:r>
            <a:endParaRPr lang="ru-RU" sz="1200" smtClean="0"/>
          </a:p>
          <a:p>
            <a:pPr eaLnBrk="1" hangingPunct="1">
              <a:lnSpc>
                <a:spcPct val="80000"/>
              </a:lnSpc>
            </a:pPr>
            <a:endParaRPr lang="en-US" sz="1200" smtClean="0"/>
          </a:p>
          <a:p>
            <a:pPr eaLnBrk="1" hangingPunct="1">
              <a:lnSpc>
                <a:spcPct val="80000"/>
              </a:lnSpc>
            </a:pPr>
            <a:r>
              <a:rPr lang="en-US" sz="1200" smtClean="0"/>
              <a:t>                                         </a:t>
            </a:r>
            <a:r>
              <a:rPr lang="ru-RU" sz="1200" smtClean="0"/>
              <a:t>Сказки писателя учат терпению, трудолюбию, </a:t>
            </a:r>
            <a:endParaRPr lang="en-US" sz="1200" smtClean="0"/>
          </a:p>
          <a:p>
            <a:pPr eaLnBrk="1" hangingPunct="1">
              <a:lnSpc>
                <a:spcPct val="80000"/>
              </a:lnSpc>
            </a:pPr>
            <a:r>
              <a:rPr lang="ru-RU" sz="1200" smtClean="0"/>
              <a:t>состраданию, хорошим манерам. Именно хорошие манеры открывают </a:t>
            </a:r>
            <a:endParaRPr lang="en-US" sz="1200" smtClean="0"/>
          </a:p>
          <a:p>
            <a:pPr eaLnBrk="1" hangingPunct="1">
              <a:lnSpc>
                <a:spcPct val="80000"/>
              </a:lnSpc>
            </a:pPr>
            <a:r>
              <a:rPr lang="ru-RU" sz="1200" smtClean="0"/>
              <a:t>двери во все дворцы, во все</a:t>
            </a:r>
            <a:r>
              <a:rPr lang="en-US" sz="1200" smtClean="0"/>
              <a:t> </a:t>
            </a:r>
            <a:r>
              <a:rPr lang="ru-RU" sz="1200" smtClean="0"/>
              <a:t>сердца. Кот без сапог – всего лишь кот, а</a:t>
            </a:r>
            <a:endParaRPr lang="en-US" sz="1200" smtClean="0"/>
          </a:p>
          <a:p>
            <a:pPr eaLnBrk="1" hangingPunct="1">
              <a:lnSpc>
                <a:spcPct val="80000"/>
              </a:lnSpc>
            </a:pPr>
            <a:r>
              <a:rPr lang="ru-RU" sz="1200" smtClean="0"/>
              <a:t> в сапогах – приятный собеседник и ловкий помощник, за свои услуги </a:t>
            </a:r>
            <a:endParaRPr lang="en-US" sz="1200" smtClean="0"/>
          </a:p>
          <a:p>
            <a:pPr eaLnBrk="1" hangingPunct="1">
              <a:lnSpc>
                <a:spcPct val="80000"/>
              </a:lnSpc>
            </a:pPr>
            <a:r>
              <a:rPr lang="ru-RU" sz="1200" smtClean="0"/>
              <a:t>хозяину заслуживший покой и богатство. Герои сказок Шарля Перро </a:t>
            </a:r>
            <a:endParaRPr lang="en-US" sz="1200" smtClean="0"/>
          </a:p>
          <a:p>
            <a:pPr eaLnBrk="1" hangingPunct="1">
              <a:lnSpc>
                <a:spcPct val="80000"/>
              </a:lnSpc>
            </a:pPr>
            <a:r>
              <a:rPr lang="ru-RU" sz="1200" smtClean="0"/>
              <a:t>встречаются в произведениях других писателей и композиторов. Сюжет   сказки  </a:t>
            </a:r>
          </a:p>
          <a:p>
            <a:pPr eaLnBrk="1" hangingPunct="1">
              <a:lnSpc>
                <a:spcPct val="80000"/>
              </a:lnSpc>
            </a:pPr>
            <a:r>
              <a:rPr lang="ru-RU" sz="1200" smtClean="0"/>
              <a:t>«Спящая красавица» использовали А.С.Пушкин, П.И.Чайковский,                                     </a:t>
            </a:r>
          </a:p>
          <a:p>
            <a:pPr eaLnBrk="1" hangingPunct="1">
              <a:lnSpc>
                <a:spcPct val="80000"/>
              </a:lnSpc>
            </a:pPr>
            <a:r>
              <a:rPr lang="ru-RU" sz="1200" smtClean="0"/>
              <a:t>С.С.Прокофьев написал балет «Золушка». На основе сказок «Красная </a:t>
            </a:r>
            <a:endParaRPr lang="en-US" sz="1200" smtClean="0"/>
          </a:p>
          <a:p>
            <a:pPr eaLnBrk="1" hangingPunct="1">
              <a:lnSpc>
                <a:spcPct val="80000"/>
              </a:lnSpc>
            </a:pPr>
            <a:r>
              <a:rPr lang="ru-RU" sz="1200" smtClean="0"/>
              <a:t>шапочка», «Кот в сапогах» написаны пьесы, поставлены спектакли.</a:t>
            </a:r>
          </a:p>
          <a:p>
            <a:pPr eaLnBrk="1" hangingPunct="1">
              <a:lnSpc>
                <a:spcPct val="80000"/>
              </a:lnSpc>
            </a:pPr>
            <a:r>
              <a:rPr lang="ru-RU" sz="1200" smtClean="0"/>
              <a:t>Сказки Ш</a:t>
            </a:r>
            <a:r>
              <a:rPr lang="en-US" sz="1200" smtClean="0"/>
              <a:t>.</a:t>
            </a:r>
            <a:r>
              <a:rPr lang="ru-RU" sz="1200" smtClean="0"/>
              <a:t> Перро читали вашим родителям их бабушки и дедушки и мы надеемся</a:t>
            </a:r>
          </a:p>
          <a:p>
            <a:pPr eaLnBrk="1" hangingPunct="1">
              <a:lnSpc>
                <a:spcPct val="80000"/>
              </a:lnSpc>
            </a:pPr>
            <a:r>
              <a:rPr lang="ru-RU" sz="1200" smtClean="0"/>
              <a:t> что вы тоже будете читать их своим детям и внукам</a:t>
            </a:r>
            <a:r>
              <a:rPr lang="en-US" sz="1200" smtClean="0"/>
              <a:t>,</a:t>
            </a:r>
            <a:r>
              <a:rPr lang="ru-RU" sz="1200" smtClean="0"/>
              <a:t> потому что они написаны</a:t>
            </a:r>
          </a:p>
          <a:p>
            <a:pPr eaLnBrk="1" hangingPunct="1">
              <a:lnSpc>
                <a:spcPct val="80000"/>
              </a:lnSpc>
            </a:pPr>
            <a:r>
              <a:rPr lang="ru-RU" sz="1200" smtClean="0"/>
              <a:t> доступным языком</a:t>
            </a:r>
            <a:r>
              <a:rPr lang="en-US" sz="1200" smtClean="0"/>
              <a:t>,</a:t>
            </a:r>
            <a:r>
              <a:rPr lang="ru-RU" sz="1200" smtClean="0"/>
              <a:t> эмоциональны</a:t>
            </a:r>
            <a:r>
              <a:rPr lang="en-US" sz="1200" smtClean="0"/>
              <a:t>,</a:t>
            </a:r>
            <a:r>
              <a:rPr lang="ru-RU" sz="1200" smtClean="0"/>
              <a:t> интересны</a:t>
            </a:r>
            <a:r>
              <a:rPr lang="en-US" sz="1200" smtClean="0"/>
              <a:t>,</a:t>
            </a:r>
            <a:r>
              <a:rPr lang="ru-RU" sz="1200" smtClean="0"/>
              <a:t> поучительны и их герои</a:t>
            </a:r>
          </a:p>
          <a:p>
            <a:pPr eaLnBrk="1" hangingPunct="1">
              <a:lnSpc>
                <a:spcPct val="80000"/>
              </a:lnSpc>
            </a:pPr>
            <a:r>
              <a:rPr lang="ru-RU" sz="1200" smtClean="0"/>
              <a:t> станут вашими друзьями</a:t>
            </a:r>
            <a:r>
              <a:rPr lang="en-US" sz="1200" smtClean="0"/>
              <a:t>.</a:t>
            </a:r>
            <a:endParaRPr lang="ru-RU" sz="1200" smtClean="0"/>
          </a:p>
        </p:txBody>
      </p:sp>
      <p:pic>
        <p:nvPicPr>
          <p:cNvPr id="8196" name="Picture 4"/>
          <p:cNvPicPr>
            <a:picLocks noChangeAspect="1" noChangeArrowheads="1"/>
          </p:cNvPicPr>
          <p:nvPr/>
        </p:nvPicPr>
        <p:blipFill>
          <a:blip r:embed="rId2" cstate="screen"/>
          <a:srcRect/>
          <a:stretch>
            <a:fillRect/>
          </a:stretch>
        </p:blipFill>
        <p:spPr bwMode="auto">
          <a:xfrm>
            <a:off x="827088" y="1989138"/>
            <a:ext cx="1727200" cy="1497012"/>
          </a:xfrm>
          <a:prstGeom prst="rect">
            <a:avLst/>
          </a:prstGeom>
          <a:noFill/>
          <a:ln w="9525">
            <a:noFill/>
            <a:miter lim="800000"/>
            <a:headEnd/>
            <a:tailEnd/>
          </a:ln>
        </p:spPr>
      </p:pic>
      <p:pic>
        <p:nvPicPr>
          <p:cNvPr id="8197" name="Picture 5"/>
          <p:cNvPicPr>
            <a:picLocks noChangeAspect="1" noChangeArrowheads="1"/>
          </p:cNvPicPr>
          <p:nvPr/>
        </p:nvPicPr>
        <p:blipFill>
          <a:blip r:embed="rId3" cstate="screen"/>
          <a:srcRect/>
          <a:stretch>
            <a:fillRect/>
          </a:stretch>
        </p:blipFill>
        <p:spPr bwMode="auto">
          <a:xfrm>
            <a:off x="7092950" y="3429000"/>
            <a:ext cx="1352550" cy="2305050"/>
          </a:xfrm>
          <a:prstGeom prst="rect">
            <a:avLst/>
          </a:prstGeom>
          <a:noFill/>
          <a:ln w="9525">
            <a:noFill/>
            <a:miter lim="800000"/>
            <a:headEnd/>
            <a:tailEnd/>
          </a:ln>
        </p:spPr>
      </p:pic>
      <p:pic>
        <p:nvPicPr>
          <p:cNvPr id="8198" name="Picture 7"/>
          <p:cNvPicPr>
            <a:picLocks noChangeAspect="1" noChangeArrowheads="1"/>
          </p:cNvPicPr>
          <p:nvPr/>
        </p:nvPicPr>
        <p:blipFill>
          <a:blip r:embed="rId4" cstate="screen"/>
          <a:srcRect/>
          <a:stretch>
            <a:fillRect/>
          </a:stretch>
        </p:blipFill>
        <p:spPr bwMode="auto">
          <a:xfrm>
            <a:off x="3132138" y="5589588"/>
            <a:ext cx="1439862" cy="1147762"/>
          </a:xfrm>
          <a:prstGeom prst="rect">
            <a:avLst/>
          </a:prstGeom>
          <a:noFill/>
          <a:ln w="9525">
            <a:noFill/>
            <a:miter lim="800000"/>
            <a:headEnd/>
            <a:tailEnd/>
          </a:ln>
        </p:spPr>
      </p:pic>
    </p:spTree>
  </p:cSld>
  <p:clrMapOvr>
    <a:masterClrMapping/>
  </p:clrMapOvr>
  <p:transition advClick="0" advTm="6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descr="Джинсовая ткань"/>
          <p:cNvSpPr>
            <a:spLocks noGrp="1" noChangeArrowheads="1"/>
          </p:cNvSpPr>
          <p:nvPr>
            <p:ph type="title"/>
          </p:nvPr>
        </p:nvSpPr>
        <p:spPr>
          <a:xfrm>
            <a:off x="0" y="0"/>
            <a:ext cx="9144000" cy="6858000"/>
          </a:xfrm>
          <a:blipFill dpi="0" rotWithShape="1">
            <a:blip r:embed="rId2" cstate="screen"/>
            <a:srcRect/>
            <a:tile tx="0" ty="0" sx="100000" sy="100000" flip="none" algn="tl"/>
          </a:blipFill>
        </p:spPr>
        <p:txBody>
          <a:bodyPr/>
          <a:lstStyle/>
          <a:p>
            <a:pPr eaLnBrk="1" hangingPunct="1"/>
            <a:r>
              <a:rPr lang="ru-RU" sz="6600" smtClean="0">
                <a:solidFill>
                  <a:schemeClr val="accent2"/>
                </a:solidFill>
              </a:rPr>
              <a:t>ЛИТЕРАТУРНЫЕ ИГРЫ</a:t>
            </a:r>
          </a:p>
        </p:txBody>
      </p:sp>
    </p:spTree>
  </p:cSld>
  <p:clrMapOvr>
    <a:masterClrMapping/>
  </p:clrMapOvr>
  <p:transition advClick="0" advTm="6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0"/>
            <a:ext cx="9144000" cy="6858000"/>
          </a:xfrm>
          <a:solidFill>
            <a:srgbClr val="FCFC42"/>
          </a:solidFill>
        </p:spPr>
        <p:txBody>
          <a:bodyPr/>
          <a:lstStyle/>
          <a:p>
            <a:pPr eaLnBrk="1" hangingPunct="1"/>
            <a:endParaRPr lang="ru-RU" smtClean="0"/>
          </a:p>
        </p:txBody>
      </p:sp>
      <p:sp>
        <p:nvSpPr>
          <p:cNvPr id="10243" name="Rectangle 3"/>
          <p:cNvSpPr>
            <a:spLocks noGrp="1" noChangeArrowheads="1"/>
          </p:cNvSpPr>
          <p:nvPr>
            <p:ph type="subTitle" idx="1"/>
          </p:nvPr>
        </p:nvSpPr>
        <p:spPr>
          <a:xfrm>
            <a:off x="3995738" y="3789363"/>
            <a:ext cx="5148262" cy="1439862"/>
          </a:xfrm>
        </p:spPr>
        <p:txBody>
          <a:bodyPr/>
          <a:lstStyle/>
          <a:p>
            <a:pPr eaLnBrk="1" hangingPunct="1"/>
            <a:r>
              <a:rPr lang="ru-RU" sz="4000" smtClean="0">
                <a:solidFill>
                  <a:schemeClr val="accent2"/>
                </a:solidFill>
              </a:rPr>
              <a:t>КРОССВОРД</a:t>
            </a:r>
          </a:p>
        </p:txBody>
      </p:sp>
      <p:sp>
        <p:nvSpPr>
          <p:cNvPr id="10244" name="Line 4"/>
          <p:cNvSpPr>
            <a:spLocks noChangeShapeType="1"/>
          </p:cNvSpPr>
          <p:nvPr/>
        </p:nvSpPr>
        <p:spPr bwMode="auto">
          <a:xfrm>
            <a:off x="3276600" y="765175"/>
            <a:ext cx="1439863" cy="0"/>
          </a:xfrm>
          <a:prstGeom prst="line">
            <a:avLst/>
          </a:prstGeom>
          <a:noFill/>
          <a:ln w="9525">
            <a:solidFill>
              <a:schemeClr val="tx1"/>
            </a:solidFill>
            <a:round/>
            <a:headEnd/>
            <a:tailEnd/>
          </a:ln>
        </p:spPr>
        <p:txBody>
          <a:bodyPr/>
          <a:lstStyle/>
          <a:p>
            <a:endParaRPr lang="ru-RU"/>
          </a:p>
        </p:txBody>
      </p:sp>
      <p:sp>
        <p:nvSpPr>
          <p:cNvPr id="10245" name="Line 5"/>
          <p:cNvSpPr>
            <a:spLocks noChangeShapeType="1"/>
          </p:cNvSpPr>
          <p:nvPr/>
        </p:nvSpPr>
        <p:spPr bwMode="auto">
          <a:xfrm>
            <a:off x="3276600" y="765175"/>
            <a:ext cx="0" cy="3311525"/>
          </a:xfrm>
          <a:prstGeom prst="line">
            <a:avLst/>
          </a:prstGeom>
          <a:noFill/>
          <a:ln w="9525">
            <a:solidFill>
              <a:schemeClr val="tx1"/>
            </a:solidFill>
            <a:round/>
            <a:headEnd/>
            <a:tailEnd/>
          </a:ln>
        </p:spPr>
        <p:txBody>
          <a:bodyPr/>
          <a:lstStyle/>
          <a:p>
            <a:endParaRPr lang="ru-RU"/>
          </a:p>
        </p:txBody>
      </p:sp>
      <p:sp>
        <p:nvSpPr>
          <p:cNvPr id="10246" name="Line 8"/>
          <p:cNvSpPr>
            <a:spLocks noChangeShapeType="1"/>
          </p:cNvSpPr>
          <p:nvPr/>
        </p:nvSpPr>
        <p:spPr bwMode="auto">
          <a:xfrm>
            <a:off x="3276600" y="4076700"/>
            <a:ext cx="358775" cy="0"/>
          </a:xfrm>
          <a:prstGeom prst="line">
            <a:avLst/>
          </a:prstGeom>
          <a:noFill/>
          <a:ln w="9525">
            <a:solidFill>
              <a:schemeClr val="tx1"/>
            </a:solidFill>
            <a:round/>
            <a:headEnd/>
            <a:tailEnd/>
          </a:ln>
        </p:spPr>
        <p:txBody>
          <a:bodyPr/>
          <a:lstStyle/>
          <a:p>
            <a:endParaRPr lang="ru-RU"/>
          </a:p>
        </p:txBody>
      </p:sp>
      <p:sp>
        <p:nvSpPr>
          <p:cNvPr id="10247" name="Line 9"/>
          <p:cNvSpPr>
            <a:spLocks noChangeShapeType="1"/>
          </p:cNvSpPr>
          <p:nvPr/>
        </p:nvSpPr>
        <p:spPr bwMode="auto">
          <a:xfrm flipV="1">
            <a:off x="3635375" y="765175"/>
            <a:ext cx="0" cy="3311525"/>
          </a:xfrm>
          <a:prstGeom prst="line">
            <a:avLst/>
          </a:prstGeom>
          <a:noFill/>
          <a:ln w="9525">
            <a:solidFill>
              <a:schemeClr val="tx1"/>
            </a:solidFill>
            <a:round/>
            <a:headEnd/>
            <a:tailEnd/>
          </a:ln>
        </p:spPr>
        <p:txBody>
          <a:bodyPr/>
          <a:lstStyle/>
          <a:p>
            <a:endParaRPr lang="ru-RU"/>
          </a:p>
        </p:txBody>
      </p:sp>
      <p:sp>
        <p:nvSpPr>
          <p:cNvPr id="10248" name="Line 10"/>
          <p:cNvSpPr>
            <a:spLocks noChangeShapeType="1"/>
          </p:cNvSpPr>
          <p:nvPr/>
        </p:nvSpPr>
        <p:spPr bwMode="auto">
          <a:xfrm>
            <a:off x="3995738" y="765175"/>
            <a:ext cx="0" cy="2808288"/>
          </a:xfrm>
          <a:prstGeom prst="line">
            <a:avLst/>
          </a:prstGeom>
          <a:noFill/>
          <a:ln w="9525">
            <a:solidFill>
              <a:schemeClr val="tx1"/>
            </a:solidFill>
            <a:round/>
            <a:headEnd/>
            <a:tailEnd/>
          </a:ln>
        </p:spPr>
        <p:txBody>
          <a:bodyPr/>
          <a:lstStyle/>
          <a:p>
            <a:endParaRPr lang="ru-RU"/>
          </a:p>
        </p:txBody>
      </p:sp>
      <p:sp>
        <p:nvSpPr>
          <p:cNvPr id="10249" name="Line 12"/>
          <p:cNvSpPr>
            <a:spLocks noChangeShapeType="1"/>
          </p:cNvSpPr>
          <p:nvPr/>
        </p:nvSpPr>
        <p:spPr bwMode="auto">
          <a:xfrm>
            <a:off x="4356100" y="765175"/>
            <a:ext cx="0" cy="2879725"/>
          </a:xfrm>
          <a:prstGeom prst="line">
            <a:avLst/>
          </a:prstGeom>
          <a:noFill/>
          <a:ln w="9525">
            <a:solidFill>
              <a:schemeClr val="tx1"/>
            </a:solidFill>
            <a:round/>
            <a:headEnd/>
            <a:tailEnd/>
          </a:ln>
        </p:spPr>
        <p:txBody>
          <a:bodyPr/>
          <a:lstStyle/>
          <a:p>
            <a:endParaRPr lang="ru-RU"/>
          </a:p>
        </p:txBody>
      </p:sp>
      <p:sp>
        <p:nvSpPr>
          <p:cNvPr id="10250" name="Line 15"/>
          <p:cNvSpPr>
            <a:spLocks noChangeShapeType="1"/>
          </p:cNvSpPr>
          <p:nvPr/>
        </p:nvSpPr>
        <p:spPr bwMode="auto">
          <a:xfrm flipH="1">
            <a:off x="4716463" y="765175"/>
            <a:ext cx="0" cy="360363"/>
          </a:xfrm>
          <a:prstGeom prst="line">
            <a:avLst/>
          </a:prstGeom>
          <a:noFill/>
          <a:ln w="9525">
            <a:solidFill>
              <a:schemeClr val="tx1"/>
            </a:solidFill>
            <a:round/>
            <a:headEnd/>
            <a:tailEnd/>
          </a:ln>
        </p:spPr>
        <p:txBody>
          <a:bodyPr/>
          <a:lstStyle/>
          <a:p>
            <a:endParaRPr lang="ru-RU"/>
          </a:p>
        </p:txBody>
      </p:sp>
      <p:sp>
        <p:nvSpPr>
          <p:cNvPr id="10251" name="Line 18"/>
          <p:cNvSpPr>
            <a:spLocks noChangeShapeType="1"/>
          </p:cNvSpPr>
          <p:nvPr/>
        </p:nvSpPr>
        <p:spPr bwMode="auto">
          <a:xfrm>
            <a:off x="2916238" y="1125538"/>
            <a:ext cx="1800225" cy="0"/>
          </a:xfrm>
          <a:prstGeom prst="line">
            <a:avLst/>
          </a:prstGeom>
          <a:noFill/>
          <a:ln w="9525">
            <a:solidFill>
              <a:schemeClr val="tx1"/>
            </a:solidFill>
            <a:round/>
            <a:headEnd/>
            <a:tailEnd/>
          </a:ln>
        </p:spPr>
        <p:txBody>
          <a:bodyPr/>
          <a:lstStyle/>
          <a:p>
            <a:endParaRPr lang="ru-RU"/>
          </a:p>
        </p:txBody>
      </p:sp>
      <p:sp>
        <p:nvSpPr>
          <p:cNvPr id="10252" name="Line 19"/>
          <p:cNvSpPr>
            <a:spLocks noChangeShapeType="1"/>
          </p:cNvSpPr>
          <p:nvPr/>
        </p:nvSpPr>
        <p:spPr bwMode="auto">
          <a:xfrm>
            <a:off x="2916238" y="1557338"/>
            <a:ext cx="2519362" cy="0"/>
          </a:xfrm>
          <a:prstGeom prst="line">
            <a:avLst/>
          </a:prstGeom>
          <a:noFill/>
          <a:ln w="9525">
            <a:solidFill>
              <a:schemeClr val="tx1"/>
            </a:solidFill>
            <a:round/>
            <a:headEnd/>
            <a:tailEnd/>
          </a:ln>
        </p:spPr>
        <p:txBody>
          <a:bodyPr/>
          <a:lstStyle/>
          <a:p>
            <a:endParaRPr lang="ru-RU"/>
          </a:p>
        </p:txBody>
      </p:sp>
      <p:sp>
        <p:nvSpPr>
          <p:cNvPr id="10253" name="Line 20"/>
          <p:cNvSpPr>
            <a:spLocks noChangeShapeType="1"/>
          </p:cNvSpPr>
          <p:nvPr/>
        </p:nvSpPr>
        <p:spPr bwMode="auto">
          <a:xfrm flipV="1">
            <a:off x="2484438" y="1989138"/>
            <a:ext cx="2951162" cy="0"/>
          </a:xfrm>
          <a:prstGeom prst="line">
            <a:avLst/>
          </a:prstGeom>
          <a:noFill/>
          <a:ln w="9525">
            <a:solidFill>
              <a:schemeClr val="tx1"/>
            </a:solidFill>
            <a:round/>
            <a:headEnd/>
            <a:tailEnd/>
          </a:ln>
        </p:spPr>
        <p:txBody>
          <a:bodyPr/>
          <a:lstStyle/>
          <a:p>
            <a:endParaRPr lang="ru-RU"/>
          </a:p>
        </p:txBody>
      </p:sp>
      <p:sp>
        <p:nvSpPr>
          <p:cNvPr id="10254" name="Line 21"/>
          <p:cNvSpPr>
            <a:spLocks noChangeShapeType="1"/>
          </p:cNvSpPr>
          <p:nvPr/>
        </p:nvSpPr>
        <p:spPr bwMode="auto">
          <a:xfrm flipV="1">
            <a:off x="2916238" y="2420938"/>
            <a:ext cx="2160587" cy="0"/>
          </a:xfrm>
          <a:prstGeom prst="line">
            <a:avLst/>
          </a:prstGeom>
          <a:noFill/>
          <a:ln w="9525">
            <a:solidFill>
              <a:schemeClr val="tx1"/>
            </a:solidFill>
            <a:round/>
            <a:headEnd/>
            <a:tailEnd/>
          </a:ln>
        </p:spPr>
        <p:txBody>
          <a:bodyPr/>
          <a:lstStyle/>
          <a:p>
            <a:endParaRPr lang="ru-RU"/>
          </a:p>
        </p:txBody>
      </p:sp>
      <p:sp>
        <p:nvSpPr>
          <p:cNvPr id="10255" name="Line 22"/>
          <p:cNvSpPr>
            <a:spLocks noChangeShapeType="1"/>
          </p:cNvSpPr>
          <p:nvPr/>
        </p:nvSpPr>
        <p:spPr bwMode="auto">
          <a:xfrm flipV="1">
            <a:off x="2124075" y="2852738"/>
            <a:ext cx="2952750" cy="0"/>
          </a:xfrm>
          <a:prstGeom prst="line">
            <a:avLst/>
          </a:prstGeom>
          <a:noFill/>
          <a:ln w="9525">
            <a:solidFill>
              <a:schemeClr val="tx1"/>
            </a:solidFill>
            <a:round/>
            <a:headEnd/>
            <a:tailEnd/>
          </a:ln>
        </p:spPr>
        <p:txBody>
          <a:bodyPr/>
          <a:lstStyle/>
          <a:p>
            <a:endParaRPr lang="ru-RU"/>
          </a:p>
        </p:txBody>
      </p:sp>
      <p:sp>
        <p:nvSpPr>
          <p:cNvPr id="10256" name="Line 23"/>
          <p:cNvSpPr>
            <a:spLocks noChangeShapeType="1"/>
          </p:cNvSpPr>
          <p:nvPr/>
        </p:nvSpPr>
        <p:spPr bwMode="auto">
          <a:xfrm flipV="1">
            <a:off x="1763713" y="3213100"/>
            <a:ext cx="3313112" cy="0"/>
          </a:xfrm>
          <a:prstGeom prst="line">
            <a:avLst/>
          </a:prstGeom>
          <a:noFill/>
          <a:ln w="9525">
            <a:solidFill>
              <a:schemeClr val="tx1"/>
            </a:solidFill>
            <a:round/>
            <a:headEnd/>
            <a:tailEnd/>
          </a:ln>
        </p:spPr>
        <p:txBody>
          <a:bodyPr/>
          <a:lstStyle/>
          <a:p>
            <a:endParaRPr lang="ru-RU"/>
          </a:p>
        </p:txBody>
      </p:sp>
      <p:sp>
        <p:nvSpPr>
          <p:cNvPr id="10257" name="Line 24"/>
          <p:cNvSpPr>
            <a:spLocks noChangeShapeType="1"/>
          </p:cNvSpPr>
          <p:nvPr/>
        </p:nvSpPr>
        <p:spPr bwMode="auto">
          <a:xfrm flipV="1">
            <a:off x="1331913" y="3644900"/>
            <a:ext cx="2952750" cy="0"/>
          </a:xfrm>
          <a:prstGeom prst="line">
            <a:avLst/>
          </a:prstGeom>
          <a:noFill/>
          <a:ln w="9525">
            <a:solidFill>
              <a:schemeClr val="tx1"/>
            </a:solidFill>
            <a:round/>
            <a:headEnd/>
            <a:tailEnd/>
          </a:ln>
        </p:spPr>
        <p:txBody>
          <a:bodyPr/>
          <a:lstStyle/>
          <a:p>
            <a:endParaRPr lang="ru-RU"/>
          </a:p>
        </p:txBody>
      </p:sp>
      <p:sp>
        <p:nvSpPr>
          <p:cNvPr id="10258" name="Line 25"/>
          <p:cNvSpPr>
            <a:spLocks noChangeShapeType="1"/>
          </p:cNvSpPr>
          <p:nvPr/>
        </p:nvSpPr>
        <p:spPr bwMode="auto">
          <a:xfrm flipV="1">
            <a:off x="1331913" y="4076700"/>
            <a:ext cx="2303462" cy="0"/>
          </a:xfrm>
          <a:prstGeom prst="line">
            <a:avLst/>
          </a:prstGeom>
          <a:noFill/>
          <a:ln w="9525">
            <a:solidFill>
              <a:schemeClr val="tx1"/>
            </a:solidFill>
            <a:round/>
            <a:headEnd/>
            <a:tailEnd/>
          </a:ln>
        </p:spPr>
        <p:txBody>
          <a:bodyPr/>
          <a:lstStyle/>
          <a:p>
            <a:endParaRPr lang="ru-RU"/>
          </a:p>
        </p:txBody>
      </p:sp>
      <p:sp>
        <p:nvSpPr>
          <p:cNvPr id="10259" name="Line 30"/>
          <p:cNvSpPr>
            <a:spLocks noChangeShapeType="1"/>
          </p:cNvSpPr>
          <p:nvPr/>
        </p:nvSpPr>
        <p:spPr bwMode="auto">
          <a:xfrm flipV="1">
            <a:off x="2916238" y="1125538"/>
            <a:ext cx="0" cy="431800"/>
          </a:xfrm>
          <a:prstGeom prst="line">
            <a:avLst/>
          </a:prstGeom>
          <a:noFill/>
          <a:ln w="9525">
            <a:solidFill>
              <a:schemeClr val="tx1"/>
            </a:solidFill>
            <a:round/>
            <a:headEnd/>
            <a:tailEnd/>
          </a:ln>
        </p:spPr>
        <p:txBody>
          <a:bodyPr/>
          <a:lstStyle/>
          <a:p>
            <a:endParaRPr lang="ru-RU"/>
          </a:p>
        </p:txBody>
      </p:sp>
      <p:sp>
        <p:nvSpPr>
          <p:cNvPr id="10260" name="Line 31"/>
          <p:cNvSpPr>
            <a:spLocks noChangeShapeType="1"/>
          </p:cNvSpPr>
          <p:nvPr/>
        </p:nvSpPr>
        <p:spPr bwMode="auto">
          <a:xfrm>
            <a:off x="2916238" y="1557338"/>
            <a:ext cx="0" cy="431800"/>
          </a:xfrm>
          <a:prstGeom prst="line">
            <a:avLst/>
          </a:prstGeom>
          <a:noFill/>
          <a:ln w="9525">
            <a:solidFill>
              <a:schemeClr val="tx1"/>
            </a:solidFill>
            <a:round/>
            <a:headEnd/>
            <a:tailEnd/>
          </a:ln>
        </p:spPr>
        <p:txBody>
          <a:bodyPr/>
          <a:lstStyle/>
          <a:p>
            <a:endParaRPr lang="ru-RU"/>
          </a:p>
        </p:txBody>
      </p:sp>
      <p:sp>
        <p:nvSpPr>
          <p:cNvPr id="10261" name="Line 32"/>
          <p:cNvSpPr>
            <a:spLocks noChangeShapeType="1"/>
          </p:cNvSpPr>
          <p:nvPr/>
        </p:nvSpPr>
        <p:spPr bwMode="auto">
          <a:xfrm flipH="1">
            <a:off x="2484438" y="1557338"/>
            <a:ext cx="431800" cy="0"/>
          </a:xfrm>
          <a:prstGeom prst="line">
            <a:avLst/>
          </a:prstGeom>
          <a:noFill/>
          <a:ln w="9525">
            <a:solidFill>
              <a:schemeClr val="tx1"/>
            </a:solidFill>
            <a:round/>
            <a:headEnd/>
            <a:tailEnd/>
          </a:ln>
        </p:spPr>
        <p:txBody>
          <a:bodyPr/>
          <a:lstStyle/>
          <a:p>
            <a:endParaRPr lang="ru-RU"/>
          </a:p>
        </p:txBody>
      </p:sp>
      <p:sp>
        <p:nvSpPr>
          <p:cNvPr id="10262" name="Line 33"/>
          <p:cNvSpPr>
            <a:spLocks noChangeShapeType="1"/>
          </p:cNvSpPr>
          <p:nvPr/>
        </p:nvSpPr>
        <p:spPr bwMode="auto">
          <a:xfrm>
            <a:off x="2484438" y="1557338"/>
            <a:ext cx="0" cy="431800"/>
          </a:xfrm>
          <a:prstGeom prst="line">
            <a:avLst/>
          </a:prstGeom>
          <a:noFill/>
          <a:ln w="9525">
            <a:solidFill>
              <a:schemeClr val="tx1"/>
            </a:solidFill>
            <a:round/>
            <a:headEnd/>
            <a:tailEnd/>
          </a:ln>
        </p:spPr>
        <p:txBody>
          <a:bodyPr/>
          <a:lstStyle/>
          <a:p>
            <a:endParaRPr lang="ru-RU"/>
          </a:p>
        </p:txBody>
      </p:sp>
      <p:sp>
        <p:nvSpPr>
          <p:cNvPr id="10263" name="Line 34"/>
          <p:cNvSpPr>
            <a:spLocks noChangeShapeType="1"/>
          </p:cNvSpPr>
          <p:nvPr/>
        </p:nvSpPr>
        <p:spPr bwMode="auto">
          <a:xfrm>
            <a:off x="4716463" y="1557338"/>
            <a:ext cx="0" cy="431800"/>
          </a:xfrm>
          <a:prstGeom prst="line">
            <a:avLst/>
          </a:prstGeom>
          <a:noFill/>
          <a:ln w="9525">
            <a:solidFill>
              <a:schemeClr val="tx1"/>
            </a:solidFill>
            <a:round/>
            <a:headEnd/>
            <a:tailEnd/>
          </a:ln>
        </p:spPr>
        <p:txBody>
          <a:bodyPr/>
          <a:lstStyle/>
          <a:p>
            <a:endParaRPr lang="ru-RU"/>
          </a:p>
        </p:txBody>
      </p:sp>
      <p:sp>
        <p:nvSpPr>
          <p:cNvPr id="10264" name="Line 35"/>
          <p:cNvSpPr>
            <a:spLocks noChangeShapeType="1"/>
          </p:cNvSpPr>
          <p:nvPr/>
        </p:nvSpPr>
        <p:spPr bwMode="auto">
          <a:xfrm>
            <a:off x="5076825" y="1557338"/>
            <a:ext cx="0" cy="431800"/>
          </a:xfrm>
          <a:prstGeom prst="line">
            <a:avLst/>
          </a:prstGeom>
          <a:noFill/>
          <a:ln w="9525">
            <a:solidFill>
              <a:schemeClr val="tx1"/>
            </a:solidFill>
            <a:round/>
            <a:headEnd/>
            <a:tailEnd/>
          </a:ln>
        </p:spPr>
        <p:txBody>
          <a:bodyPr/>
          <a:lstStyle/>
          <a:p>
            <a:endParaRPr lang="ru-RU"/>
          </a:p>
        </p:txBody>
      </p:sp>
      <p:sp>
        <p:nvSpPr>
          <p:cNvPr id="10265" name="Line 36"/>
          <p:cNvSpPr>
            <a:spLocks noChangeShapeType="1"/>
          </p:cNvSpPr>
          <p:nvPr/>
        </p:nvSpPr>
        <p:spPr bwMode="auto">
          <a:xfrm>
            <a:off x="5435600" y="1557338"/>
            <a:ext cx="0" cy="431800"/>
          </a:xfrm>
          <a:prstGeom prst="line">
            <a:avLst/>
          </a:prstGeom>
          <a:noFill/>
          <a:ln w="9525">
            <a:solidFill>
              <a:schemeClr val="tx1"/>
            </a:solidFill>
            <a:round/>
            <a:headEnd/>
            <a:tailEnd/>
          </a:ln>
        </p:spPr>
        <p:txBody>
          <a:bodyPr/>
          <a:lstStyle/>
          <a:p>
            <a:endParaRPr lang="ru-RU"/>
          </a:p>
        </p:txBody>
      </p:sp>
      <p:sp>
        <p:nvSpPr>
          <p:cNvPr id="10266" name="WordArt 37"/>
          <p:cNvSpPr>
            <a:spLocks noChangeArrowheads="1" noChangeShapeType="1" noTextEdit="1"/>
          </p:cNvSpPr>
          <p:nvPr/>
        </p:nvSpPr>
        <p:spPr bwMode="auto">
          <a:xfrm>
            <a:off x="3492500" y="836613"/>
            <a:ext cx="123825" cy="257175"/>
          </a:xfrm>
          <a:prstGeom prst="rect">
            <a:avLst/>
          </a:prstGeom>
        </p:spPr>
        <p:txBody>
          <a:bodyPr wrap="none" fromWordArt="1">
            <a:prstTxWarp prst="textPlain">
              <a:avLst>
                <a:gd name="adj" fmla="val 50000"/>
              </a:avLst>
            </a:prstTxWarp>
          </a:bodyPr>
          <a:lstStyle/>
          <a:p>
            <a:pPr algn="ctr"/>
            <a:r>
              <a:rPr lang="ru-RU" kern="10">
                <a:ln w="9525">
                  <a:solidFill>
                    <a:srgbClr val="000000"/>
                  </a:solidFill>
                  <a:round/>
                  <a:headEnd/>
                  <a:tailEnd/>
                </a:ln>
                <a:solidFill>
                  <a:srgbClr val="FFFFFF"/>
                </a:solidFill>
                <a:latin typeface="Arial"/>
                <a:cs typeface="Arial"/>
              </a:rPr>
              <a:t>2</a:t>
            </a:r>
          </a:p>
        </p:txBody>
      </p:sp>
      <p:sp>
        <p:nvSpPr>
          <p:cNvPr id="10267" name="WordArt 38"/>
          <p:cNvSpPr>
            <a:spLocks noChangeArrowheads="1" noChangeShapeType="1" noTextEdit="1"/>
          </p:cNvSpPr>
          <p:nvPr/>
        </p:nvSpPr>
        <p:spPr bwMode="auto">
          <a:xfrm>
            <a:off x="3348038" y="765175"/>
            <a:ext cx="123825" cy="257175"/>
          </a:xfrm>
          <a:prstGeom prst="rect">
            <a:avLst/>
          </a:prstGeom>
        </p:spPr>
        <p:txBody>
          <a:bodyPr wrap="none" fromWordArt="1">
            <a:prstTxWarp prst="textPlain">
              <a:avLst>
                <a:gd name="adj" fmla="val 50000"/>
              </a:avLst>
            </a:prstTxWarp>
          </a:bodyPr>
          <a:lstStyle/>
          <a:p>
            <a:pPr algn="ctr"/>
            <a:r>
              <a:rPr lang="ru-RU" kern="10">
                <a:ln w="9525">
                  <a:solidFill>
                    <a:srgbClr val="000000"/>
                  </a:solidFill>
                  <a:round/>
                  <a:headEnd/>
                  <a:tailEnd/>
                </a:ln>
                <a:solidFill>
                  <a:srgbClr val="FFFFFF"/>
                </a:solidFill>
                <a:latin typeface="Arial"/>
                <a:cs typeface="Arial"/>
              </a:rPr>
              <a:t>1</a:t>
            </a:r>
          </a:p>
        </p:txBody>
      </p:sp>
      <p:sp>
        <p:nvSpPr>
          <p:cNvPr id="10268" name="WordArt 39"/>
          <p:cNvSpPr>
            <a:spLocks noChangeArrowheads="1" noChangeShapeType="1" noTextEdit="1"/>
          </p:cNvSpPr>
          <p:nvPr/>
        </p:nvSpPr>
        <p:spPr bwMode="auto">
          <a:xfrm>
            <a:off x="2987675" y="1196975"/>
            <a:ext cx="123825" cy="257175"/>
          </a:xfrm>
          <a:prstGeom prst="rect">
            <a:avLst/>
          </a:prstGeom>
        </p:spPr>
        <p:txBody>
          <a:bodyPr wrap="none" fromWordArt="1">
            <a:prstTxWarp prst="textPlain">
              <a:avLst>
                <a:gd name="adj" fmla="val 50000"/>
              </a:avLst>
            </a:prstTxWarp>
          </a:bodyPr>
          <a:lstStyle/>
          <a:p>
            <a:pPr algn="ctr"/>
            <a:r>
              <a:rPr lang="ru-RU" kern="10">
                <a:ln w="9525">
                  <a:solidFill>
                    <a:srgbClr val="000000"/>
                  </a:solidFill>
                  <a:round/>
                  <a:headEnd/>
                  <a:tailEnd/>
                </a:ln>
                <a:solidFill>
                  <a:srgbClr val="FFFFFF"/>
                </a:solidFill>
                <a:latin typeface="Arial"/>
                <a:cs typeface="Arial"/>
              </a:rPr>
              <a:t>3</a:t>
            </a:r>
          </a:p>
        </p:txBody>
      </p:sp>
      <p:sp>
        <p:nvSpPr>
          <p:cNvPr id="10269" name="WordArt 40"/>
          <p:cNvSpPr>
            <a:spLocks noChangeArrowheads="1" noChangeShapeType="1" noTextEdit="1"/>
          </p:cNvSpPr>
          <p:nvPr/>
        </p:nvSpPr>
        <p:spPr bwMode="auto">
          <a:xfrm>
            <a:off x="2627313" y="1628775"/>
            <a:ext cx="123825" cy="257175"/>
          </a:xfrm>
          <a:prstGeom prst="rect">
            <a:avLst/>
          </a:prstGeom>
        </p:spPr>
        <p:txBody>
          <a:bodyPr wrap="none" fromWordArt="1">
            <a:prstTxWarp prst="textPlain">
              <a:avLst>
                <a:gd name="adj" fmla="val 50000"/>
              </a:avLst>
            </a:prstTxWarp>
          </a:bodyPr>
          <a:lstStyle/>
          <a:p>
            <a:pPr algn="ctr"/>
            <a:r>
              <a:rPr lang="ru-RU" kern="10">
                <a:ln w="9525">
                  <a:solidFill>
                    <a:srgbClr val="000000"/>
                  </a:solidFill>
                  <a:round/>
                  <a:headEnd/>
                  <a:tailEnd/>
                </a:ln>
                <a:solidFill>
                  <a:srgbClr val="FFFFFF"/>
                </a:solidFill>
                <a:latin typeface="Arial"/>
                <a:cs typeface="Arial"/>
              </a:rPr>
              <a:t>4</a:t>
            </a:r>
          </a:p>
        </p:txBody>
      </p:sp>
      <p:sp>
        <p:nvSpPr>
          <p:cNvPr id="10270" name="Line 41"/>
          <p:cNvSpPr>
            <a:spLocks noChangeShapeType="1"/>
          </p:cNvSpPr>
          <p:nvPr/>
        </p:nvSpPr>
        <p:spPr bwMode="auto">
          <a:xfrm flipV="1">
            <a:off x="2916238" y="1989138"/>
            <a:ext cx="0" cy="431800"/>
          </a:xfrm>
          <a:prstGeom prst="line">
            <a:avLst/>
          </a:prstGeom>
          <a:noFill/>
          <a:ln w="9525">
            <a:solidFill>
              <a:schemeClr val="tx1"/>
            </a:solidFill>
            <a:round/>
            <a:headEnd/>
            <a:tailEnd/>
          </a:ln>
        </p:spPr>
        <p:txBody>
          <a:bodyPr/>
          <a:lstStyle/>
          <a:p>
            <a:endParaRPr lang="ru-RU"/>
          </a:p>
        </p:txBody>
      </p:sp>
      <p:sp>
        <p:nvSpPr>
          <p:cNvPr id="10271" name="Line 42"/>
          <p:cNvSpPr>
            <a:spLocks noChangeShapeType="1"/>
          </p:cNvSpPr>
          <p:nvPr/>
        </p:nvSpPr>
        <p:spPr bwMode="auto">
          <a:xfrm flipV="1">
            <a:off x="5076825" y="1989138"/>
            <a:ext cx="0" cy="431800"/>
          </a:xfrm>
          <a:prstGeom prst="line">
            <a:avLst/>
          </a:prstGeom>
          <a:noFill/>
          <a:ln w="9525">
            <a:solidFill>
              <a:schemeClr val="tx1"/>
            </a:solidFill>
            <a:round/>
            <a:headEnd/>
            <a:tailEnd/>
          </a:ln>
        </p:spPr>
        <p:txBody>
          <a:bodyPr/>
          <a:lstStyle/>
          <a:p>
            <a:endParaRPr lang="ru-RU"/>
          </a:p>
        </p:txBody>
      </p:sp>
      <p:sp>
        <p:nvSpPr>
          <p:cNvPr id="10272" name="Line 43"/>
          <p:cNvSpPr>
            <a:spLocks noChangeShapeType="1"/>
          </p:cNvSpPr>
          <p:nvPr/>
        </p:nvSpPr>
        <p:spPr bwMode="auto">
          <a:xfrm>
            <a:off x="4716463" y="1989138"/>
            <a:ext cx="0" cy="431800"/>
          </a:xfrm>
          <a:prstGeom prst="line">
            <a:avLst/>
          </a:prstGeom>
          <a:noFill/>
          <a:ln w="9525">
            <a:solidFill>
              <a:schemeClr val="tx1"/>
            </a:solidFill>
            <a:round/>
            <a:headEnd/>
            <a:tailEnd/>
          </a:ln>
        </p:spPr>
        <p:txBody>
          <a:bodyPr/>
          <a:lstStyle/>
          <a:p>
            <a:endParaRPr lang="ru-RU"/>
          </a:p>
        </p:txBody>
      </p:sp>
      <p:sp>
        <p:nvSpPr>
          <p:cNvPr id="10273" name="WordArt 44"/>
          <p:cNvSpPr>
            <a:spLocks noChangeArrowheads="1" noChangeShapeType="1" noTextEdit="1"/>
          </p:cNvSpPr>
          <p:nvPr/>
        </p:nvSpPr>
        <p:spPr bwMode="auto">
          <a:xfrm>
            <a:off x="2987675" y="2060575"/>
            <a:ext cx="123825" cy="257175"/>
          </a:xfrm>
          <a:prstGeom prst="rect">
            <a:avLst/>
          </a:prstGeom>
        </p:spPr>
        <p:txBody>
          <a:bodyPr wrap="none" fromWordArt="1">
            <a:prstTxWarp prst="textPlain">
              <a:avLst>
                <a:gd name="adj" fmla="val 50000"/>
              </a:avLst>
            </a:prstTxWarp>
          </a:bodyPr>
          <a:lstStyle/>
          <a:p>
            <a:pPr algn="ctr"/>
            <a:r>
              <a:rPr lang="ru-RU" kern="10">
                <a:ln w="9525">
                  <a:solidFill>
                    <a:srgbClr val="000000"/>
                  </a:solidFill>
                  <a:round/>
                  <a:headEnd/>
                  <a:tailEnd/>
                </a:ln>
                <a:solidFill>
                  <a:srgbClr val="FFFFFF"/>
                </a:solidFill>
                <a:latin typeface="Arial"/>
                <a:cs typeface="Arial"/>
              </a:rPr>
              <a:t>5</a:t>
            </a:r>
          </a:p>
        </p:txBody>
      </p:sp>
      <p:sp>
        <p:nvSpPr>
          <p:cNvPr id="10274" name="Line 45"/>
          <p:cNvSpPr>
            <a:spLocks noChangeShapeType="1"/>
          </p:cNvSpPr>
          <p:nvPr/>
        </p:nvSpPr>
        <p:spPr bwMode="auto">
          <a:xfrm>
            <a:off x="5076825" y="2420938"/>
            <a:ext cx="0" cy="431800"/>
          </a:xfrm>
          <a:prstGeom prst="line">
            <a:avLst/>
          </a:prstGeom>
          <a:noFill/>
          <a:ln w="9525">
            <a:solidFill>
              <a:schemeClr val="tx1"/>
            </a:solidFill>
            <a:round/>
            <a:headEnd/>
            <a:tailEnd/>
          </a:ln>
        </p:spPr>
        <p:txBody>
          <a:bodyPr/>
          <a:lstStyle/>
          <a:p>
            <a:endParaRPr lang="ru-RU"/>
          </a:p>
        </p:txBody>
      </p:sp>
      <p:sp>
        <p:nvSpPr>
          <p:cNvPr id="10275" name="Line 46"/>
          <p:cNvSpPr>
            <a:spLocks noChangeShapeType="1"/>
          </p:cNvSpPr>
          <p:nvPr/>
        </p:nvSpPr>
        <p:spPr bwMode="auto">
          <a:xfrm>
            <a:off x="4716463" y="2420938"/>
            <a:ext cx="0" cy="431800"/>
          </a:xfrm>
          <a:prstGeom prst="line">
            <a:avLst/>
          </a:prstGeom>
          <a:noFill/>
          <a:ln w="9525">
            <a:solidFill>
              <a:schemeClr val="tx1"/>
            </a:solidFill>
            <a:round/>
            <a:headEnd/>
            <a:tailEnd/>
          </a:ln>
        </p:spPr>
        <p:txBody>
          <a:bodyPr/>
          <a:lstStyle/>
          <a:p>
            <a:endParaRPr lang="ru-RU"/>
          </a:p>
        </p:txBody>
      </p:sp>
      <p:sp>
        <p:nvSpPr>
          <p:cNvPr id="10276" name="WordArt 47"/>
          <p:cNvSpPr>
            <a:spLocks noChangeArrowheads="1" noChangeShapeType="1" noTextEdit="1"/>
          </p:cNvSpPr>
          <p:nvPr/>
        </p:nvSpPr>
        <p:spPr bwMode="auto">
          <a:xfrm>
            <a:off x="3348038" y="2492375"/>
            <a:ext cx="123825" cy="257175"/>
          </a:xfrm>
          <a:prstGeom prst="rect">
            <a:avLst/>
          </a:prstGeom>
        </p:spPr>
        <p:txBody>
          <a:bodyPr wrap="none" fromWordArt="1">
            <a:prstTxWarp prst="textPlain">
              <a:avLst>
                <a:gd name="adj" fmla="val 50000"/>
              </a:avLst>
            </a:prstTxWarp>
          </a:bodyPr>
          <a:lstStyle/>
          <a:p>
            <a:pPr algn="ctr"/>
            <a:r>
              <a:rPr lang="ru-RU" kern="10">
                <a:ln w="9525">
                  <a:solidFill>
                    <a:srgbClr val="000000"/>
                  </a:solidFill>
                  <a:round/>
                  <a:headEnd/>
                  <a:tailEnd/>
                </a:ln>
                <a:solidFill>
                  <a:srgbClr val="FFFFFF"/>
                </a:solidFill>
                <a:latin typeface="Arial"/>
                <a:cs typeface="Arial"/>
              </a:rPr>
              <a:t>6</a:t>
            </a:r>
          </a:p>
        </p:txBody>
      </p:sp>
      <p:sp>
        <p:nvSpPr>
          <p:cNvPr id="10277" name="Line 48"/>
          <p:cNvSpPr>
            <a:spLocks noChangeShapeType="1"/>
          </p:cNvSpPr>
          <p:nvPr/>
        </p:nvSpPr>
        <p:spPr bwMode="auto">
          <a:xfrm flipV="1">
            <a:off x="2124075" y="2852738"/>
            <a:ext cx="0" cy="360362"/>
          </a:xfrm>
          <a:prstGeom prst="line">
            <a:avLst/>
          </a:prstGeom>
          <a:noFill/>
          <a:ln w="9525">
            <a:solidFill>
              <a:schemeClr val="tx1"/>
            </a:solidFill>
            <a:round/>
            <a:headEnd/>
            <a:tailEnd/>
          </a:ln>
        </p:spPr>
        <p:txBody>
          <a:bodyPr/>
          <a:lstStyle/>
          <a:p>
            <a:endParaRPr lang="ru-RU"/>
          </a:p>
        </p:txBody>
      </p:sp>
      <p:sp>
        <p:nvSpPr>
          <p:cNvPr id="10278" name="Line 49"/>
          <p:cNvSpPr>
            <a:spLocks noChangeShapeType="1"/>
          </p:cNvSpPr>
          <p:nvPr/>
        </p:nvSpPr>
        <p:spPr bwMode="auto">
          <a:xfrm>
            <a:off x="2916238" y="2852738"/>
            <a:ext cx="0" cy="360362"/>
          </a:xfrm>
          <a:prstGeom prst="line">
            <a:avLst/>
          </a:prstGeom>
          <a:noFill/>
          <a:ln w="9525">
            <a:solidFill>
              <a:schemeClr val="tx1"/>
            </a:solidFill>
            <a:round/>
            <a:headEnd/>
            <a:tailEnd/>
          </a:ln>
        </p:spPr>
        <p:txBody>
          <a:bodyPr/>
          <a:lstStyle/>
          <a:p>
            <a:endParaRPr lang="ru-RU"/>
          </a:p>
        </p:txBody>
      </p:sp>
      <p:sp>
        <p:nvSpPr>
          <p:cNvPr id="10279" name="Line 50"/>
          <p:cNvSpPr>
            <a:spLocks noChangeShapeType="1"/>
          </p:cNvSpPr>
          <p:nvPr/>
        </p:nvSpPr>
        <p:spPr bwMode="auto">
          <a:xfrm>
            <a:off x="2484438" y="2852738"/>
            <a:ext cx="0" cy="360362"/>
          </a:xfrm>
          <a:prstGeom prst="line">
            <a:avLst/>
          </a:prstGeom>
          <a:noFill/>
          <a:ln w="9525">
            <a:solidFill>
              <a:schemeClr val="tx1"/>
            </a:solidFill>
            <a:round/>
            <a:headEnd/>
            <a:tailEnd/>
          </a:ln>
        </p:spPr>
        <p:txBody>
          <a:bodyPr/>
          <a:lstStyle/>
          <a:p>
            <a:endParaRPr lang="ru-RU"/>
          </a:p>
        </p:txBody>
      </p:sp>
      <p:sp>
        <p:nvSpPr>
          <p:cNvPr id="10280" name="Line 51"/>
          <p:cNvSpPr>
            <a:spLocks noChangeShapeType="1"/>
          </p:cNvSpPr>
          <p:nvPr/>
        </p:nvSpPr>
        <p:spPr bwMode="auto">
          <a:xfrm>
            <a:off x="5076825" y="2852738"/>
            <a:ext cx="0" cy="360362"/>
          </a:xfrm>
          <a:prstGeom prst="line">
            <a:avLst/>
          </a:prstGeom>
          <a:noFill/>
          <a:ln w="9525">
            <a:solidFill>
              <a:schemeClr val="tx1"/>
            </a:solidFill>
            <a:round/>
            <a:headEnd/>
            <a:tailEnd/>
          </a:ln>
        </p:spPr>
        <p:txBody>
          <a:bodyPr/>
          <a:lstStyle/>
          <a:p>
            <a:endParaRPr lang="ru-RU"/>
          </a:p>
        </p:txBody>
      </p:sp>
      <p:sp>
        <p:nvSpPr>
          <p:cNvPr id="10281" name="Line 52"/>
          <p:cNvSpPr>
            <a:spLocks noChangeShapeType="1"/>
          </p:cNvSpPr>
          <p:nvPr/>
        </p:nvSpPr>
        <p:spPr bwMode="auto">
          <a:xfrm>
            <a:off x="4716463" y="2852738"/>
            <a:ext cx="0" cy="360362"/>
          </a:xfrm>
          <a:prstGeom prst="line">
            <a:avLst/>
          </a:prstGeom>
          <a:noFill/>
          <a:ln w="9525">
            <a:solidFill>
              <a:schemeClr val="tx1"/>
            </a:solidFill>
            <a:round/>
            <a:headEnd/>
            <a:tailEnd/>
          </a:ln>
        </p:spPr>
        <p:txBody>
          <a:bodyPr/>
          <a:lstStyle/>
          <a:p>
            <a:endParaRPr lang="ru-RU"/>
          </a:p>
        </p:txBody>
      </p:sp>
      <p:sp>
        <p:nvSpPr>
          <p:cNvPr id="10282" name="WordArt 53"/>
          <p:cNvSpPr>
            <a:spLocks noChangeArrowheads="1" noChangeShapeType="1" noTextEdit="1"/>
          </p:cNvSpPr>
          <p:nvPr/>
        </p:nvSpPr>
        <p:spPr bwMode="auto">
          <a:xfrm>
            <a:off x="2195513" y="2924175"/>
            <a:ext cx="123825" cy="257175"/>
          </a:xfrm>
          <a:prstGeom prst="rect">
            <a:avLst/>
          </a:prstGeom>
        </p:spPr>
        <p:txBody>
          <a:bodyPr wrap="none" fromWordArt="1">
            <a:prstTxWarp prst="textPlain">
              <a:avLst>
                <a:gd name="adj" fmla="val 50000"/>
              </a:avLst>
            </a:prstTxWarp>
          </a:bodyPr>
          <a:lstStyle/>
          <a:p>
            <a:pPr algn="ctr"/>
            <a:r>
              <a:rPr lang="ru-RU" kern="10">
                <a:ln w="9525">
                  <a:solidFill>
                    <a:srgbClr val="000000"/>
                  </a:solidFill>
                  <a:round/>
                  <a:headEnd/>
                  <a:tailEnd/>
                </a:ln>
                <a:solidFill>
                  <a:srgbClr val="FFFFFF"/>
                </a:solidFill>
                <a:latin typeface="Arial"/>
                <a:cs typeface="Arial"/>
              </a:rPr>
              <a:t>7</a:t>
            </a:r>
          </a:p>
        </p:txBody>
      </p:sp>
      <p:sp>
        <p:nvSpPr>
          <p:cNvPr id="10283" name="Line 54"/>
          <p:cNvSpPr>
            <a:spLocks noChangeShapeType="1"/>
          </p:cNvSpPr>
          <p:nvPr/>
        </p:nvSpPr>
        <p:spPr bwMode="auto">
          <a:xfrm>
            <a:off x="1763713" y="3213100"/>
            <a:ext cx="0" cy="431800"/>
          </a:xfrm>
          <a:prstGeom prst="line">
            <a:avLst/>
          </a:prstGeom>
          <a:noFill/>
          <a:ln w="9525">
            <a:solidFill>
              <a:schemeClr val="tx1"/>
            </a:solidFill>
            <a:round/>
            <a:headEnd/>
            <a:tailEnd/>
          </a:ln>
        </p:spPr>
        <p:txBody>
          <a:bodyPr/>
          <a:lstStyle/>
          <a:p>
            <a:endParaRPr lang="ru-RU"/>
          </a:p>
        </p:txBody>
      </p:sp>
      <p:sp>
        <p:nvSpPr>
          <p:cNvPr id="10284" name="Line 55"/>
          <p:cNvSpPr>
            <a:spLocks noChangeShapeType="1"/>
          </p:cNvSpPr>
          <p:nvPr/>
        </p:nvSpPr>
        <p:spPr bwMode="auto">
          <a:xfrm>
            <a:off x="4716463" y="3213100"/>
            <a:ext cx="0" cy="431800"/>
          </a:xfrm>
          <a:prstGeom prst="line">
            <a:avLst/>
          </a:prstGeom>
          <a:noFill/>
          <a:ln w="9525">
            <a:solidFill>
              <a:schemeClr val="tx1"/>
            </a:solidFill>
            <a:round/>
            <a:headEnd/>
            <a:tailEnd/>
          </a:ln>
        </p:spPr>
        <p:txBody>
          <a:bodyPr/>
          <a:lstStyle/>
          <a:p>
            <a:endParaRPr lang="ru-RU"/>
          </a:p>
        </p:txBody>
      </p:sp>
      <p:sp>
        <p:nvSpPr>
          <p:cNvPr id="10285" name="Line 56"/>
          <p:cNvSpPr>
            <a:spLocks noChangeShapeType="1"/>
          </p:cNvSpPr>
          <p:nvPr/>
        </p:nvSpPr>
        <p:spPr bwMode="auto">
          <a:xfrm>
            <a:off x="2124075" y="3213100"/>
            <a:ext cx="0" cy="431800"/>
          </a:xfrm>
          <a:prstGeom prst="line">
            <a:avLst/>
          </a:prstGeom>
          <a:noFill/>
          <a:ln w="9525">
            <a:solidFill>
              <a:schemeClr val="tx1"/>
            </a:solidFill>
            <a:round/>
            <a:headEnd/>
            <a:tailEnd/>
          </a:ln>
        </p:spPr>
        <p:txBody>
          <a:bodyPr/>
          <a:lstStyle/>
          <a:p>
            <a:endParaRPr lang="ru-RU"/>
          </a:p>
        </p:txBody>
      </p:sp>
      <p:sp>
        <p:nvSpPr>
          <p:cNvPr id="10286" name="Line 57"/>
          <p:cNvSpPr>
            <a:spLocks noChangeShapeType="1"/>
          </p:cNvSpPr>
          <p:nvPr/>
        </p:nvSpPr>
        <p:spPr bwMode="auto">
          <a:xfrm>
            <a:off x="2484438" y="3213100"/>
            <a:ext cx="0" cy="431800"/>
          </a:xfrm>
          <a:prstGeom prst="line">
            <a:avLst/>
          </a:prstGeom>
          <a:noFill/>
          <a:ln w="9525">
            <a:solidFill>
              <a:schemeClr val="tx1"/>
            </a:solidFill>
            <a:round/>
            <a:headEnd/>
            <a:tailEnd/>
          </a:ln>
        </p:spPr>
        <p:txBody>
          <a:bodyPr/>
          <a:lstStyle/>
          <a:p>
            <a:endParaRPr lang="ru-RU"/>
          </a:p>
        </p:txBody>
      </p:sp>
      <p:sp>
        <p:nvSpPr>
          <p:cNvPr id="10287" name="Line 58"/>
          <p:cNvSpPr>
            <a:spLocks noChangeShapeType="1"/>
          </p:cNvSpPr>
          <p:nvPr/>
        </p:nvSpPr>
        <p:spPr bwMode="auto">
          <a:xfrm>
            <a:off x="2916238" y="3213100"/>
            <a:ext cx="0" cy="431800"/>
          </a:xfrm>
          <a:prstGeom prst="line">
            <a:avLst/>
          </a:prstGeom>
          <a:noFill/>
          <a:ln w="9525">
            <a:solidFill>
              <a:schemeClr val="tx1"/>
            </a:solidFill>
            <a:round/>
            <a:headEnd/>
            <a:tailEnd/>
          </a:ln>
        </p:spPr>
        <p:txBody>
          <a:bodyPr/>
          <a:lstStyle/>
          <a:p>
            <a:endParaRPr lang="ru-RU"/>
          </a:p>
        </p:txBody>
      </p:sp>
      <p:sp>
        <p:nvSpPr>
          <p:cNvPr id="10288" name="WordArt 59"/>
          <p:cNvSpPr>
            <a:spLocks noChangeArrowheads="1" noChangeShapeType="1" noTextEdit="1"/>
          </p:cNvSpPr>
          <p:nvPr/>
        </p:nvSpPr>
        <p:spPr bwMode="auto">
          <a:xfrm>
            <a:off x="1835150" y="3284538"/>
            <a:ext cx="123825" cy="257175"/>
          </a:xfrm>
          <a:prstGeom prst="rect">
            <a:avLst/>
          </a:prstGeom>
        </p:spPr>
        <p:txBody>
          <a:bodyPr wrap="none" fromWordArt="1">
            <a:prstTxWarp prst="textPlain">
              <a:avLst>
                <a:gd name="adj" fmla="val 50000"/>
              </a:avLst>
            </a:prstTxWarp>
          </a:bodyPr>
          <a:lstStyle/>
          <a:p>
            <a:pPr algn="ctr"/>
            <a:r>
              <a:rPr lang="ru-RU" kern="10">
                <a:ln w="9525">
                  <a:solidFill>
                    <a:srgbClr val="000000"/>
                  </a:solidFill>
                  <a:round/>
                  <a:headEnd/>
                  <a:tailEnd/>
                </a:ln>
                <a:solidFill>
                  <a:srgbClr val="FFFFFF"/>
                </a:solidFill>
                <a:latin typeface="Arial"/>
                <a:cs typeface="Arial"/>
              </a:rPr>
              <a:t>8</a:t>
            </a:r>
          </a:p>
        </p:txBody>
      </p:sp>
      <p:sp>
        <p:nvSpPr>
          <p:cNvPr id="10289" name="Line 60"/>
          <p:cNvSpPr>
            <a:spLocks noChangeShapeType="1"/>
          </p:cNvSpPr>
          <p:nvPr/>
        </p:nvSpPr>
        <p:spPr bwMode="auto">
          <a:xfrm>
            <a:off x="1331913" y="3644900"/>
            <a:ext cx="0" cy="431800"/>
          </a:xfrm>
          <a:prstGeom prst="line">
            <a:avLst/>
          </a:prstGeom>
          <a:noFill/>
          <a:ln w="9525">
            <a:solidFill>
              <a:schemeClr val="tx1"/>
            </a:solidFill>
            <a:round/>
            <a:headEnd/>
            <a:tailEnd/>
          </a:ln>
        </p:spPr>
        <p:txBody>
          <a:bodyPr/>
          <a:lstStyle/>
          <a:p>
            <a:endParaRPr lang="ru-RU"/>
          </a:p>
        </p:txBody>
      </p:sp>
      <p:sp>
        <p:nvSpPr>
          <p:cNvPr id="10290" name="Line 61"/>
          <p:cNvSpPr>
            <a:spLocks noChangeShapeType="1"/>
          </p:cNvSpPr>
          <p:nvPr/>
        </p:nvSpPr>
        <p:spPr bwMode="auto">
          <a:xfrm>
            <a:off x="1763713" y="3644900"/>
            <a:ext cx="0" cy="431800"/>
          </a:xfrm>
          <a:prstGeom prst="line">
            <a:avLst/>
          </a:prstGeom>
          <a:noFill/>
          <a:ln w="9525">
            <a:solidFill>
              <a:schemeClr val="tx1"/>
            </a:solidFill>
            <a:round/>
            <a:headEnd/>
            <a:tailEnd/>
          </a:ln>
        </p:spPr>
        <p:txBody>
          <a:bodyPr/>
          <a:lstStyle/>
          <a:p>
            <a:endParaRPr lang="ru-RU"/>
          </a:p>
        </p:txBody>
      </p:sp>
      <p:sp>
        <p:nvSpPr>
          <p:cNvPr id="10291" name="Line 62"/>
          <p:cNvSpPr>
            <a:spLocks noChangeShapeType="1"/>
          </p:cNvSpPr>
          <p:nvPr/>
        </p:nvSpPr>
        <p:spPr bwMode="auto">
          <a:xfrm>
            <a:off x="2124075" y="3644900"/>
            <a:ext cx="0" cy="431800"/>
          </a:xfrm>
          <a:prstGeom prst="line">
            <a:avLst/>
          </a:prstGeom>
          <a:noFill/>
          <a:ln w="9525">
            <a:solidFill>
              <a:schemeClr val="tx1"/>
            </a:solidFill>
            <a:round/>
            <a:headEnd/>
            <a:tailEnd/>
          </a:ln>
        </p:spPr>
        <p:txBody>
          <a:bodyPr/>
          <a:lstStyle/>
          <a:p>
            <a:endParaRPr lang="ru-RU"/>
          </a:p>
        </p:txBody>
      </p:sp>
      <p:sp>
        <p:nvSpPr>
          <p:cNvPr id="10292" name="Line 63"/>
          <p:cNvSpPr>
            <a:spLocks noChangeShapeType="1"/>
          </p:cNvSpPr>
          <p:nvPr/>
        </p:nvSpPr>
        <p:spPr bwMode="auto">
          <a:xfrm>
            <a:off x="2484438" y="3644900"/>
            <a:ext cx="0" cy="431800"/>
          </a:xfrm>
          <a:prstGeom prst="line">
            <a:avLst/>
          </a:prstGeom>
          <a:noFill/>
          <a:ln w="9525">
            <a:solidFill>
              <a:schemeClr val="tx1"/>
            </a:solidFill>
            <a:round/>
            <a:headEnd/>
            <a:tailEnd/>
          </a:ln>
        </p:spPr>
        <p:txBody>
          <a:bodyPr/>
          <a:lstStyle/>
          <a:p>
            <a:endParaRPr lang="ru-RU"/>
          </a:p>
        </p:txBody>
      </p:sp>
      <p:sp>
        <p:nvSpPr>
          <p:cNvPr id="10293" name="Line 64"/>
          <p:cNvSpPr>
            <a:spLocks noChangeShapeType="1"/>
          </p:cNvSpPr>
          <p:nvPr/>
        </p:nvSpPr>
        <p:spPr bwMode="auto">
          <a:xfrm>
            <a:off x="2916238" y="3644900"/>
            <a:ext cx="0" cy="431800"/>
          </a:xfrm>
          <a:prstGeom prst="line">
            <a:avLst/>
          </a:prstGeom>
          <a:noFill/>
          <a:ln w="9525">
            <a:solidFill>
              <a:schemeClr val="tx1"/>
            </a:solidFill>
            <a:round/>
            <a:headEnd/>
            <a:tailEnd/>
          </a:ln>
        </p:spPr>
        <p:txBody>
          <a:bodyPr/>
          <a:lstStyle/>
          <a:p>
            <a:endParaRPr lang="ru-RU"/>
          </a:p>
        </p:txBody>
      </p:sp>
      <p:sp>
        <p:nvSpPr>
          <p:cNvPr id="10294" name="WordArt 65"/>
          <p:cNvSpPr>
            <a:spLocks noChangeArrowheads="1" noChangeShapeType="1" noTextEdit="1"/>
          </p:cNvSpPr>
          <p:nvPr/>
        </p:nvSpPr>
        <p:spPr bwMode="auto">
          <a:xfrm>
            <a:off x="1476375" y="3716338"/>
            <a:ext cx="123825" cy="257175"/>
          </a:xfrm>
          <a:prstGeom prst="rect">
            <a:avLst/>
          </a:prstGeom>
        </p:spPr>
        <p:txBody>
          <a:bodyPr wrap="none" fromWordArt="1">
            <a:prstTxWarp prst="textPlain">
              <a:avLst>
                <a:gd name="adj" fmla="val 50000"/>
              </a:avLst>
            </a:prstTxWarp>
          </a:bodyPr>
          <a:lstStyle/>
          <a:p>
            <a:pPr algn="ctr"/>
            <a:r>
              <a:rPr lang="ru-RU" kern="10">
                <a:ln w="9525">
                  <a:solidFill>
                    <a:srgbClr val="000000"/>
                  </a:solidFill>
                  <a:round/>
                  <a:headEnd/>
                  <a:tailEnd/>
                </a:ln>
                <a:solidFill>
                  <a:srgbClr val="FFFFFF"/>
                </a:solidFill>
                <a:latin typeface="Arial"/>
                <a:cs typeface="Arial"/>
              </a:rPr>
              <a:t>9</a:t>
            </a:r>
          </a:p>
        </p:txBody>
      </p:sp>
      <p:sp>
        <p:nvSpPr>
          <p:cNvPr id="10295" name="Line 66"/>
          <p:cNvSpPr>
            <a:spLocks noChangeShapeType="1"/>
          </p:cNvSpPr>
          <p:nvPr/>
        </p:nvSpPr>
        <p:spPr bwMode="auto">
          <a:xfrm flipH="1">
            <a:off x="4284663" y="3644900"/>
            <a:ext cx="431800" cy="0"/>
          </a:xfrm>
          <a:prstGeom prst="line">
            <a:avLst/>
          </a:prstGeom>
          <a:noFill/>
          <a:ln w="9525">
            <a:solidFill>
              <a:schemeClr val="tx1"/>
            </a:solidFill>
            <a:round/>
            <a:headEnd/>
            <a:tailEnd/>
          </a:ln>
        </p:spPr>
        <p:txBody>
          <a:bodyPr/>
          <a:lstStyle/>
          <a:p>
            <a:endParaRPr lang="ru-RU"/>
          </a:p>
        </p:txBody>
      </p:sp>
      <p:pic>
        <p:nvPicPr>
          <p:cNvPr id="10296" name="Picture 70"/>
          <p:cNvPicPr>
            <a:picLocks noChangeAspect="1" noChangeArrowheads="1"/>
          </p:cNvPicPr>
          <p:nvPr/>
        </p:nvPicPr>
        <p:blipFill>
          <a:blip r:embed="rId2" cstate="screen"/>
          <a:srcRect/>
          <a:stretch>
            <a:fillRect/>
          </a:stretch>
        </p:blipFill>
        <p:spPr bwMode="auto">
          <a:xfrm>
            <a:off x="1619250" y="4437063"/>
            <a:ext cx="2484438" cy="1863725"/>
          </a:xfrm>
          <a:prstGeom prst="rect">
            <a:avLst/>
          </a:prstGeom>
          <a:noFill/>
          <a:ln w="9525">
            <a:noFill/>
            <a:miter lim="800000"/>
            <a:headEnd/>
            <a:tailEnd/>
          </a:ln>
        </p:spPr>
      </p:pic>
      <p:pic>
        <p:nvPicPr>
          <p:cNvPr id="10297" name="Picture 71"/>
          <p:cNvPicPr>
            <a:picLocks noChangeAspect="1" noChangeArrowheads="1"/>
          </p:cNvPicPr>
          <p:nvPr/>
        </p:nvPicPr>
        <p:blipFill>
          <a:blip r:embed="rId3" cstate="screen"/>
          <a:srcRect/>
          <a:stretch>
            <a:fillRect/>
          </a:stretch>
        </p:blipFill>
        <p:spPr bwMode="auto">
          <a:xfrm>
            <a:off x="6516688" y="476250"/>
            <a:ext cx="1617662" cy="2133600"/>
          </a:xfrm>
          <a:prstGeom prst="rect">
            <a:avLst/>
          </a:prstGeom>
          <a:noFill/>
          <a:ln w="9525">
            <a:noFill/>
            <a:miter lim="800000"/>
            <a:headEnd/>
            <a:tailEnd/>
          </a:ln>
        </p:spPr>
      </p:pic>
      <p:sp>
        <p:nvSpPr>
          <p:cNvPr id="10298" name="WordArt 74"/>
          <p:cNvSpPr>
            <a:spLocks noChangeArrowheads="1" noChangeShapeType="1" noTextEdit="1"/>
          </p:cNvSpPr>
          <p:nvPr/>
        </p:nvSpPr>
        <p:spPr bwMode="auto">
          <a:xfrm>
            <a:off x="395288" y="260350"/>
            <a:ext cx="6343650" cy="427038"/>
          </a:xfrm>
          <a:prstGeom prst="rect">
            <a:avLst/>
          </a:prstGeom>
        </p:spPr>
        <p:txBody>
          <a:bodyPr wrap="none" fromWordArt="1">
            <a:prstTxWarp prst="textDoubleWave1">
              <a:avLst>
                <a:gd name="adj1" fmla="val 6500"/>
                <a:gd name="adj2" fmla="val 0"/>
              </a:avLst>
            </a:prstTxWarp>
          </a:bodyPr>
          <a:lstStyle/>
          <a:p>
            <a:pPr algn="ctr"/>
            <a:r>
              <a:rPr lang="ru-RU" sz="2400" kern="10" spc="-240">
                <a:ln w="12700">
                  <a:solidFill>
                    <a:srgbClr val="000099"/>
                  </a:solidFill>
                  <a:round/>
                  <a:headEnd/>
                  <a:tailEnd/>
                </a:ln>
                <a:solidFill>
                  <a:srgbClr val="33CCFF"/>
                </a:solidFill>
                <a:effectLst>
                  <a:outerShdw dist="125724" dir="18900000" algn="ctr" rotWithShape="0">
                    <a:srgbClr val="000099"/>
                  </a:outerShdw>
                </a:effectLst>
                <a:latin typeface="Impact"/>
              </a:rPr>
              <a:t>Сейчас мы узнаем, кто самый внимательный?!</a:t>
            </a:r>
          </a:p>
        </p:txBody>
      </p:sp>
      <p:sp>
        <p:nvSpPr>
          <p:cNvPr id="10299" name="WordArt 76"/>
          <p:cNvSpPr>
            <a:spLocks noChangeArrowheads="1" noChangeShapeType="1" noTextEdit="1"/>
          </p:cNvSpPr>
          <p:nvPr/>
        </p:nvSpPr>
        <p:spPr bwMode="auto">
          <a:xfrm>
            <a:off x="5076825" y="4797425"/>
            <a:ext cx="2790825" cy="37941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ru-RU" sz="1600" kern="10">
                <a:ln w="9525">
                  <a:round/>
                  <a:headEnd/>
                  <a:tailEnd/>
                </a:ln>
                <a:gradFill rotWithShape="1">
                  <a:gsLst>
                    <a:gs pos="0">
                      <a:srgbClr val="FFE701"/>
                    </a:gs>
                    <a:gs pos="100000">
                      <a:srgbClr val="FE3E02"/>
                    </a:gs>
                  </a:gsLst>
                  <a:lin ang="5400000" scaled="1"/>
                </a:gradFill>
                <a:latin typeface="Impact"/>
              </a:rPr>
              <a:t>Ответь на вопросы кроссворда!</a:t>
            </a:r>
          </a:p>
        </p:txBody>
      </p:sp>
    </p:spTree>
  </p:cSld>
  <p:clrMapOvr>
    <a:masterClrMapping/>
  </p:clrMapOvr>
  <p:transition advClick="0" advTm="6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493</Words>
  <Application>Microsoft Office PowerPoint</Application>
  <PresentationFormat>Экран (4:3)</PresentationFormat>
  <Paragraphs>75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Шарль Перро  Алепова М.А. (для работы с детьми старшего дошкольного возраста) </vt:lpstr>
      <vt:lpstr>Основная цель нашей работы – формирование будущего большого читателя, культурно образованного человека. Задачи: Закрепить знания детей о творчестве Шарля Перро. Развивать мышление, память, воображение, речь, внимание, сенсорику. Прививать любовь к литературе, терпеливость, сострадание, трудолюбие.</vt:lpstr>
      <vt:lpstr> Ребенок становится человеком не сам по себе, а лишь общаясь со взрослыми, перенимая у них не только умение ходить, разговаривать, обслуживать себя, но и нравственные нормы. И величайшим счастьем становится для него встреча в пору детства со сказкой и сказочником, цель жизни которого, как писал К.И.Чуковский,              воспитывать в человеке  человечность – эту дивную способность человека волноваться чужими несчастьями, радоваться радостями другого, переживать чужую судьбу как свою.  Итак, расскажем об одном из этих чародеев… Шарль Перро – французский поэт и критик 17 века, родился в семье чиновника в 1628 году. Опробовав перо в жанре поэм, диалогов и теоретических трактатов, направленных против классицизма, Перро написал ряд блестящих сказок, которые   положили начало французской литературной сказке. Как один из талантливых                                  основоположников литературной сказки, он стал классикой детской литературы.                                              Всего Шарлем Перро было создано 11 сказок, из них 8прозе и 3 в стихах. </vt:lpstr>
      <vt:lpstr>                   Границы трагического им четко обозначены. Синяя борода точит нож, чтобы убить жену. Еще минута, и она погибнет. Но появляются ее братья, храбрые рыцари, и спасают сестру…                                      Кипит вода в котле, людоед хочет сварить и съесть                                                 мальчика с пальчик вместе с братьями, но детям                                        удается убежать…И невольно возникает вопрос: «А                                      нужны ли детям такое потрясение, такая трагедия,                                     пусть и со счастливым концом? Наверное, нужно.                                  Ведь сказка рождает не страх, а совсем иное чувство –                            сострадание. И вспоминаются удивительные слова                                   Достоевского: «Сострадание есть главнейший, и,                                                   может быть единственный закон бытия человечества.&gt;&gt;</vt:lpstr>
      <vt:lpstr>Слайд 5</vt:lpstr>
      <vt:lpstr>Слайд 6</vt:lpstr>
      <vt:lpstr>Биография Шарля Перро для детей</vt:lpstr>
      <vt:lpstr>ЛИТЕРАТУРНЫЕ ИГРЫ</vt:lpstr>
      <vt:lpstr>Слайд 9</vt:lpstr>
      <vt:lpstr>Вопросы для кроссворда</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Шарль Перро  Алепова М.А. (для работы с детьми старшего дошкольного возраста) </dc:title>
  <cp:lastModifiedBy>User</cp:lastModifiedBy>
  <cp:revision>8</cp:revision>
  <dcterms:modified xsi:type="dcterms:W3CDTF">2012-08-29T08:31:31Z</dcterms:modified>
</cp:coreProperties>
</file>