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5" r:id="rId8"/>
    <p:sldId id="263" r:id="rId9"/>
    <p:sldId id="269" r:id="rId10"/>
    <p:sldId id="270" r:id="rId11"/>
    <p:sldId id="271" r:id="rId12"/>
    <p:sldId id="266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8A3E6D-09A6-4F6C-A191-EF5FB9C4EC1D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9B2D4D-9E39-4EBB-B216-FCBF56BF60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176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3407"/>
            <a:ext cx="8126622" cy="1512167"/>
          </a:xfrm>
        </p:spPr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ru-RU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8064896" cy="429309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Береза – символ России</a:t>
            </a:r>
          </a:p>
          <a:p>
            <a:endParaRPr lang="ru-RU" sz="4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Составила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Воспитатель старшей группы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b="1" dirty="0" err="1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Галиева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А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лла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Н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</a:rPr>
              <a:t>иколаевна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1905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Экспериментирование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Развивать умения детей </a:t>
            </a:r>
            <a:r>
              <a:rPr lang="ru-RU" dirty="0">
                <a:solidFill>
                  <a:schemeClr val="tx1"/>
                </a:solidFill>
              </a:rPr>
              <a:t>взаимодействовать с исследуемыми </a:t>
            </a:r>
            <a:r>
              <a:rPr lang="ru-RU" dirty="0" smtClean="0">
                <a:solidFill>
                  <a:schemeClr val="tx1"/>
                </a:solidFill>
              </a:rPr>
              <a:t>объектами, как </a:t>
            </a:r>
            <a:r>
              <a:rPr lang="ru-RU" dirty="0">
                <a:solidFill>
                  <a:schemeClr val="tx1"/>
                </a:solidFill>
              </a:rPr>
              <a:t>средствами познания окружающего мира.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Рассматривание </a:t>
            </a:r>
            <a:r>
              <a:rPr lang="ru-RU" dirty="0">
                <a:solidFill>
                  <a:schemeClr val="tx1"/>
                </a:solidFill>
              </a:rPr>
              <a:t>бересты под </a:t>
            </a:r>
            <a:r>
              <a:rPr lang="ru-RU" dirty="0" smtClean="0">
                <a:solidFill>
                  <a:schemeClr val="tx1"/>
                </a:solidFill>
              </a:rPr>
              <a:t>лупой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Какой </a:t>
            </a:r>
            <a:r>
              <a:rPr lang="ru-RU" dirty="0">
                <a:solidFill>
                  <a:schemeClr val="tx1"/>
                </a:solidFill>
              </a:rPr>
              <a:t>стороной дышат листья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Вода </a:t>
            </a:r>
            <a:r>
              <a:rPr lang="ru-RU" dirty="0">
                <a:solidFill>
                  <a:schemeClr val="tx1"/>
                </a:solidFill>
              </a:rPr>
              <a:t>в жизни </a:t>
            </a:r>
            <a:r>
              <a:rPr lang="ru-RU" dirty="0" smtClean="0">
                <a:solidFill>
                  <a:schemeClr val="tx1"/>
                </a:solidFill>
              </a:rPr>
              <a:t>растений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Жизненный </a:t>
            </a:r>
            <a:r>
              <a:rPr lang="ru-RU" dirty="0">
                <a:solidFill>
                  <a:schemeClr val="tx1"/>
                </a:solidFill>
              </a:rPr>
              <a:t>цикл </a:t>
            </a:r>
            <a:r>
              <a:rPr lang="ru-RU" dirty="0" smtClean="0">
                <a:solidFill>
                  <a:schemeClr val="tx1"/>
                </a:solidFill>
              </a:rPr>
              <a:t>растений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1008111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Художественная литература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920880" cy="52565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u="sng" dirty="0">
                <a:solidFill>
                  <a:schemeClr val="tx1"/>
                </a:solidFill>
              </a:rPr>
              <a:t>Цель</a:t>
            </a:r>
            <a:r>
              <a:rPr lang="ru-RU" u="sng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воспитывать </a:t>
            </a:r>
            <a:r>
              <a:rPr lang="ru-RU" dirty="0">
                <a:solidFill>
                  <a:schemeClr val="tx1"/>
                </a:solidFill>
              </a:rPr>
              <a:t>интерес к художественной литературе, развивать способность к целостному восприятию произведений разных жанров, обеспечить усвоение содержания произведений и эмоциональную отзывчивость на </a:t>
            </a:r>
            <a:r>
              <a:rPr lang="ru-RU" dirty="0" smtClean="0">
                <a:solidFill>
                  <a:schemeClr val="tx1"/>
                </a:solidFill>
              </a:rPr>
              <a:t>него.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- Загадки о березе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Л.И.Горошкина</a:t>
            </a:r>
            <a:r>
              <a:rPr lang="ru-RU" dirty="0" smtClean="0">
                <a:solidFill>
                  <a:schemeClr val="tx1"/>
                </a:solidFill>
              </a:rPr>
              <a:t> «Березка»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Н.И.Птухина</a:t>
            </a:r>
            <a:r>
              <a:rPr lang="ru-RU" dirty="0" smtClean="0">
                <a:solidFill>
                  <a:schemeClr val="tx1"/>
                </a:solidFill>
              </a:rPr>
              <a:t> «Ода березе»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>
                <a:solidFill>
                  <a:schemeClr val="tx1"/>
                </a:solidFill>
              </a:rPr>
              <a:t>П. Воронько </a:t>
            </a:r>
            <a:r>
              <a:rPr lang="ru-RU" dirty="0" smtClean="0">
                <a:solidFill>
                  <a:schemeClr val="tx1"/>
                </a:solidFill>
              </a:rPr>
              <a:t>«Береза»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С.Есенин</a:t>
            </a:r>
            <a:r>
              <a:rPr lang="ru-RU" dirty="0" smtClean="0">
                <a:solidFill>
                  <a:schemeClr val="tx1"/>
                </a:solidFill>
              </a:rPr>
              <a:t> «Белая береза»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К.Паустовский</a:t>
            </a:r>
            <a:r>
              <a:rPr lang="ru-RU" dirty="0" smtClean="0">
                <a:solidFill>
                  <a:schemeClr val="tx1"/>
                </a:solidFill>
              </a:rPr>
              <a:t> «Подарок»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А.Прокофьев</a:t>
            </a:r>
            <a:r>
              <a:rPr lang="ru-RU" dirty="0" smtClean="0">
                <a:solidFill>
                  <a:schemeClr val="tx1"/>
                </a:solidFill>
              </a:rPr>
              <a:t> «Березка»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В.Степанов</a:t>
            </a:r>
            <a:r>
              <a:rPr lang="ru-RU" dirty="0" smtClean="0">
                <a:solidFill>
                  <a:schemeClr val="tx1"/>
                </a:solidFill>
              </a:rPr>
              <a:t> «Флаг России»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70C0"/>
                </a:solidFill>
              </a:rPr>
              <a:t>Музыкальная деятельность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Цель:</a:t>
            </a:r>
          </a:p>
          <a:p>
            <a:r>
              <a:rPr lang="ru-RU" dirty="0" smtClean="0"/>
              <a:t>разностороннее </a:t>
            </a:r>
            <a:r>
              <a:rPr lang="ru-RU" dirty="0"/>
              <a:t>развитие музыкальных способностей </a:t>
            </a:r>
            <a:r>
              <a:rPr lang="ru-RU" dirty="0" smtClean="0"/>
              <a:t>детей, объединить </a:t>
            </a:r>
            <a:r>
              <a:rPr lang="ru-RU" dirty="0"/>
              <a:t>детей общими радостными, эстетическими переживаниями, совместными </a:t>
            </a:r>
            <a:r>
              <a:rPr lang="ru-RU" dirty="0" smtClean="0"/>
              <a:t>действиями.</a:t>
            </a:r>
          </a:p>
          <a:p>
            <a:endParaRPr lang="ru-RU" dirty="0"/>
          </a:p>
          <a:p>
            <a:endParaRPr lang="ru-RU" dirty="0"/>
          </a:p>
          <a:p>
            <a:endParaRPr lang="ru-RU" u="sng" dirty="0" smtClean="0"/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Слушание </a:t>
            </a:r>
            <a:r>
              <a:rPr lang="ru-RU" dirty="0">
                <a:solidFill>
                  <a:prstClr val="black"/>
                </a:solidFill>
              </a:rPr>
              <a:t>“Ах ты, берёза” р. н. м. обработкам. </a:t>
            </a:r>
            <a:r>
              <a:rPr lang="ru-RU" dirty="0" err="1">
                <a:solidFill>
                  <a:prstClr val="black"/>
                </a:solidFill>
              </a:rPr>
              <a:t>Раухвергера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Пение </a:t>
            </a:r>
            <a:r>
              <a:rPr lang="ru-RU" dirty="0">
                <a:solidFill>
                  <a:prstClr val="black"/>
                </a:solidFill>
              </a:rPr>
              <a:t>“Песня о родине” слова Е. Карасёвой, музыка В. Елинек.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Хоровод </a:t>
            </a:r>
            <a:r>
              <a:rPr lang="ru-RU" dirty="0">
                <a:solidFill>
                  <a:prstClr val="black"/>
                </a:solidFill>
              </a:rPr>
              <a:t>“Аи, да берёзка” музыка Т. </a:t>
            </a:r>
            <a:r>
              <a:rPr lang="ru-RU" dirty="0" err="1">
                <a:solidFill>
                  <a:prstClr val="black"/>
                </a:solidFill>
              </a:rPr>
              <a:t>Попатенко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 Хоровод </a:t>
            </a:r>
            <a:r>
              <a:rPr lang="ru-RU" dirty="0">
                <a:solidFill>
                  <a:prstClr val="black"/>
                </a:solidFill>
              </a:rPr>
              <a:t>“В золоте берёзонька” слова и музыка Г. </a:t>
            </a:r>
            <a:r>
              <a:rPr lang="ru-RU" dirty="0" err="1">
                <a:solidFill>
                  <a:prstClr val="black"/>
                </a:solidFill>
              </a:rPr>
              <a:t>Вихаревой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-Пение </a:t>
            </a:r>
            <a:r>
              <a:rPr lang="ru-RU" dirty="0">
                <a:solidFill>
                  <a:prstClr val="black"/>
                </a:solidFill>
              </a:rPr>
              <a:t>без сопровождения р. н. м. “Во поле берёзонька стояла”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3"/>
            <a:ext cx="7776864" cy="100811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Взаимодействие с родителями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328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Привлекать родителей к различным формам совместной с детьми деятельности, раскрыть актуальность развития интереса к эстетической стороне окружающей действительности, развития творческих способностей детей.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Подбор </a:t>
            </a:r>
            <a:r>
              <a:rPr lang="ru-RU" dirty="0">
                <a:solidFill>
                  <a:schemeClr val="tx1"/>
                </a:solidFill>
              </a:rPr>
              <a:t>иллюстраций, открыток, фото, вырезок из газет и журналов, загадок, пословиц и поговорок о </a:t>
            </a:r>
            <a:r>
              <a:rPr lang="ru-RU" dirty="0" smtClean="0">
                <a:solidFill>
                  <a:schemeClr val="tx1"/>
                </a:solidFill>
              </a:rPr>
              <a:t>березе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«Наш </a:t>
            </a:r>
            <a:r>
              <a:rPr lang="ru-RU" dirty="0">
                <a:solidFill>
                  <a:schemeClr val="tx1"/>
                </a:solidFill>
              </a:rPr>
              <a:t>воскресный </a:t>
            </a:r>
            <a:r>
              <a:rPr lang="ru-RU" dirty="0" smtClean="0">
                <a:solidFill>
                  <a:schemeClr val="tx1"/>
                </a:solidFill>
              </a:rPr>
              <a:t>выходной» </a:t>
            </a:r>
            <a:r>
              <a:rPr lang="ru-RU" dirty="0">
                <a:solidFill>
                  <a:schemeClr val="tx1"/>
                </a:solidFill>
              </a:rPr>
              <a:t>- экскурсия семьи в березовую </a:t>
            </a:r>
            <a:r>
              <a:rPr lang="ru-RU" dirty="0" smtClean="0">
                <a:solidFill>
                  <a:schemeClr val="tx1"/>
                </a:solidFill>
              </a:rPr>
              <a:t>рощу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Совместные беседы с детьми «Береги </a:t>
            </a:r>
            <a:r>
              <a:rPr lang="ru-RU" dirty="0">
                <a:solidFill>
                  <a:schemeClr val="tx1"/>
                </a:solidFill>
              </a:rPr>
              <a:t>зеленого </a:t>
            </a:r>
            <a:r>
              <a:rPr lang="ru-RU" dirty="0" smtClean="0">
                <a:solidFill>
                  <a:schemeClr val="tx1"/>
                </a:solidFill>
              </a:rPr>
              <a:t>друга»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Рекомендации </a:t>
            </a:r>
            <a:r>
              <a:rPr lang="ru-RU" dirty="0">
                <a:solidFill>
                  <a:schemeClr val="tx1"/>
                </a:solidFill>
              </a:rPr>
              <a:t>для родителей </a:t>
            </a:r>
            <a:r>
              <a:rPr lang="ru-RU" dirty="0" smtClean="0">
                <a:solidFill>
                  <a:schemeClr val="tx1"/>
                </a:solidFill>
              </a:rPr>
              <a:t>«Березкины слезки»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Организация творческой выставки «Береза – символ России»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chemeClr val="tx1"/>
                </a:solidFill>
              </a:rPr>
              <a:t>Воспитательно</a:t>
            </a:r>
            <a:r>
              <a:rPr lang="ru-RU" dirty="0">
                <a:solidFill>
                  <a:schemeClr val="tx1"/>
                </a:solidFill>
              </a:rPr>
              <a:t>-образовательное мероприятие для детей и родителей «Люблю берёзу русскую».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7014"/>
            <a:ext cx="288032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198" y="862105"/>
            <a:ext cx="2931598" cy="2198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9372" y="4004644"/>
            <a:ext cx="2902612" cy="2176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376" y="4010558"/>
            <a:ext cx="2924272" cy="2193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3750" y="4007451"/>
            <a:ext cx="2899404" cy="2174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495655"/>
            <a:ext cx="42484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«Берёза – символ России»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8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08720"/>
            <a:ext cx="7200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Воспитание бережного  отношения  к природе,  способность чувствовать её красоту.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Воспитание любви к родному краю, Родине.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исследовательских методов.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с русскими народными традициями,  связанными с берёзой.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85117"/>
            <a:ext cx="7920880" cy="540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b="1" i="1" u="sng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Задачи: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</a:b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продолжить работу по нравственному воспитанию дошкольников;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формировать эстетические представления;</a:t>
            </a:r>
            <a:r>
              <a:rPr lang="ru-RU" sz="2400" dirty="0" smtClean="0">
                <a:solidFill>
                  <a:srgbClr val="666666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развивать речь детей в процессе защиты проекта и его подготовки. 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развивать у детей стремление к здоровому образу жизни  с помощью системы знаний о роли деревьев в жизни человека;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создавать возможность для творческого развития детей.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4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84076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Участники проекта: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2400" b="1" i="1" dirty="0" smtClean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дети старшей группы,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педагоги группы,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родители, 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нструктор по физическому воспитанию,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едагог-психолог,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музыкальный работник,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логопед.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136904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Предполагаемые итоги реализации проекта.</a:t>
            </a:r>
            <a:endParaRPr lang="ru-RU" sz="2400" b="1" i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Использовать в жизни полученные знания о берёзе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Развитие патриотических чувств у детей.</a:t>
            </a:r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Умение организовывать творческие, народные  игры.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endParaRPr lang="ru-RU" sz="2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наизусть отрывков из стихотворений русских писателей: А. Прокофьева, С. Есенина, В. Степанова.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Выставка детских работ: «Белая берёза под моим окном…»</a:t>
            </a:r>
          </a:p>
          <a:p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Воспитательно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-образовательное мероприятие для детей и родителей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«Люблю берёзу русскую»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endParaRPr lang="ru-RU" sz="2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Разработка проекта. </a:t>
            </a:r>
            <a:endParaRPr lang="ru-RU" sz="2000" b="1" i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Для создания необходимых педагогических  условий: 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 обратились за помощью  к педагогу-психологу, учителю-логопеду,  инструктору  по физической культуре, музыкальному руководителю;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 нашли дополнительную информацию в  журналах «Дошкольное воспитание», дополнительной литературе; 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3. создали развивающую среду: подобрать материалы, игрушки, атрибуты, для игровой, театрализованной деятельности; дидактические игры, иллюстрированный материал, художественную литературу по теме;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4. подобрали материал для продуктивной деятельности;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5. составили перспективный план мероприятий.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skazki-0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2" y="1484784"/>
            <a:ext cx="3384376" cy="42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Знакомство с народной культурой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836712"/>
            <a:ext cx="460851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Дать </a:t>
            </a:r>
            <a:r>
              <a:rPr lang="ru-RU" dirty="0"/>
              <a:t>знания о символе славянского культа России - березе.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Познакомить </a:t>
            </a:r>
            <a:r>
              <a:rPr lang="ru-RU" dirty="0"/>
              <a:t>детей с обычаями и обрядами, ритуалами, связанными с березой.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Приобщать </a:t>
            </a:r>
            <a:r>
              <a:rPr lang="ru-RU" dirty="0"/>
              <a:t>детей к русской народной </a:t>
            </a:r>
            <a:r>
              <a:rPr lang="ru-RU" dirty="0" smtClean="0"/>
              <a:t>культуре. </a:t>
            </a:r>
          </a:p>
          <a:p>
            <a:endParaRPr lang="ru-RU" dirty="0" smtClean="0"/>
          </a:p>
          <a:p>
            <a:r>
              <a:rPr lang="ru-RU" dirty="0" smtClean="0"/>
              <a:t>Воспитывать </a:t>
            </a:r>
            <a:r>
              <a:rPr lang="ru-RU" dirty="0"/>
              <a:t>любовь к </a:t>
            </a:r>
            <a:r>
              <a:rPr lang="ru-RU" dirty="0" smtClean="0"/>
              <a:t>Родине.</a:t>
            </a:r>
          </a:p>
          <a:p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пособствовать </a:t>
            </a:r>
            <a:r>
              <a:rPr lang="ru-RU" dirty="0"/>
              <a:t>развитию духовности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648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Игровая деятельность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u="sng" dirty="0" smtClean="0"/>
              <a:t>Цель:</a:t>
            </a:r>
          </a:p>
          <a:p>
            <a:r>
              <a:rPr lang="ru-RU" dirty="0"/>
              <a:t>Учить </a:t>
            </a:r>
            <a:r>
              <a:rPr lang="ru-RU" dirty="0" smtClean="0"/>
              <a:t>самостоятельно </a:t>
            </a:r>
            <a:r>
              <a:rPr lang="ru-RU" dirty="0"/>
              <a:t>организовывать игры. Активизировать у детей </a:t>
            </a:r>
            <a:r>
              <a:rPr lang="ru-RU" dirty="0" smtClean="0"/>
              <a:t>воображение, </a:t>
            </a:r>
            <a:r>
              <a:rPr lang="ru-RU" dirty="0"/>
              <a:t>стимулировать </a:t>
            </a:r>
            <a:r>
              <a:rPr lang="ru-RU" dirty="0" smtClean="0"/>
              <a:t>творчество, развивать двигательную активность.</a:t>
            </a:r>
            <a:endParaRPr lang="ru-RU" u="sng" dirty="0"/>
          </a:p>
          <a:p>
            <a:r>
              <a:rPr lang="ru-RU" dirty="0" smtClean="0"/>
              <a:t>- Проблемно-игровые ситуации:</a:t>
            </a:r>
          </a:p>
          <a:p>
            <a:r>
              <a:rPr lang="ru-RU" dirty="0" smtClean="0"/>
              <a:t>                                         «Я пойду берёзку </a:t>
            </a:r>
            <a:r>
              <a:rPr lang="ru-RU" dirty="0" err="1" smtClean="0"/>
              <a:t>заломаю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                                         «За берёзовым соком»</a:t>
            </a:r>
            <a:endParaRPr lang="ru-RU" dirty="0"/>
          </a:p>
          <a:p>
            <a:r>
              <a:rPr lang="ru-RU" dirty="0" smtClean="0"/>
              <a:t>- Сюжетно-ролевая игра: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«Семья»</a:t>
            </a:r>
          </a:p>
          <a:p>
            <a:r>
              <a:rPr lang="ru-RU" dirty="0" smtClean="0"/>
              <a:t>                                         «У бабушки в гостях»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«Путешествие в лес»          </a:t>
            </a:r>
            <a:endParaRPr lang="ru-RU" dirty="0"/>
          </a:p>
          <a:p>
            <a:r>
              <a:rPr lang="ru-RU" dirty="0" smtClean="0"/>
              <a:t>- Дидактические игры: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«Угадай </a:t>
            </a:r>
            <a:r>
              <a:rPr lang="ru-RU" dirty="0"/>
              <a:t>с какого дерева лист»</a:t>
            </a:r>
          </a:p>
          <a:p>
            <a:r>
              <a:rPr lang="ru-RU" dirty="0" smtClean="0"/>
              <a:t>                                         «Что берёза дает»        </a:t>
            </a:r>
            <a:endParaRPr lang="ru-RU" dirty="0"/>
          </a:p>
          <a:p>
            <a:r>
              <a:rPr lang="ru-RU" dirty="0" smtClean="0"/>
              <a:t>- Подвижные (народные) игры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 smtClean="0"/>
              <a:t>                                         «Горелки»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«Ручеек»</a:t>
            </a:r>
            <a:endParaRPr lang="ru-RU" dirty="0"/>
          </a:p>
          <a:p>
            <a:r>
              <a:rPr lang="ru-RU" dirty="0" smtClean="0"/>
              <a:t>                                         «Плетень»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5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Познавательное развитие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496855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наблюдение </a:t>
            </a:r>
            <a:r>
              <a:rPr lang="ru-RU" dirty="0">
                <a:solidFill>
                  <a:schemeClr val="tx1"/>
                </a:solidFill>
              </a:rPr>
              <a:t>на прогулке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«Встреча </a:t>
            </a:r>
            <a:r>
              <a:rPr lang="ru-RU" dirty="0">
                <a:solidFill>
                  <a:schemeClr val="tx1"/>
                </a:solidFill>
              </a:rPr>
              <a:t>с русской </a:t>
            </a:r>
            <a:r>
              <a:rPr lang="ru-RU" dirty="0" smtClean="0">
                <a:solidFill>
                  <a:schemeClr val="tx1"/>
                </a:solidFill>
              </a:rPr>
              <a:t>красавицей»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беседа «</a:t>
            </a:r>
            <a:r>
              <a:rPr lang="ru-RU" dirty="0">
                <a:solidFill>
                  <a:schemeClr val="tx1"/>
                </a:solidFill>
              </a:rPr>
              <a:t>Почему березы белые</a:t>
            </a:r>
            <a:r>
              <a:rPr lang="ru-RU" dirty="0" smtClean="0">
                <a:solidFill>
                  <a:schemeClr val="tx1"/>
                </a:solidFill>
              </a:rPr>
              <a:t>?»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анятие «Береза </a:t>
            </a:r>
            <a:r>
              <a:rPr lang="ru-RU" dirty="0">
                <a:solidFill>
                  <a:schemeClr val="tx1"/>
                </a:solidFill>
              </a:rPr>
              <a:t>- символ </a:t>
            </a:r>
            <a:r>
              <a:rPr lang="ru-RU" dirty="0" smtClean="0">
                <a:solidFill>
                  <a:schemeClr val="tx1"/>
                </a:solidFill>
              </a:rPr>
              <a:t>России»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интегрированное </a:t>
            </a:r>
            <a:r>
              <a:rPr lang="ru-RU" dirty="0" smtClean="0">
                <a:solidFill>
                  <a:schemeClr val="tx1"/>
                </a:solidFill>
              </a:rPr>
              <a:t>занятие «Символика </a:t>
            </a:r>
            <a:r>
              <a:rPr lang="ru-RU" dirty="0">
                <a:solidFill>
                  <a:schemeClr val="tx1"/>
                </a:solidFill>
              </a:rPr>
              <a:t>нашей </a:t>
            </a:r>
            <a:r>
              <a:rPr lang="ru-RU" dirty="0" smtClean="0">
                <a:solidFill>
                  <a:schemeClr val="tx1"/>
                </a:solidFill>
              </a:rPr>
              <a:t>России»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легенды и мифы о </a:t>
            </a:r>
            <a:r>
              <a:rPr lang="ru-RU" dirty="0" smtClean="0">
                <a:solidFill>
                  <a:schemeClr val="tx1"/>
                </a:solidFill>
              </a:rPr>
              <a:t>березе «Русская </a:t>
            </a:r>
            <a:r>
              <a:rPr lang="ru-RU" dirty="0">
                <a:solidFill>
                  <a:schemeClr val="tx1"/>
                </a:solidFill>
              </a:rPr>
              <a:t>душа </a:t>
            </a:r>
            <a:r>
              <a:rPr lang="ru-RU" dirty="0" smtClean="0">
                <a:solidFill>
                  <a:schemeClr val="tx1"/>
                </a:solidFill>
              </a:rPr>
              <a:t>березы»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наблюдение на </a:t>
            </a:r>
            <a:r>
              <a:rPr lang="ru-RU" dirty="0" smtClean="0">
                <a:solidFill>
                  <a:schemeClr val="tx1"/>
                </a:solidFill>
              </a:rPr>
              <a:t>прогулке «Снятся </a:t>
            </a:r>
            <a:r>
              <a:rPr lang="ru-RU" dirty="0">
                <a:solidFill>
                  <a:schemeClr val="tx1"/>
                </a:solidFill>
              </a:rPr>
              <a:t>ли березе </a:t>
            </a:r>
            <a:r>
              <a:rPr lang="ru-RU" dirty="0" smtClean="0">
                <a:solidFill>
                  <a:schemeClr val="tx1"/>
                </a:solidFill>
              </a:rPr>
              <a:t>сны»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занятие о лекарственных свойствах </a:t>
            </a:r>
            <a:r>
              <a:rPr lang="ru-RU" dirty="0" smtClean="0">
                <a:solidFill>
                  <a:schemeClr val="tx1"/>
                </a:solidFill>
              </a:rPr>
              <a:t>березы «Домашний доктор»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анятие «Может </a:t>
            </a:r>
            <a:r>
              <a:rPr lang="ru-RU" dirty="0">
                <a:solidFill>
                  <a:schemeClr val="tx1"/>
                </a:solidFill>
              </a:rPr>
              <a:t>ли дерево быть карликом</a:t>
            </a:r>
            <a:r>
              <a:rPr lang="ru-RU" dirty="0" smtClean="0">
                <a:solidFill>
                  <a:schemeClr val="tx1"/>
                </a:solidFill>
              </a:rPr>
              <a:t>?»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занятие о взаимосвязи экологической </a:t>
            </a:r>
            <a:r>
              <a:rPr lang="ru-RU" dirty="0" smtClean="0">
                <a:solidFill>
                  <a:schemeClr val="tx1"/>
                </a:solidFill>
              </a:rPr>
              <a:t>системы «Кто </a:t>
            </a:r>
            <a:r>
              <a:rPr lang="ru-RU" dirty="0">
                <a:solidFill>
                  <a:schemeClr val="tx1"/>
                </a:solidFill>
              </a:rPr>
              <a:t>дружит с березой</a:t>
            </a:r>
            <a:r>
              <a:rPr lang="ru-RU" dirty="0" smtClean="0">
                <a:solidFill>
                  <a:schemeClr val="tx1"/>
                </a:solidFill>
              </a:rPr>
              <a:t>?»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занятие о разных способах распространения </a:t>
            </a:r>
            <a:r>
              <a:rPr lang="ru-RU" dirty="0" smtClean="0">
                <a:solidFill>
                  <a:schemeClr val="tx1"/>
                </a:solidFill>
              </a:rPr>
              <a:t>семян «Без </a:t>
            </a:r>
            <a:r>
              <a:rPr lang="ru-RU" dirty="0">
                <a:solidFill>
                  <a:schemeClr val="tx1"/>
                </a:solidFill>
              </a:rPr>
              <a:t>билета по белу </a:t>
            </a:r>
            <a:r>
              <a:rPr lang="ru-RU" dirty="0" smtClean="0">
                <a:solidFill>
                  <a:schemeClr val="tx1"/>
                </a:solidFill>
              </a:rPr>
              <a:t>свету»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2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546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Познавательное развитие</vt:lpstr>
      <vt:lpstr>Экспериментирование </vt:lpstr>
      <vt:lpstr>Художественная литература </vt:lpstr>
      <vt:lpstr>Презентация PowerPoint</vt:lpstr>
      <vt:lpstr>Взаимодействие с родителями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user</cp:lastModifiedBy>
  <cp:revision>45</cp:revision>
  <dcterms:created xsi:type="dcterms:W3CDTF">2012-02-25T14:18:39Z</dcterms:created>
  <dcterms:modified xsi:type="dcterms:W3CDTF">2012-07-12T09:05:27Z</dcterms:modified>
</cp:coreProperties>
</file>