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3" r:id="rId4"/>
    <p:sldId id="274" r:id="rId5"/>
    <p:sldId id="275" r:id="rId6"/>
    <p:sldId id="271" r:id="rId7"/>
    <p:sldId id="272" r:id="rId8"/>
    <p:sldId id="270" r:id="rId9"/>
    <p:sldId id="276" r:id="rId10"/>
    <p:sldId id="269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8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994E5-FBD7-40B2-ABB4-0DFE5946F63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1B693-CF75-4AC7-A312-A3A9010F11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83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B693-CF75-4AC7-A312-A3A9010F11E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714884"/>
            <a:ext cx="4614866" cy="14112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Constantia" pitchFamily="18" charset="0"/>
              </a:rPr>
              <a:t>Автор работы: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Воспитатель  логопедической группы</a:t>
            </a:r>
          </a:p>
          <a:p>
            <a:pPr>
              <a:buNone/>
            </a:pPr>
            <a:r>
              <a:rPr lang="ru-RU" sz="2000" dirty="0" smtClean="0">
                <a:latin typeface="Constantia" pitchFamily="18" charset="0"/>
              </a:rPr>
              <a:t>Андреева Оксана Александровна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21471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571480"/>
            <a:ext cx="7429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Интеграция лексической темы во все образовательные области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33955" y="2533747"/>
            <a:ext cx="403244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Самостоятельная деятельность детей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72200" y="5309929"/>
            <a:ext cx="2232248" cy="12108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hlinkClick r:id="rId3" action="ppaction://hlinksldjump"/>
              </a:rPr>
              <a:t>Различные</a:t>
            </a:r>
            <a:r>
              <a:rPr lang="ru-RU" b="1" dirty="0" smtClean="0">
                <a:solidFill>
                  <a:srgbClr val="FF0000"/>
                </a:solidFill>
              </a:rPr>
              <a:t> виды игр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8959566">
            <a:off x="6580282" y="4314294"/>
            <a:ext cx="295520" cy="7675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571632">
            <a:off x="2213751" y="4302943"/>
            <a:ext cx="332631" cy="8157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59832" y="260648"/>
            <a:ext cx="2482578" cy="13464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Создание </a:t>
            </a:r>
            <a:r>
              <a:rPr lang="ru-RU" b="1" dirty="0" smtClean="0">
                <a:solidFill>
                  <a:srgbClr val="FF0000"/>
                </a:solidFill>
                <a:hlinkClick r:id="rId4" action="ppaction://hlinksldjump"/>
              </a:rPr>
              <a:t>развивающей</a:t>
            </a:r>
            <a:r>
              <a:rPr lang="ru-RU" b="1" dirty="0" smtClean="0">
                <a:solidFill>
                  <a:srgbClr val="FF0000"/>
                </a:solidFill>
              </a:rPr>
              <a:t> среды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15938" y="1747379"/>
            <a:ext cx="242316" cy="7406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" y="4765995"/>
            <a:ext cx="2433954" cy="17547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Конструктивная </a:t>
            </a:r>
            <a:r>
              <a:rPr lang="ru-RU" sz="1600" b="1" dirty="0" smtClean="0">
                <a:solidFill>
                  <a:srgbClr val="FF0000"/>
                </a:solidFill>
                <a:hlinkClick r:id="rId5" action="ppaction://hlinksldjump"/>
              </a:rPr>
              <a:t>деятельность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flipH="1">
            <a:off x="4353256" y="4793234"/>
            <a:ext cx="322932" cy="6682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47864" y="5461501"/>
            <a:ext cx="2448272" cy="1396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hlinkClick r:id="rId6" action="ppaction://hlinksldjump"/>
              </a:rPr>
              <a:t>Художественное</a:t>
            </a:r>
            <a:r>
              <a:rPr lang="ru-RU" sz="1600" b="1" dirty="0" smtClean="0">
                <a:solidFill>
                  <a:srgbClr val="FF0000"/>
                </a:solidFill>
              </a:rPr>
              <a:t> творчество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898" y="476672"/>
            <a:ext cx="5717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Познавательно-речевое развитие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020272" y="155679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92280" y="155679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 rot="1929641">
            <a:off x="1435841" y="96263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306491" y="1072269"/>
            <a:ext cx="484632" cy="9690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rot="20271782">
            <a:off x="7273217" y="96396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34193" y="2106139"/>
            <a:ext cx="18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познание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2191" y="2336972"/>
            <a:ext cx="2218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коммуникация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56175" y="1994968"/>
            <a:ext cx="273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Чтение художественной литературы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521" y="2798637"/>
            <a:ext cx="2592287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1- наблюдения за</a:t>
            </a:r>
          </a:p>
          <a:p>
            <a:r>
              <a:rPr lang="ru-RU" dirty="0"/>
              <a:t>т</a:t>
            </a:r>
            <a:r>
              <a:rPr lang="ru-RU" dirty="0" smtClean="0"/>
              <a:t>ранспортом на улице.</a:t>
            </a:r>
          </a:p>
          <a:p>
            <a:r>
              <a:rPr lang="ru-RU" dirty="0" smtClean="0"/>
              <a:t>2- рассказ воспитателя</a:t>
            </a:r>
          </a:p>
          <a:p>
            <a:r>
              <a:rPr lang="ru-RU" dirty="0" smtClean="0"/>
              <a:t>О транспорте.</a:t>
            </a:r>
          </a:p>
          <a:p>
            <a:r>
              <a:rPr lang="ru-RU" dirty="0" smtClean="0"/>
              <a:t>3- рассматривание иллюстраций о транспорте.</a:t>
            </a:r>
          </a:p>
          <a:p>
            <a:r>
              <a:rPr lang="ru-RU" dirty="0" smtClean="0"/>
              <a:t>4- просмотр фильма «Тачки».</a:t>
            </a:r>
          </a:p>
          <a:p>
            <a:r>
              <a:rPr lang="ru-RU" dirty="0" smtClean="0"/>
              <a:t>5- решение занимательных задач «Если  бы не было машин».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635896" y="301063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02191" y="2798637"/>
            <a:ext cx="2160239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1- беседа с детьми «Какой бывает транспорт».</a:t>
            </a:r>
          </a:p>
          <a:p>
            <a:r>
              <a:rPr lang="ru-RU" dirty="0" smtClean="0"/>
              <a:t>2- составление загадок о транспорте.</a:t>
            </a:r>
          </a:p>
          <a:p>
            <a:r>
              <a:rPr lang="ru-RU" dirty="0" smtClean="0"/>
              <a:t>3- пересказ.</a:t>
            </a:r>
          </a:p>
          <a:p>
            <a:r>
              <a:rPr lang="ru-RU" dirty="0" smtClean="0"/>
              <a:t>4- свободное общение «Я б в шофёры пошёл…».</a:t>
            </a:r>
          </a:p>
          <a:p>
            <a:r>
              <a:rPr lang="ru-RU" dirty="0" smtClean="0"/>
              <a:t>5- словесные игры.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660232" y="3195296"/>
            <a:ext cx="2232247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1- Суслов «Машины на нашей улице».</a:t>
            </a:r>
          </a:p>
          <a:p>
            <a:r>
              <a:rPr lang="ru-RU" dirty="0" smtClean="0"/>
              <a:t>2- Носов «Как Незнайка катался на газированном автомобиле».</a:t>
            </a:r>
          </a:p>
          <a:p>
            <a:r>
              <a:rPr lang="ru-RU" dirty="0" smtClean="0"/>
              <a:t>3- Потапин «Здравствуй друг – дорожный знак».</a:t>
            </a:r>
          </a:p>
          <a:p>
            <a:r>
              <a:rPr lang="ru-RU" dirty="0" smtClean="0"/>
              <a:t>4- Кривич «Школа пешехода»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Социально-личностное развитие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оциализация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2214156"/>
            <a:ext cx="108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руд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046356"/>
            <a:ext cx="252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Безопасность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 rot="2503688">
            <a:off x="1602597" y="1101940"/>
            <a:ext cx="484632" cy="6903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36370" y="1195098"/>
            <a:ext cx="484632" cy="6497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9502346">
            <a:off x="6562689" y="1216305"/>
            <a:ext cx="484632" cy="6497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675821"/>
            <a:ext cx="3096344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1- прогулка к дороге: </a:t>
            </a:r>
          </a:p>
          <a:p>
            <a:r>
              <a:rPr lang="ru-RU" dirty="0" smtClean="0"/>
              <a:t>«Что и как движется по</a:t>
            </a:r>
          </a:p>
          <a:p>
            <a:r>
              <a:rPr lang="ru-RU" dirty="0" smtClean="0"/>
              <a:t>Дороге».</a:t>
            </a:r>
          </a:p>
          <a:p>
            <a:r>
              <a:rPr lang="ru-RU" dirty="0" smtClean="0"/>
              <a:t>2- дидактические игры:</a:t>
            </a:r>
          </a:p>
          <a:p>
            <a:r>
              <a:rPr lang="ru-RU" dirty="0" smtClean="0"/>
              <a:t>«Части-целое», «Подбери </a:t>
            </a:r>
          </a:p>
          <a:p>
            <a:r>
              <a:rPr lang="ru-RU" dirty="0"/>
              <a:t>н</a:t>
            </a:r>
            <a:r>
              <a:rPr lang="ru-RU" dirty="0" smtClean="0"/>
              <a:t>ужное слово».</a:t>
            </a:r>
          </a:p>
          <a:p>
            <a:r>
              <a:rPr lang="ru-RU" dirty="0" smtClean="0"/>
              <a:t>3- настольные игры:</a:t>
            </a:r>
          </a:p>
          <a:p>
            <a:r>
              <a:rPr lang="ru-RU" dirty="0" smtClean="0"/>
              <a:t>«Учим дорожные знаки»,</a:t>
            </a:r>
          </a:p>
          <a:p>
            <a:r>
              <a:rPr lang="ru-RU" dirty="0" smtClean="0"/>
              <a:t>«Как избежать неприятностей на улице».</a:t>
            </a:r>
          </a:p>
          <a:p>
            <a:r>
              <a:rPr lang="ru-RU" dirty="0" smtClean="0"/>
              <a:t>4- с/р игра «Шофёр».</a:t>
            </a:r>
          </a:p>
          <a:p>
            <a:r>
              <a:rPr lang="ru-RU" dirty="0" smtClean="0"/>
              <a:t>5- игра-имитация «Морской</a:t>
            </a:r>
          </a:p>
          <a:p>
            <a:r>
              <a:rPr lang="ru-RU" dirty="0"/>
              <a:t>б</a:t>
            </a:r>
            <a:r>
              <a:rPr lang="ru-RU" dirty="0" smtClean="0"/>
              <a:t>ой».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3068960"/>
            <a:ext cx="237626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зготовление на </a:t>
            </a:r>
          </a:p>
          <a:p>
            <a:r>
              <a:rPr lang="ru-RU" dirty="0"/>
              <a:t>п</a:t>
            </a:r>
            <a:r>
              <a:rPr lang="ru-RU" dirty="0" smtClean="0"/>
              <a:t>лощадке пешеходных</a:t>
            </a:r>
          </a:p>
          <a:p>
            <a:r>
              <a:rPr lang="ru-RU" dirty="0"/>
              <a:t>п</a:t>
            </a:r>
            <a:r>
              <a:rPr lang="ru-RU" dirty="0" smtClean="0"/>
              <a:t>ереходов, дорожных</a:t>
            </a:r>
          </a:p>
          <a:p>
            <a:r>
              <a:rPr lang="ru-RU" dirty="0"/>
              <a:t>з</a:t>
            </a:r>
            <a:r>
              <a:rPr lang="ru-RU" dirty="0" smtClean="0"/>
              <a:t>наков и атрибутов для </a:t>
            </a:r>
          </a:p>
          <a:p>
            <a:r>
              <a:rPr lang="ru-RU" dirty="0"/>
              <a:t>и</a:t>
            </a:r>
            <a:r>
              <a:rPr lang="ru-RU" dirty="0" smtClean="0"/>
              <a:t>гр.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0265" y="2852936"/>
            <a:ext cx="254422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Составление карт </a:t>
            </a:r>
          </a:p>
          <a:p>
            <a:r>
              <a:rPr lang="ru-RU" dirty="0"/>
              <a:t>б</a:t>
            </a:r>
            <a:r>
              <a:rPr lang="ru-RU" dirty="0" smtClean="0"/>
              <a:t>езопасного маршрута в д/с.</a:t>
            </a:r>
          </a:p>
          <a:p>
            <a:r>
              <a:rPr lang="ru-RU" dirty="0" smtClean="0"/>
              <a:t>Создание и последующее  решение проблемных  ситуаций.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Художественно-эстетическое развитие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491606">
            <a:off x="6712185" y="1515234"/>
            <a:ext cx="484632" cy="8344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863659">
            <a:off x="1691680" y="1576584"/>
            <a:ext cx="484632" cy="7858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2518070"/>
            <a:ext cx="394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Художественное творчество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2975" y="2488987"/>
            <a:ext cx="1199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музыка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3284983"/>
            <a:ext cx="3949799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1- рассматривание иллюстраций </a:t>
            </a:r>
          </a:p>
          <a:p>
            <a:r>
              <a:rPr lang="ru-RU" dirty="0" smtClean="0"/>
              <a:t>о транспорте.</a:t>
            </a:r>
          </a:p>
          <a:p>
            <a:r>
              <a:rPr lang="ru-RU" dirty="0" smtClean="0"/>
              <a:t>2- рисование «Городской транспорт»,</a:t>
            </a:r>
          </a:p>
          <a:p>
            <a:r>
              <a:rPr lang="ru-RU" dirty="0" smtClean="0"/>
              <a:t>«Дорожные знаки».</a:t>
            </a:r>
          </a:p>
          <a:p>
            <a:r>
              <a:rPr lang="ru-RU" dirty="0" smtClean="0"/>
              <a:t>3- лепка (рельефная) «Военные машины».</a:t>
            </a:r>
          </a:p>
          <a:p>
            <a:r>
              <a:rPr lang="ru-RU" dirty="0" smtClean="0"/>
              <a:t>4- рисование «маршрутов» в д/с.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5" y="3284983"/>
            <a:ext cx="252028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Прослушивание аудио</a:t>
            </a:r>
          </a:p>
          <a:p>
            <a:r>
              <a:rPr lang="ru-RU" dirty="0" smtClean="0"/>
              <a:t>записей «Три танкиста»,</a:t>
            </a:r>
          </a:p>
          <a:p>
            <a:r>
              <a:rPr lang="ru-RU" dirty="0" smtClean="0"/>
              <a:t>«Автомобили», Мы парни бравые…».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Физическое развитие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010497">
            <a:off x="1993486" y="139323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9542456">
            <a:off x="6156176" y="139422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780928"/>
            <a:ext cx="187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физкультура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6329" y="2780927"/>
            <a:ext cx="144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здоровье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01008"/>
            <a:ext cx="244827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1- утренняя гимнастика:</a:t>
            </a:r>
          </a:p>
          <a:p>
            <a:r>
              <a:rPr lang="ru-RU" dirty="0" smtClean="0"/>
              <a:t>«Мы  пилоты».</a:t>
            </a:r>
          </a:p>
          <a:p>
            <a:r>
              <a:rPr lang="ru-RU" dirty="0" smtClean="0"/>
              <a:t>2- П/и «Машинки».</a:t>
            </a:r>
          </a:p>
          <a:p>
            <a:r>
              <a:rPr lang="ru-RU" dirty="0" smtClean="0"/>
              <a:t>3- Эстафеты: «Лётчики и</a:t>
            </a:r>
          </a:p>
          <a:p>
            <a:r>
              <a:rPr lang="ru-RU" dirty="0" smtClean="0"/>
              <a:t>Танкисты».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2671" y="3515728"/>
            <a:ext cx="217772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Беседа с детьми  «Экологически </a:t>
            </a:r>
          </a:p>
          <a:p>
            <a:r>
              <a:rPr lang="ru-RU" dirty="0" smtClean="0"/>
              <a:t>чистый транспорт».</a:t>
            </a:r>
          </a:p>
          <a:p>
            <a:r>
              <a:rPr lang="ru-RU" dirty="0" smtClean="0"/>
              <a:t>Придумывание  транспорта будущего.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95736" y="2780928"/>
            <a:ext cx="4752528" cy="2426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Взаимодействие с родителями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3076891">
            <a:off x="6705949" y="211394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96136" y="589416"/>
            <a:ext cx="2808312" cy="12766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Помощь в изготовлении атрибутов для игр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8548030">
            <a:off x="2227285" y="1960933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49979" y="540937"/>
            <a:ext cx="2858865" cy="1373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Рекомендации  по экскурсиям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Заключение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В результате работы, дети научились классифицировать транспорт: по назначению, по месту работы.</a:t>
            </a:r>
          </a:p>
          <a:p>
            <a:pPr>
              <a:buNone/>
            </a:pPr>
            <a:r>
              <a:rPr lang="ru-RU" dirty="0" smtClean="0"/>
              <a:t>Также у детей сформировались элементарные представления о правилах дорожного движения.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DSCN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Pictures\DSCN0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280" y="332656"/>
            <a:ext cx="2353806" cy="17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\Pictures\DSCN0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2063"/>
            <a:ext cx="2376264" cy="1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ксана\Pictures\DSCN0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280" y="2878905"/>
            <a:ext cx="2353806" cy="17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\Pictures\DSCN01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5" y="766997"/>
            <a:ext cx="259228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ксана\Pictures\DSCN01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721246"/>
            <a:ext cx="2461369" cy="184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2013-02-13 фото сад\фото сад 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89593" cy="53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Pictures\2013-02-13 фото сад\фото сад 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597738" cy="26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\Pictures\2013-02-13 фото сад\фото сад 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4163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ксана\Pictures\2013-02-13 фото сад\фото сад 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73" y="3805491"/>
            <a:ext cx="2937782" cy="22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714620"/>
            <a:ext cx="8061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Constantia" pitchFamily="18" charset="0"/>
              </a:rPr>
              <a:t>Лексическая тема : «</a:t>
            </a:r>
            <a:r>
              <a:rPr lang="ru-RU" sz="4000" b="1" i="1" dirty="0" smtClean="0">
                <a:solidFill>
                  <a:srgbClr val="FF0000"/>
                </a:solidFill>
                <a:latin typeface="Constantia" pitchFamily="18" charset="0"/>
              </a:rPr>
              <a:t>Транспорт</a:t>
            </a:r>
            <a:r>
              <a:rPr lang="ru-RU" sz="4000" dirty="0" smtClean="0">
                <a:latin typeface="Constantia" pitchFamily="18" charset="0"/>
              </a:rPr>
              <a:t>»</a:t>
            </a:r>
            <a:endParaRPr lang="ru-RU" sz="4000" dirty="0"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Pictures\2013-02-13 фото сад\фото сад 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580" y="175983"/>
            <a:ext cx="3812546" cy="28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\Pictures\2013-02-13 фото сад\фото сад 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765929" cy="28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ксана\Pictures\2013-02-13 фото сад\фото сад 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433" y="3356992"/>
            <a:ext cx="3950295" cy="296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6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/>
                <a:solidFill>
                  <a:srgbClr val="FF0000"/>
                </a:solidFill>
              </a:rPr>
              <a:t>Содержание</a:t>
            </a:r>
            <a:br>
              <a:rPr lang="ru-RU" sz="4800" b="1" dirty="0" smtClean="0">
                <a:ln/>
                <a:solidFill>
                  <a:srgbClr val="FF0000"/>
                </a:solidFill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78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 Цель</a:t>
            </a:r>
          </a:p>
          <a:p>
            <a:pPr>
              <a:buNone/>
            </a:pPr>
            <a:r>
              <a:rPr lang="ru-RU" sz="2000" dirty="0" smtClean="0"/>
              <a:t>2.  Задачи</a:t>
            </a: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3. Формы образовательной работы с детьми:</a:t>
            </a:r>
          </a:p>
          <a:p>
            <a:pPr>
              <a:buNone/>
            </a:pPr>
            <a:r>
              <a:rPr lang="ru-RU" sz="1200" dirty="0" smtClean="0"/>
              <a:t>             </a:t>
            </a:r>
            <a:r>
              <a:rPr lang="ru-RU" sz="2000" dirty="0" smtClean="0"/>
              <a:t>3.1 Непосредственно образовательная деятельность</a:t>
            </a:r>
          </a:p>
          <a:p>
            <a:pPr>
              <a:buNone/>
            </a:pPr>
            <a:r>
              <a:rPr lang="ru-RU" sz="2000" dirty="0" smtClean="0"/>
              <a:t>        3.2 Совместная деятельность педагога с детьми</a:t>
            </a:r>
          </a:p>
          <a:p>
            <a:pPr>
              <a:buNone/>
            </a:pPr>
            <a:r>
              <a:rPr lang="ru-RU" sz="2000" dirty="0" smtClean="0"/>
              <a:t>        3.3 Индивидуальная деятельность с детьми</a:t>
            </a:r>
          </a:p>
          <a:p>
            <a:pPr>
              <a:buNone/>
            </a:pPr>
            <a:r>
              <a:rPr lang="ru-RU" sz="2000" dirty="0" smtClean="0"/>
              <a:t>        3.4 Самостоятельная  деятельность детей</a:t>
            </a:r>
          </a:p>
          <a:p>
            <a:pPr>
              <a:buNone/>
            </a:pPr>
            <a:r>
              <a:rPr lang="ru-RU" sz="2000" dirty="0" smtClean="0"/>
              <a:t>4. Познавательно – речевое развитие</a:t>
            </a:r>
          </a:p>
          <a:p>
            <a:pPr>
              <a:buNone/>
            </a:pPr>
            <a:r>
              <a:rPr lang="ru-RU" sz="2000" dirty="0" smtClean="0"/>
              <a:t>5 </a:t>
            </a:r>
            <a:r>
              <a:rPr lang="ru-RU" sz="2000" dirty="0"/>
              <a:t>С</a:t>
            </a:r>
            <a:r>
              <a:rPr lang="ru-RU" sz="2000" dirty="0" smtClean="0"/>
              <a:t>оциально-личностное развитие</a:t>
            </a:r>
          </a:p>
          <a:p>
            <a:pPr>
              <a:buNone/>
            </a:pPr>
            <a:r>
              <a:rPr lang="ru-RU" sz="2000" dirty="0" smtClean="0"/>
              <a:t>6 </a:t>
            </a:r>
            <a:r>
              <a:rPr lang="ru-RU" sz="2000" dirty="0"/>
              <a:t>Х</a:t>
            </a:r>
            <a:r>
              <a:rPr lang="ru-RU" sz="2000" dirty="0" smtClean="0"/>
              <a:t>удожественно-эстетическое развитие </a:t>
            </a:r>
          </a:p>
          <a:p>
            <a:pPr>
              <a:buNone/>
            </a:pPr>
            <a:r>
              <a:rPr lang="ru-RU" sz="2000" dirty="0" smtClean="0"/>
              <a:t>7 Физическое развитие </a:t>
            </a:r>
          </a:p>
          <a:p>
            <a:pPr>
              <a:buNone/>
            </a:pPr>
            <a:r>
              <a:rPr lang="ru-RU" sz="2000" dirty="0" smtClean="0"/>
              <a:t>8 Взаимодействие с родителями</a:t>
            </a:r>
          </a:p>
          <a:p>
            <a:pPr>
              <a:buNone/>
            </a:pPr>
            <a:r>
              <a:rPr lang="ru-RU" sz="2000" dirty="0" smtClean="0"/>
              <a:t>9 Заключение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50004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Цель: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132856"/>
            <a:ext cx="6805990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Способствовать развитию у ребенка умения осваивать и активно воспроизводить социальный опыт, приобретать необходимый для жизни, среди людей знания, умения, навыки, развивать способность общаться и взаимодействовать. </a:t>
            </a:r>
            <a:endParaRPr lang="ru-RU" sz="2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20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500571"/>
            <a:ext cx="189215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Задачи</a:t>
            </a:r>
            <a:endParaRPr lang="ru-RU" dirty="0" smtClean="0"/>
          </a:p>
          <a:p>
            <a:r>
              <a:rPr lang="ru-RU" dirty="0" smtClean="0"/>
              <a:t>       </a:t>
            </a:r>
            <a:r>
              <a:rPr lang="ru-RU" b="1" i="1" dirty="0" smtClean="0"/>
              <a:t>Познавательные </a:t>
            </a:r>
            <a:endParaRPr lang="ru-RU" b="1" i="1" dirty="0"/>
          </a:p>
          <a:p>
            <a:pPr marL="342900" indent="-342900">
              <a:buAutoNum type="arabicPeriod"/>
            </a:pPr>
            <a:r>
              <a:rPr lang="ru-RU" dirty="0" smtClean="0"/>
              <a:t>Расширять, конкретизировать и систематизировать представления детей о транспорте.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Формировать умение классифицировать транспорт  по назначению, по месту работы и т.д..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Развивать познавательный интерес, мышление, воображение 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Обогатить знания детей о профессиях на транспорте: водитель, машинист, пилот, стюардесса, кондуктор, проводник и другие.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Углублять представления детей о правилах дорожного движения, правилах поведения в транспорте, безопасности поведения на улицах города.</a:t>
            </a:r>
            <a:r>
              <a:rPr lang="ru-RU" b="1" i="1" dirty="0" smtClean="0"/>
              <a:t>                     Коррекционные  </a:t>
            </a:r>
          </a:p>
          <a:p>
            <a:pPr marL="342900" indent="-342900">
              <a:buAutoNum type="arabicPeriod"/>
            </a:pPr>
            <a:r>
              <a:rPr lang="ru-RU" dirty="0" smtClean="0"/>
              <a:t>Активизировать  словарь детей по теме: существительные, прилагательные и глаголы.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Развивать связную речь.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Развивать грамматический строй речи.</a:t>
            </a:r>
          </a:p>
          <a:p>
            <a:r>
              <a:rPr lang="ru-RU" dirty="0" smtClean="0"/>
              <a:t>        </a:t>
            </a:r>
            <a:r>
              <a:rPr lang="ru-RU" b="1" i="1" dirty="0" smtClean="0"/>
              <a:t>Воспитательные</a:t>
            </a:r>
          </a:p>
          <a:p>
            <a:r>
              <a:rPr lang="ru-RU" dirty="0"/>
              <a:t> </a:t>
            </a:r>
            <a:r>
              <a:rPr lang="ru-RU" dirty="0" smtClean="0"/>
              <a:t>9.     Воспитывать  умение работать в группе, умение  договариваться </a:t>
            </a:r>
          </a:p>
          <a:p>
            <a:r>
              <a:rPr lang="ru-RU" dirty="0" smtClean="0"/>
              <a:t>          и учитывать мнение партнёра.</a:t>
            </a:r>
          </a:p>
          <a:p>
            <a:r>
              <a:rPr lang="ru-RU" dirty="0" smtClean="0"/>
              <a:t>10.    Воспитывать уважение к людям труда и потребность </a:t>
            </a:r>
          </a:p>
          <a:p>
            <a:r>
              <a:rPr lang="ru-RU" dirty="0" smtClean="0"/>
              <a:t> трудиться.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372044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23727" y="2091998"/>
            <a:ext cx="4824537" cy="2056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Формы  воспитательно-образовательной работы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123728" y="249289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 rot="19637769">
            <a:off x="1811226" y="162587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82597">
            <a:off x="6417915" y="1513179"/>
            <a:ext cx="484632" cy="921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8639090">
            <a:off x="6129884" y="399414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2702960">
            <a:off x="2238107" y="4014287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372200" y="346976"/>
            <a:ext cx="2408955" cy="14258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Совместная деятельность взрослого с детьми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308304" y="55892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372200" y="5047028"/>
            <a:ext cx="2408955" cy="15259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Индивидуальная работа с детьми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9512" y="346976"/>
            <a:ext cx="2520280" cy="14258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Непосредственно образовательная деятельность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79512" y="5047028"/>
            <a:ext cx="2520280" cy="15259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Самостоятельная деятельность детей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Оксана\Pictures\DSCN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736" y="260151"/>
            <a:ext cx="2000517" cy="15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\Pictures\DSCN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47" y="2801141"/>
            <a:ext cx="1872208" cy="15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688632" cy="792088"/>
          </a:xfrm>
        </p:spPr>
        <p:txBody>
          <a:bodyPr anchor="ctr"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Непосредственно-образовательная деятельность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1066433"/>
              </p:ext>
            </p:extLst>
          </p:nvPr>
        </p:nvGraphicFramePr>
        <p:xfrm>
          <a:off x="395537" y="1268760"/>
          <a:ext cx="8424935" cy="547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36"/>
                <a:gridCol w="6736699"/>
              </a:tblGrid>
              <a:tr h="6766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День недели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Непосредственно-образовательная деятельность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58136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понедельник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Ознакомление с окружающим: «Какой бывает транспорт?».</a:t>
                      </a:r>
                    </a:p>
                    <a:p>
                      <a:r>
                        <a:rPr lang="ru-RU" dirty="0" smtClean="0"/>
                        <a:t>Рисование:</a:t>
                      </a:r>
                      <a:r>
                        <a:rPr lang="ru-RU" baseline="0" dirty="0" smtClean="0"/>
                        <a:t> «Городской транспорт»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3301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ФЭМП:</a:t>
                      </a:r>
                      <a:r>
                        <a:rPr lang="ru-RU" baseline="0" dirty="0" smtClean="0"/>
                        <a:t> развитие логического мышления и комбинаторных способностей – дид. упр.: «Проведи машину по дороге», «Составь маршрут» и др.</a:t>
                      </a:r>
                    </a:p>
                    <a:p>
                      <a:r>
                        <a:rPr lang="ru-RU" baseline="0" dirty="0" smtClean="0"/>
                        <a:t>Конструктивная деятельность: строительство гаражей из  конструктора разной фактуры.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5813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Лепка</a:t>
                      </a:r>
                      <a:r>
                        <a:rPr lang="ru-RU" baseline="0" dirty="0" smtClean="0"/>
                        <a:t> :  «Военный транспорт» (рельефная ).</a:t>
                      </a:r>
                    </a:p>
                    <a:p>
                      <a:r>
                        <a:rPr lang="ru-RU" baseline="0" dirty="0" smtClean="0"/>
                        <a:t>Чтение художественной литературы: Ильин «Машины  на нашей улице».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8577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речи: «Кто</a:t>
                      </a:r>
                      <a:r>
                        <a:rPr lang="ru-RU" baseline="0" dirty="0" smtClean="0"/>
                        <a:t> сильнее?» В.Суслов  (пересказ).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5813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целостной  картины мира: «Правила дорожного движения – мы пассажиры».</a:t>
                      </a:r>
                    </a:p>
                    <a:p>
                      <a:r>
                        <a:rPr lang="ru-RU" dirty="0" smtClean="0"/>
                        <a:t>Рисование : «Дорожные знаки».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07600" y="2159910"/>
            <a:ext cx="3342862" cy="249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Совместная  деятельность взрослого с детьми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29588" y="4947708"/>
            <a:ext cx="244827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" action="ppaction://hlinksldjump"/>
              </a:rPr>
              <a:t>рассказ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390" y="2614235"/>
            <a:ext cx="2221396" cy="11304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рекомендации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82973" y="639684"/>
            <a:ext cx="2221396" cy="1105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3" action="ppaction://hlinksldjump"/>
              </a:rPr>
              <a:t>беседа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5724128" y="639684"/>
            <a:ext cx="2232248" cy="1105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4" action="ppaction://hlinksldjump"/>
              </a:rPr>
              <a:t>игры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10282" y="2658787"/>
            <a:ext cx="1836204" cy="10858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hlinkClick r:id="rId4" action="ppaction://hlinksldjump"/>
              </a:rPr>
              <a:t>показ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72289" y="4947708"/>
            <a:ext cx="2376264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опыты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8191389">
            <a:off x="3011645" y="1701536"/>
            <a:ext cx="484632" cy="6183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3021131">
            <a:off x="5841943" y="1676219"/>
            <a:ext cx="484632" cy="6690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6374329" y="2763932"/>
            <a:ext cx="484632" cy="732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1097951">
            <a:off x="2147208" y="2937131"/>
            <a:ext cx="74080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868144" y="4365104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19565072">
            <a:off x="5841943" y="4307946"/>
            <a:ext cx="484632" cy="69037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2403039">
            <a:off x="3160041" y="4552548"/>
            <a:ext cx="484632" cy="6613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1696293"/>
            <a:ext cx="4680520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Индивидуальная работа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0127" y="399426"/>
            <a:ext cx="1922512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показ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38873" y="399426"/>
            <a:ext cx="216024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Игровые упражнения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10744" y="5373216"/>
            <a:ext cx="19945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поручения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80187" y="4437112"/>
            <a:ext cx="48463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2896126">
            <a:off x="6273901" y="1363280"/>
            <a:ext cx="484632" cy="7411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8370618">
            <a:off x="2451087" y="1377751"/>
            <a:ext cx="484632" cy="712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86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748</Words>
  <Application>Microsoft Office PowerPoint</Application>
  <PresentationFormat>Экран (4:3)</PresentationFormat>
  <Paragraphs>173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Содержание </vt:lpstr>
      <vt:lpstr>Слайд 4</vt:lpstr>
      <vt:lpstr>Слайд 5</vt:lpstr>
      <vt:lpstr>Слайд 6</vt:lpstr>
      <vt:lpstr>Непосредственно-образовательная деятельность</vt:lpstr>
      <vt:lpstr>Слайд 8</vt:lpstr>
      <vt:lpstr>Слайд 9</vt:lpstr>
      <vt:lpstr>Слайд 10</vt:lpstr>
      <vt:lpstr>Слайд 11</vt:lpstr>
      <vt:lpstr>Социально-личностное развитие</vt:lpstr>
      <vt:lpstr>Художественно-эстетическое развитие</vt:lpstr>
      <vt:lpstr>Физическое развитие</vt:lpstr>
      <vt:lpstr>Слайд 15</vt:lpstr>
      <vt:lpstr>Заключение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во</dc:title>
  <dc:creator>Старший воспитатель</dc:creator>
  <cp:lastModifiedBy>user</cp:lastModifiedBy>
  <cp:revision>89</cp:revision>
  <dcterms:created xsi:type="dcterms:W3CDTF">2013-01-15T10:17:26Z</dcterms:created>
  <dcterms:modified xsi:type="dcterms:W3CDTF">2013-10-18T08:47:17Z</dcterms:modified>
</cp:coreProperties>
</file>