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72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61" r:id="rId24"/>
    <p:sldId id="262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3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16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1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071810"/>
            <a:ext cx="1714479" cy="171447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06578" y="1052736"/>
            <a:ext cx="5357850" cy="421484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«Проблема экологического образования И ФОРМИРОВАНИЯ ЦЕННОСТНОГО ОТНОШЕНИЯ К ПРИРОДЕ У ДЕТЕЙ МЛАДШЕГО ШКОЛЬНОГО </a:t>
            </a:r>
            <a:r>
              <a:rPr lang="ru-RU" sz="2200" dirty="0" smtClean="0"/>
              <a:t>ВОЗРАСТА»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Смолина Н.М. </a:t>
            </a:r>
            <a:br>
              <a:rPr lang="ru-RU" sz="1800" dirty="0" smtClean="0"/>
            </a:br>
            <a:r>
              <a:rPr lang="ru-RU" sz="1800" dirty="0" smtClean="0"/>
              <a:t>Учитель МОУ </a:t>
            </a:r>
            <a:r>
              <a:rPr lang="ru-RU" sz="1800" dirty="0" err="1" smtClean="0"/>
              <a:t>Арефинская</a:t>
            </a:r>
            <a:r>
              <a:rPr lang="ru-RU" sz="1800" dirty="0" smtClean="0"/>
              <a:t> СОШ, </a:t>
            </a:r>
            <a:r>
              <a:rPr lang="ru-RU" sz="1800" dirty="0" smtClean="0"/>
              <a:t>3 </a:t>
            </a:r>
            <a:r>
              <a:rPr lang="ru-RU" sz="1800" dirty="0" smtClean="0"/>
              <a:t>класс</a:t>
            </a:r>
            <a:br>
              <a:rPr lang="ru-RU" sz="1800" dirty="0" smtClean="0"/>
            </a:br>
            <a:r>
              <a:rPr lang="ru-RU" sz="1800" dirty="0" smtClean="0"/>
              <a:t>Стаж работы </a:t>
            </a:r>
            <a:r>
              <a:rPr lang="ru-RU" sz="1800" dirty="0" smtClean="0"/>
              <a:t>35 </a:t>
            </a:r>
            <a:r>
              <a:rPr lang="ru-RU" sz="1800" dirty="0" smtClean="0"/>
              <a:t>лет</a:t>
            </a:r>
            <a:br>
              <a:rPr lang="ru-RU" sz="1800" dirty="0" smtClean="0"/>
            </a:br>
            <a:r>
              <a:rPr lang="ru-RU" sz="1800" dirty="0" smtClean="0"/>
              <a:t>УМК под редакцией Виноградовой Н.Ф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143668" cy="5715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Нижегородский Институт Развития Образования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7236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3 основных направления развития детей средствами природы: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Усвоение ценностей через чувства, т.е. развитие </a:t>
            </a:r>
            <a:r>
              <a:rPr lang="ru-RU" sz="2400" dirty="0" err="1" smtClean="0"/>
              <a:t>эмпатии</a:t>
            </a:r>
            <a:r>
              <a:rPr lang="ru-RU" sz="2400" dirty="0" smtClean="0"/>
              <a:t> у школьников по отношению к природе;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Усвоение ценностей через знания, т.е. формирование у детей экологической компетентности;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Усвоение ценностей через деятельность, т.е. реализация усвоенных ценностей в поведении и деятельности детей.</a:t>
            </a:r>
          </a:p>
          <a:p>
            <a:endParaRPr lang="ru-RU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Методы и приемы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28736"/>
            <a:ext cx="7358114" cy="4214842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dirty="0" smtClean="0"/>
              <a:t>	</a:t>
            </a:r>
            <a:r>
              <a:rPr lang="ru-RU" sz="2400" dirty="0" smtClean="0"/>
              <a:t>1-2 класс: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Игры – тренинги экологического содержания;</a:t>
            </a:r>
          </a:p>
          <a:p>
            <a:pPr lvl="0"/>
            <a:r>
              <a:rPr lang="ru-RU" sz="2400" dirty="0" smtClean="0"/>
              <a:t>Наблюдения;</a:t>
            </a:r>
          </a:p>
          <a:p>
            <a:pPr lvl="0"/>
            <a:r>
              <a:rPr lang="ru-RU" sz="2400" dirty="0" smtClean="0"/>
              <a:t>Экскурсии в природу.</a:t>
            </a:r>
          </a:p>
          <a:p>
            <a:pPr lvl="0"/>
            <a:endParaRPr lang="ru-RU" sz="2400" dirty="0" smtClean="0"/>
          </a:p>
          <a:p>
            <a:pPr lvl="0" algn="ctr">
              <a:buNone/>
            </a:pPr>
            <a:r>
              <a:rPr lang="ru-RU" sz="2400" dirty="0" smtClean="0"/>
              <a:t>	3-4 класс:</a:t>
            </a:r>
          </a:p>
          <a:p>
            <a:pPr lvl="0">
              <a:buNone/>
            </a:pPr>
            <a:endParaRPr lang="ru-RU" sz="2400" dirty="0" smtClean="0"/>
          </a:p>
          <a:p>
            <a:r>
              <a:rPr lang="ru-RU" sz="2400" dirty="0" smtClean="0"/>
              <a:t>Моделирование;</a:t>
            </a:r>
          </a:p>
          <a:p>
            <a:r>
              <a:rPr lang="ru-RU" sz="2400" dirty="0" smtClean="0"/>
              <a:t>Метод проектной деятельности.</a:t>
            </a:r>
          </a:p>
          <a:p>
            <a:pPr lvl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634442" cy="328594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 опыта работы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686800" cy="512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02"/>
                <a:gridCol w="1643074"/>
                <a:gridCol w="4276724"/>
              </a:tblGrid>
              <a:tr h="3472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</a:tr>
              <a:tr h="897004">
                <a:tc>
                  <a:txBody>
                    <a:bodyPr/>
                    <a:lstStyle/>
                    <a:p>
                      <a:r>
                        <a:rPr lang="ru-RU" dirty="0" smtClean="0"/>
                        <a:t>Игры и тренинги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«Ты и вещи», «Русская матрешка», «Народная сказка», «Здоровая пища», «Какое бывает настроение»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др.</a:t>
                      </a:r>
                    </a:p>
                  </a:txBody>
                  <a:tcPr/>
                </a:tc>
              </a:tr>
              <a:tr h="6944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«Твое первое знакомство со звездами», «В некотором царстве», «Лес и его обитатели» и др.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06900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«Родная природа», «Животное – живое существо», «Твои друзья» и др.</a:t>
                      </a:r>
                      <a:endParaRPr lang="ru-RU" sz="1400" dirty="0"/>
                    </a:p>
                  </a:txBody>
                  <a:tcPr/>
                </a:tc>
              </a:tr>
              <a:tr h="8514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животные воспринимают мир», «Как животные защищаются», «Какие  бывают растения?» и др.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774256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экскурсии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«Собираем урожай», «Как из зерна получилась булка», «Лесные новости», «Ледоход», «Поиграй в театр» и др.</a:t>
                      </a:r>
                      <a:endParaRPr lang="ru-RU" sz="1400" dirty="0"/>
                    </a:p>
                  </a:txBody>
                  <a:tcPr/>
                </a:tc>
              </a:tr>
              <a:tr h="8514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«Лес и его обитатели», «Водоем и его обитатели», «Луг и его обитатели», «Сад и его обитатели» и др.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 опыта работы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864370"/>
          <a:ext cx="8615362" cy="286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787"/>
                <a:gridCol w="1572872"/>
                <a:gridCol w="4170703"/>
              </a:tblGrid>
              <a:tr h="4119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</a:tr>
              <a:tr h="411984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«Человек познает природу»</a:t>
                      </a:r>
                      <a:endParaRPr lang="ru-RU" sz="1400" dirty="0"/>
                    </a:p>
                  </a:txBody>
                  <a:tcPr/>
                </a:tc>
              </a:tr>
              <a:tr h="411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«Рельеф</a:t>
                      </a:r>
                      <a:r>
                        <a:rPr lang="ru-RU" sz="1400" baseline="0" dirty="0" smtClean="0"/>
                        <a:t> России»</a:t>
                      </a:r>
                      <a:endParaRPr lang="ru-RU" sz="1400" dirty="0"/>
                    </a:p>
                  </a:txBody>
                  <a:tcPr/>
                </a:tc>
              </a:tr>
              <a:tr h="57564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проектные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«Лекарственные растения родного края», «Красная книга родного края». </a:t>
                      </a:r>
                      <a:endParaRPr lang="ru-RU" sz="1400" dirty="0"/>
                    </a:p>
                  </a:txBody>
                  <a:tcPr/>
                </a:tc>
              </a:tr>
              <a:tr h="1049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«Экологическое состояние местного участка леса». «Экологическая среда школьного помещения», «Источники заражения в жилом помещении семьи».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Человек познает природу</a:t>
            </a:r>
            <a:endParaRPr lang="ru-RU" sz="2800" dirty="0"/>
          </a:p>
        </p:txBody>
      </p:sp>
      <p:pic>
        <p:nvPicPr>
          <p:cNvPr id="4" name="Содержимое 3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163" y="1554163"/>
            <a:ext cx="3884074" cy="4525962"/>
          </a:xfrm>
        </p:spPr>
      </p:pic>
      <p:pic>
        <p:nvPicPr>
          <p:cNvPr id="5" name="Рисунок 4" descr="img_11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150019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Эколого-краеведческий проект «Экологическая </a:t>
            </a:r>
            <a:br>
              <a:rPr lang="ru-RU" sz="3100" dirty="0" smtClean="0"/>
            </a:br>
            <a:r>
              <a:rPr lang="ru-RU" sz="3100" dirty="0" smtClean="0"/>
              <a:t>среда школьного помещения».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50"/>
            <a:ext cx="8258204" cy="50721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Цель исследования </a:t>
            </a:r>
            <a:r>
              <a:rPr lang="ru-RU" sz="2000" dirty="0" smtClean="0"/>
              <a:t>– определение степени загрязненности атмосферного воздуха школьной территории.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Задачи:</a:t>
            </a:r>
          </a:p>
          <a:p>
            <a:r>
              <a:rPr lang="ru-RU" sz="2000" dirty="0" smtClean="0"/>
              <a:t>Дать оценку степени загрязненности воздуха школьного пространства;</a:t>
            </a:r>
          </a:p>
          <a:p>
            <a:r>
              <a:rPr lang="ru-RU" sz="2000" dirty="0" smtClean="0"/>
              <a:t>Определить условия, влияющие на степень загрязнения;</a:t>
            </a:r>
          </a:p>
          <a:p>
            <a:r>
              <a:rPr lang="ru-RU" sz="2000" dirty="0" smtClean="0"/>
              <a:t>Привлечь внимание общества к проблемам окружающей среды.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Методы исследования:</a:t>
            </a:r>
          </a:p>
          <a:p>
            <a:r>
              <a:rPr lang="ru-RU" sz="2000" dirty="0" smtClean="0"/>
              <a:t>Анализ различных источников информации;</a:t>
            </a:r>
          </a:p>
          <a:p>
            <a:r>
              <a:rPr lang="ru-RU" sz="2000" dirty="0" smtClean="0"/>
              <a:t>Сравнение и классификация;</a:t>
            </a:r>
          </a:p>
          <a:p>
            <a:r>
              <a:rPr lang="ru-RU" sz="2000" dirty="0" smtClean="0"/>
              <a:t>Наблюдение;</a:t>
            </a:r>
          </a:p>
          <a:p>
            <a:r>
              <a:rPr lang="ru-RU" sz="2000" dirty="0" smtClean="0"/>
              <a:t>Эксперимент;</a:t>
            </a:r>
          </a:p>
          <a:p>
            <a:r>
              <a:rPr lang="ru-RU" sz="2000" dirty="0" smtClean="0"/>
              <a:t>Обобщение.</a:t>
            </a:r>
          </a:p>
          <a:p>
            <a:endParaRPr lang="ru-RU" sz="2000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Описание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1-ый этап: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Занятие 1. Постановка задач и целей.</a:t>
            </a:r>
          </a:p>
          <a:p>
            <a:pPr>
              <a:buNone/>
            </a:pPr>
            <a:r>
              <a:rPr lang="ru-RU" sz="2000" dirty="0" smtClean="0"/>
              <a:t>Занятие 2. Изучение зеленой защитной полосы пришкольного участка.</a:t>
            </a:r>
          </a:p>
          <a:p>
            <a:pPr>
              <a:buNone/>
            </a:pPr>
            <a:r>
              <a:rPr lang="ru-RU" sz="2000" dirty="0" smtClean="0"/>
              <a:t>Занятие 3. Оценка загрязнения воздуха.</a:t>
            </a:r>
          </a:p>
          <a:p>
            <a:pPr>
              <a:buNone/>
            </a:pPr>
            <a:r>
              <a:rPr lang="ru-RU" sz="2000" dirty="0" smtClean="0"/>
              <a:t>Занятие 4. Определение степени запыленности воздуха.</a:t>
            </a:r>
          </a:p>
          <a:p>
            <a:pPr>
              <a:buNone/>
            </a:pPr>
            <a:r>
              <a:rPr lang="ru-RU" sz="2000" dirty="0" smtClean="0"/>
              <a:t>Занятие 5. Определение уровня антропогенного загрязнения среды.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2-ой этап: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Занятие 1. Окончательная обработка результатов.</a:t>
            </a:r>
          </a:p>
          <a:p>
            <a:pPr>
              <a:buNone/>
            </a:pPr>
            <a:r>
              <a:rPr lang="ru-RU" sz="2000" dirty="0" smtClean="0"/>
              <a:t>Занятие 2. Выводы и обобщение.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Изучение зеленой защитной полосы</a:t>
            </a:r>
            <a:br>
              <a:rPr lang="ru-RU" sz="2800" dirty="0" smtClean="0"/>
            </a:br>
            <a:r>
              <a:rPr lang="ru-RU" sz="2800" dirty="0" smtClean="0"/>
              <a:t> пришкольного участка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686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72"/>
                <a:gridCol w="2357454"/>
                <a:gridCol w="24907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Полученные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Санитарно –гигиенические</a:t>
                      </a:r>
                      <a:r>
                        <a:rPr lang="ru-RU" baseline="0" dirty="0" smtClean="0"/>
                        <a:t> нормы,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Ширина защитной полосы из деревьев</a:t>
                      </a:r>
                    </a:p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Расстояние от школы до деревьев</a:t>
                      </a:r>
                    </a:p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Расстояние от школы</a:t>
                      </a:r>
                      <a:r>
                        <a:rPr lang="ru-RU" sz="1600" baseline="0" dirty="0" smtClean="0"/>
                        <a:t> до кустарников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Расстояние между</a:t>
                      </a:r>
                      <a:r>
                        <a:rPr lang="ru-RU" sz="1600" baseline="0" dirty="0" smtClean="0"/>
                        <a:t> деревьями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5 - 6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Определение уровня антропогенного загрязнения среды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7715304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448"/>
                <a:gridCol w="37338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r>
                        <a:rPr lang="ru-RU" baseline="0" dirty="0" smtClean="0"/>
                        <a:t> автотранспорта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 штук за 20 мин.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Легковые автомобили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Грузовые автомобили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Дизельные автомобили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эколого-краеведческий проект </a:t>
            </a:r>
            <a:br>
              <a:rPr lang="ru-RU" sz="2800" dirty="0" smtClean="0"/>
            </a:br>
            <a:r>
              <a:rPr lang="ru-RU" sz="2800" dirty="0" smtClean="0"/>
              <a:t>«Экологическое состояние местного участка леса»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buNone/>
            </a:pPr>
            <a:r>
              <a:rPr lang="ru-RU" dirty="0" smtClean="0"/>
              <a:t>	</a:t>
            </a:r>
            <a:r>
              <a:rPr lang="ru-RU" sz="2400" b="1" dirty="0" smtClean="0"/>
              <a:t>Цель:</a:t>
            </a:r>
            <a:r>
              <a:rPr lang="ru-RU" sz="2400" dirty="0" smtClean="0"/>
              <a:t> </a:t>
            </a:r>
            <a:r>
              <a:rPr lang="ru-RU" dirty="0" smtClean="0"/>
              <a:t>исследование чистоты атмосферного воздуха; оценка загрязнения почвы; состояние животного мира.</a:t>
            </a:r>
          </a:p>
          <a:p>
            <a:pPr marL="342900" lvl="3" indent="-342900">
              <a:buNone/>
            </a:pPr>
            <a:endParaRPr lang="ru-RU" dirty="0" smtClean="0"/>
          </a:p>
          <a:p>
            <a:pPr marL="342900" lvl="3" indent="-342900">
              <a:buNone/>
            </a:pPr>
            <a:endParaRPr lang="ru-RU" dirty="0" smtClean="0"/>
          </a:p>
          <a:p>
            <a:pPr marL="342900" lvl="3" indent="-342900">
              <a:buNone/>
            </a:pPr>
            <a:endParaRPr lang="ru-RU" dirty="0" smtClean="0"/>
          </a:p>
          <a:p>
            <a:pPr marL="342900" lvl="3" indent="-342900">
              <a:buNone/>
            </a:pPr>
            <a:r>
              <a:rPr lang="ru-RU" dirty="0" smtClean="0"/>
              <a:t>     Одним из результатов работы стало сочинение стихотворения учеником 4-го класса Чернигиным Егором «Как мы спасали поляну»(1-е место в районном конкурсе «Мы одна семья: человек и природа»).</a:t>
            </a:r>
          </a:p>
          <a:p>
            <a:endParaRPr lang="ru-RU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Цель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3436" y="1348443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Экологическое образование школьников, становление у детей научно-познавательного, эмоционально-нравственного, практически -деятельностного отношения к окружающей среде и своему здоровью.</a:t>
            </a:r>
          </a:p>
          <a:p>
            <a:pPr algn="just">
              <a:buNone/>
            </a:pPr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6" name="Рисунок 5" descr="osnovy-expozic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82" y="4890812"/>
            <a:ext cx="2964734" cy="1967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299695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ru-RU" sz="2000" dirty="0" smtClean="0"/>
              <a:t>Формирование системы элементарных научных экологических знаний, доступных пониманию ребенка;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/>
              <a:t>Развитие познавательного интереса к миру природы;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/>
              <a:t>Формирование первоначальных умений и навыков экологически грамотного и безопасного для природы и для самого ребенка поведения;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/>
              <a:t>Воспитание гуманного, эмоционально-положит</a:t>
            </a:r>
            <a:r>
              <a:rPr lang="ru-RU" sz="2000" dirty="0" smtClean="0">
                <a:solidFill>
                  <a:schemeClr val="tx1"/>
                </a:solidFill>
              </a:rPr>
              <a:t>ельного, бережного</a:t>
            </a:r>
            <a:r>
              <a:rPr lang="ru-RU" sz="2000" dirty="0" smtClean="0"/>
              <a:t>, заботливого отношения к миру природы и окружающему</a:t>
            </a:r>
            <a:r>
              <a:rPr lang="ru-RU" sz="2000" dirty="0" smtClean="0">
                <a:solidFill>
                  <a:schemeClr val="tx1"/>
                </a:solidFill>
              </a:rPr>
              <a:t> миру в целом, </a:t>
            </a:r>
            <a:r>
              <a:rPr lang="ru-RU" sz="2000" dirty="0" smtClean="0"/>
              <a:t>развитие чувства </a:t>
            </a:r>
            <a:r>
              <a:rPr lang="ru-RU" sz="2000" dirty="0" err="1" smtClean="0"/>
              <a:t>эмпатии</a:t>
            </a:r>
            <a:r>
              <a:rPr lang="ru-RU" sz="2000" dirty="0" smtClean="0"/>
              <a:t> к объектам природы;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/>
              <a:t>Формирование умений и навыков наблюдений </a:t>
            </a:r>
            <a:r>
              <a:rPr lang="ru-RU" sz="2000" dirty="0" smtClean="0">
                <a:solidFill>
                  <a:schemeClr val="tx1"/>
                </a:solidFill>
              </a:rPr>
              <a:t>за природными </a:t>
            </a:r>
            <a:r>
              <a:rPr lang="ru-RU" sz="2000" dirty="0" smtClean="0"/>
              <a:t>объектами и явлениями.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7" name="Рисунок 6" descr="img_11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6408" y="1084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69495s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5560112" cy="642942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1428736"/>
            <a:ext cx="607223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сказка иль рассказ про природу и про нас.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моя семья: папа, мама, Тимка, я.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природа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дятел и его чудесный дом.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поляне у оврага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ель, дупло - и дятел в нем.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нам однажды прилетел, постучался и запел: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Помогите, помогите и от грязи нас спасите,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 грязью зарастем, задохнемся -  и умрем.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Тихо, дятел, не пищать! Завтра вас идем спасать!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сегодня встали рано солнце в небе высоко.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Ждет нас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дятлова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поляна, к  ней добраться нелегко.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завтрак нам готовит: масло, хлеб и сладкий чай.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 в огород уходит: - Ну. Егорка, не скучай!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лежат у нас лопаты, в кучке саженцы стоят.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 устали ждать, ребята, будто с нами говорят.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Погодите, не спешите, - папа саженцам сказал.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Тут немножко полежите, - и лопаты в руки взял.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зеленая машина - наша куколка  -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всего 4 места, но хватает нам пока.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69495s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87358"/>
            <a:ext cx="5429288" cy="6452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0232" y="285728"/>
            <a:ext cx="521497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 саженцы берет и в багажник их кладет.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машина в тот же миг привезла нас на пикник.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вода, а вот песок птичек звонкий голосок.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 зачем сюда пришли, воду в ведрах принесли?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зачем песок речной привезли сюда с собой?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же фантики, бумага, банки, склянки и еда?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пикника отрава остается здесь всегда.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еще опасный враг подбирается овраг.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Мусором загадится  и земля обвалится.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Птицы в небе, не шумите, и на нас вы поглядите.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папой, мамой мы втроем вмиг весь мусор соберем.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 куколка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Ока  будет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мусоркой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 багажнике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пакеты, уничтожим мусор этот.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теперь настал черед сделать все наоборот.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Воду сами мы не пьем, воду в землю, в ямку льем.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песок кладем не в чай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ямка, саженцы встречай!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посадим вдоль оврага ветки, саженцы, кусты.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солнце будет радо, улыбнется с высоты.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Спит Тимур, мой младший брат годовалый крошка.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тебя нет дет пока, подрасти немножко.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еще сюда придем, чистая поляна.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саженцы польем с папой, с Тимкой, с мамой.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полянку сбережем ведь природа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общий дом.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Результативность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2400" dirty="0" smtClean="0"/>
              <a:t>Таким образом, вот уже 4-ый год уроки окружающего мира помогают мне и моим ученикам в сложении определенной системы целенаправленного обеспечения младших школьников знаниями, ценностными ориентирами, необходимыми для воспитания экологической культуры., привития практических природоохранных навыков, развития познавательной и творческой активности ребенка.</a:t>
            </a:r>
            <a:endParaRPr lang="ru-RU" sz="2400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Результативность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За 4 года работы по данной теме было создано учащимися 2-4 класса 11проектов;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3 проекта заняли призовые места в районных конкурсах экологического содержания («Экологическое состояние местного участка леса». «Экологическая среда школьного помещения», «Источники заражения в жилом помещении семьи»).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1-е место в районном творческом конкурсе «Мы одна семья : природа и люди» (экологическая сказка);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Методическая разработка урока «В гости к весне»( на экологическую тему с элементами проектно-исследовательской деятельности) заняла 1-е место в районном «Интеллектуальном марафоне: учитель – учителю».</a:t>
            </a:r>
            <a:endParaRPr lang="ru-RU" sz="2000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Список используемой литературы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err="1" smtClean="0"/>
              <a:t>Воронкевич</a:t>
            </a:r>
            <a:r>
              <a:rPr lang="ru-RU" sz="2000" dirty="0" smtClean="0"/>
              <a:t> О.А. Добро пожаловать в экологию. – </a:t>
            </a:r>
            <a:r>
              <a:rPr lang="ru-RU" sz="2000" dirty="0" err="1" smtClean="0"/>
              <a:t>СПб.:Детство-пресс</a:t>
            </a:r>
            <a:r>
              <a:rPr lang="ru-RU" sz="2000" dirty="0" smtClean="0"/>
              <a:t>, 2004</a:t>
            </a:r>
          </a:p>
          <a:p>
            <a:r>
              <a:rPr lang="ru-RU" sz="2000" dirty="0" err="1" smtClean="0"/>
              <a:t>Копцева</a:t>
            </a:r>
            <a:r>
              <a:rPr lang="ru-RU" sz="2000" dirty="0" smtClean="0"/>
              <a:t> Т. Природа и художник. –М.: Творческий центр, 2001</a:t>
            </a:r>
          </a:p>
          <a:p>
            <a:r>
              <a:rPr lang="ru-RU" sz="2000" dirty="0" smtClean="0"/>
              <a:t>Смирнова В.А. Тропинка в природу. –СПб.: Союз, 2003</a:t>
            </a:r>
          </a:p>
          <a:p>
            <a:r>
              <a:rPr lang="ru-RU" sz="2000" dirty="0" smtClean="0"/>
              <a:t>Рыжова Н.А. Экологическое образование в школе. –</a:t>
            </a:r>
            <a:r>
              <a:rPr lang="ru-RU" sz="2000" dirty="0" err="1" smtClean="0"/>
              <a:t>М.:Карапуз</a:t>
            </a:r>
            <a:r>
              <a:rPr lang="ru-RU" sz="2000" dirty="0" smtClean="0"/>
              <a:t>, 2001</a:t>
            </a:r>
          </a:p>
          <a:p>
            <a:r>
              <a:rPr lang="ru-RU" sz="2000" dirty="0" smtClean="0"/>
              <a:t>Кондратьева Н.Н. Программа экологического образования школьников. –СПб.: Детство-пресс,2000</a:t>
            </a:r>
          </a:p>
          <a:p>
            <a:r>
              <a:rPr lang="ru-RU" sz="2000" dirty="0" smtClean="0"/>
              <a:t>Степанова В.А. Листок на ладони. –СПб.: Детство-пресс,2004</a:t>
            </a:r>
          </a:p>
          <a:p>
            <a:r>
              <a:rPr lang="ru-RU" sz="2000" dirty="0" smtClean="0"/>
              <a:t>Тихомирова Л.Ф. Уроки для здоровья детей. –</a:t>
            </a:r>
            <a:r>
              <a:rPr lang="ru-RU" sz="2000" dirty="0" err="1" smtClean="0"/>
              <a:t>Ярославль:Академия</a:t>
            </a:r>
            <a:r>
              <a:rPr lang="ru-RU" sz="2000" dirty="0" smtClean="0"/>
              <a:t> развития,2002</a:t>
            </a:r>
          </a:p>
          <a:p>
            <a:r>
              <a:rPr lang="ru-RU" sz="2000" dirty="0" err="1" smtClean="0"/>
              <a:t>Питюков</a:t>
            </a:r>
            <a:r>
              <a:rPr lang="ru-RU" sz="2000" dirty="0" smtClean="0"/>
              <a:t> В.Ю. Основы педагогической технологии. –М.,1999</a:t>
            </a:r>
          </a:p>
          <a:p>
            <a:r>
              <a:rPr lang="ru-RU" sz="2000" dirty="0" smtClean="0"/>
              <a:t>Планета – наш дом: Учебник хрестоматия по основам экологии. –М.:Лайда,1995</a:t>
            </a:r>
          </a:p>
          <a:p>
            <a:endParaRPr lang="ru-RU" sz="2000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Наши достижения</a:t>
            </a:r>
            <a:endParaRPr lang="ru-RU" sz="2800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1214422"/>
            <a:ext cx="2496925" cy="3436943"/>
          </a:xfrm>
        </p:spPr>
      </p:pic>
      <p:pic>
        <p:nvPicPr>
          <p:cNvPr id="35842" name="Picture 2" descr="C:\Users\Окс\Pictures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30406"/>
            <a:ext cx="2357454" cy="3244871"/>
          </a:xfrm>
          <a:prstGeom prst="rect">
            <a:avLst/>
          </a:prstGeom>
          <a:noFill/>
        </p:spPr>
      </p:pic>
      <p:pic>
        <p:nvPicPr>
          <p:cNvPr id="35843" name="Picture 3" descr="C:\Users\Окс\Pictures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85860"/>
            <a:ext cx="2491097" cy="3428922"/>
          </a:xfrm>
          <a:prstGeom prst="rect">
            <a:avLst/>
          </a:prstGeom>
          <a:noFill/>
        </p:spPr>
      </p:pic>
      <p:pic>
        <p:nvPicPr>
          <p:cNvPr id="35844" name="Picture 4" descr="C:\Users\Окс\Pictures\Изображение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14884"/>
            <a:ext cx="2745574" cy="2000240"/>
          </a:xfrm>
          <a:prstGeom prst="rect">
            <a:avLst/>
          </a:prstGeom>
          <a:noFill/>
        </p:spPr>
      </p:pic>
      <p:pic>
        <p:nvPicPr>
          <p:cNvPr id="7" name="Picture 20" descr="P10106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071934" y="5000636"/>
            <a:ext cx="4416425" cy="15128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Ожидаемый результат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1584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Экологическое просвещение младших школьников;</a:t>
            </a:r>
          </a:p>
          <a:p>
            <a:pPr algn="just"/>
            <a:r>
              <a:rPr lang="ru-RU" sz="1600" dirty="0" smtClean="0"/>
              <a:t>Создание системы педагогического взаимодействия по экологическому развитию детей (обучение, совместная деятельность учителя с детьми, самостоятельная деятельность детей);</a:t>
            </a:r>
          </a:p>
          <a:p>
            <a:pPr algn="just"/>
            <a:r>
              <a:rPr lang="ru-RU" sz="1600" dirty="0" smtClean="0"/>
              <a:t>Обучение детей использованию научных знаний, приобретенных на уроках по окружающему миру, чтобы сделать заключение о состоянии окружающей природы  и ее изменениях под влиянием деятельности человека.</a:t>
            </a:r>
            <a:endParaRPr lang="ru-RU" sz="1600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  <p:sp>
        <p:nvSpPr>
          <p:cNvPr id="5" name="Текст 7"/>
          <p:cNvSpPr txBox="1">
            <a:spLocks/>
          </p:cNvSpPr>
          <p:nvPr/>
        </p:nvSpPr>
        <p:spPr>
          <a:xfrm>
            <a:off x="899592" y="633392"/>
            <a:ext cx="2718920" cy="663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/>
              <a:t>актуальность</a:t>
            </a:r>
            <a:endParaRPr lang="ru-RU" sz="2800" dirty="0"/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-25896" y="3645025"/>
            <a:ext cx="4504870" cy="54388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2"/>
              <a:buNone/>
            </a:pPr>
            <a:r>
              <a:rPr lang="ru-RU" sz="1600" dirty="0" smtClean="0"/>
              <a:t> 	Экологические проблемы носят глобальный характер и затрагивают все человечество. </a:t>
            </a:r>
            <a:br>
              <a:rPr lang="ru-RU" sz="1600" dirty="0" smtClean="0"/>
            </a:br>
            <a:r>
              <a:rPr lang="ru-RU" sz="1600" dirty="0" smtClean="0"/>
              <a:t> В условиях надвигающейся экологической катастрофы громадное значение приобретает экологическое воспитание как составная часть нравственного воспитания человека всех возрастов и профессий.</a:t>
            </a:r>
            <a:br>
              <a:rPr lang="ru-RU" sz="1600" dirty="0" smtClean="0"/>
            </a:br>
            <a:r>
              <a:rPr lang="ru-RU" sz="1600" dirty="0" smtClean="0"/>
              <a:t>В связи с этим необходимо усилить и больше уделять внимания  </a:t>
            </a:r>
            <a:r>
              <a:rPr lang="ru-RU" sz="1600" dirty="0" err="1" smtClean="0"/>
              <a:t>нравствено</a:t>
            </a:r>
            <a:r>
              <a:rPr lang="ru-RU" sz="1600" dirty="0" smtClean="0"/>
              <a:t>-экологическому воспитанию в современной школе уже с первых лет воспитания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99592" y="633392"/>
            <a:ext cx="2718920" cy="663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572132" y="642918"/>
            <a:ext cx="2793630" cy="5476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новизна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504870" cy="52562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	Экологические проблемы носят глобальный характер и затрагивают все человечество. </a:t>
            </a:r>
            <a:br>
              <a:rPr lang="ru-RU" sz="2000" dirty="0" smtClean="0"/>
            </a:br>
            <a:r>
              <a:rPr lang="ru-RU" sz="2000" dirty="0" smtClean="0"/>
              <a:t> В условиях надвигающейся экологической катастрофы громадное значение приобретает экологическое воспитание как составная часть нравственного воспитания человека всех возрастов и профессий.</a:t>
            </a:r>
            <a:br>
              <a:rPr lang="ru-RU" sz="2000" dirty="0" smtClean="0"/>
            </a:br>
            <a:r>
              <a:rPr lang="ru-RU" sz="2000" dirty="0" smtClean="0"/>
              <a:t>В связи с этим необходимо усилить и больше уделять внимания  </a:t>
            </a:r>
            <a:r>
              <a:rPr lang="ru-RU" sz="2000" dirty="0" err="1" smtClean="0"/>
              <a:t>нравствено-экологическому</a:t>
            </a:r>
            <a:r>
              <a:rPr lang="ru-RU" sz="2000" dirty="0" smtClean="0"/>
              <a:t> воспитанию в современной школе уже с первых лет воспитания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857752" y="1214422"/>
            <a:ext cx="3865200" cy="39005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/>
              <a:t>Для достижения поставленных задач применялись методы моделирования, исследования и проектная деятельность учащихся.</a:t>
            </a:r>
            <a:endParaRPr lang="ru-RU" sz="2000" dirty="0"/>
          </a:p>
        </p:txBody>
      </p:sp>
      <p:pic>
        <p:nvPicPr>
          <p:cNvPr id="6" name="Рисунок 5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Психолого</a:t>
            </a:r>
            <a:r>
              <a:rPr lang="ru-RU" sz="2800" dirty="0" smtClean="0"/>
              <a:t> педагогическая литература по теме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Сухомлинский В.А. Сердце отдаю детям.-Киев,1973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Выготский</a:t>
            </a:r>
            <a:r>
              <a:rPr lang="ru-RU" sz="2400" dirty="0" smtClean="0"/>
              <a:t> Л.С. Собрание сочинений.- Т.4.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Николаева С.Н. Общение с природой начинается с детства.- Пермь, 1992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Николаева С.Н. Воспитание экологической культуры у детей, 1985</a:t>
            </a:r>
            <a:endParaRPr lang="ru-RU" sz="2400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11144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Мнение автора учебника «Окружающий мир» Виноградовой Н.Ф.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	Автор учебника «Окружающий мир» Н.Ф. Виноградова подчёркивает, что необходим начальный этап эмоционального общения детей непосредственно с окружающими их природными объектами – «…как основа доброжелательного отношения, нравственного поведения, познавательного интереса и желания вновь вступать во взаимодействие с природой».</a:t>
            </a:r>
          </a:p>
          <a:p>
            <a:endParaRPr lang="ru-RU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 опыта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/>
              <a:t>Начиная с 1-го класса на урока окружающего мира (и не только) была поставлена </a:t>
            </a:r>
            <a:r>
              <a:rPr lang="ru-RU" sz="2000" b="1" dirty="0" smtClean="0"/>
              <a:t>цель: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  <a:r>
              <a:rPr lang="ru-RU" sz="2000" i="1" dirty="0" smtClean="0"/>
              <a:t> изучить уровень </a:t>
            </a:r>
            <a:r>
              <a:rPr lang="ru-RU" sz="2000" i="1" dirty="0" err="1" smtClean="0"/>
              <a:t>сформированности</a:t>
            </a:r>
            <a:r>
              <a:rPr lang="ru-RU" sz="2000" i="1" dirty="0" smtClean="0"/>
              <a:t> и характер окрашенности отношения детей к миру природы.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	</a:t>
            </a:r>
            <a:r>
              <a:rPr lang="ru-RU" sz="2000" dirty="0" smtClean="0"/>
              <a:t>Проведенное опытно-экспериментальное исследование показало, что только у 40% детей 6-7 летнего возраста сформирован гуманистический тип отношения к природе.</a:t>
            </a:r>
          </a:p>
        </p:txBody>
      </p:sp>
      <p:pic>
        <p:nvPicPr>
          <p:cNvPr id="6" name="Рисунок 5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 опыта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Полученные результаты побудили меня прямо с 1-го класса начинать работу по воспитанию ценностного отношения детей к природе родного края.</a:t>
            </a:r>
            <a:endParaRPr lang="ru-RU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16430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принципы организации работы, ориентированной на воспитании у детей ценностного отношения к миру природы: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600" dirty="0" smtClean="0"/>
          </a:p>
          <a:p>
            <a:pPr lvl="0"/>
            <a:r>
              <a:rPr lang="ru-RU" sz="2600" dirty="0" smtClean="0"/>
              <a:t>Принцип единства эмоционального и интеллектуального восприятия окружающего;</a:t>
            </a:r>
          </a:p>
          <a:p>
            <a:pPr lvl="0"/>
            <a:r>
              <a:rPr lang="ru-RU" sz="2600" dirty="0" smtClean="0"/>
              <a:t>Принцип включения детей в различные виды и формы организации познавательной деятельности, характерные для детей школьного возраста и обеспечивающие оптимальное их развитие;</a:t>
            </a:r>
          </a:p>
          <a:p>
            <a:pPr lvl="0"/>
            <a:r>
              <a:rPr lang="ru-RU" sz="2600" dirty="0" smtClean="0"/>
              <a:t>Принцип обеспечения успеха детям в организуемой познавательной деятельности;</a:t>
            </a:r>
          </a:p>
          <a:p>
            <a:pPr lvl="0"/>
            <a:r>
              <a:rPr lang="ru-RU" sz="2600" dirty="0" smtClean="0"/>
              <a:t>Принцип учета возрастных </a:t>
            </a:r>
            <a:r>
              <a:rPr lang="ru-RU" sz="2600" dirty="0" err="1" smtClean="0"/>
              <a:t>особенностейи</a:t>
            </a:r>
            <a:r>
              <a:rPr lang="ru-RU" sz="2600" dirty="0" smtClean="0"/>
              <a:t> возможностей детей при отборе методов работы с ними;</a:t>
            </a:r>
          </a:p>
          <a:p>
            <a:pPr lvl="0"/>
            <a:r>
              <a:rPr lang="ru-RU" sz="2600" dirty="0" smtClean="0"/>
              <a:t>Краеведческий принцип.</a:t>
            </a:r>
          </a:p>
          <a:p>
            <a:endParaRPr lang="ru-RU" dirty="0"/>
          </a:p>
        </p:txBody>
      </p:sp>
      <p:pic>
        <p:nvPicPr>
          <p:cNvPr id="4" name="Рисунок 3" descr="img_11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700</TotalTime>
  <Words>1394</Words>
  <Application>Microsoft Office PowerPoint</Application>
  <PresentationFormat>Экран (4:3)</PresentationFormat>
  <Paragraphs>214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 «Проблема экологического образования И ФОРМИРОВАНИЯ ЦЕННОСТНОГО ОТНОШЕНИЯ К ПРИРОДЕ У ДЕТЕЙ МЛАДШЕГО ШКОЛЬНОГО ВОЗРАСТА»          Смолина Н.М.  Учитель МОУ Арефинская СОШ, 3 класс Стаж работы 35 лет УМК под редакцией Виноградовой Н.Ф.</vt:lpstr>
      <vt:lpstr>Цель</vt:lpstr>
      <vt:lpstr>Ожидаемый результат</vt:lpstr>
      <vt:lpstr>Презентация PowerPoint</vt:lpstr>
      <vt:lpstr>Психолого педагогическая литература по теме</vt:lpstr>
      <vt:lpstr>Мнение автора учебника «Окружающий мир» Виноградовой Н.Ф.</vt:lpstr>
      <vt:lpstr>Из опыта работы</vt:lpstr>
      <vt:lpstr>Из опыта работы</vt:lpstr>
      <vt:lpstr>принципы организации работы, ориентированной на воспитании у детей ценностного отношения к миру природы: </vt:lpstr>
      <vt:lpstr>3 основных направления развития детей средствами природы: </vt:lpstr>
      <vt:lpstr>Методы и приемы</vt:lpstr>
      <vt:lpstr>Из опыта работы</vt:lpstr>
      <vt:lpstr>Из опыта работы</vt:lpstr>
      <vt:lpstr>Человек познает природу</vt:lpstr>
      <vt:lpstr>Эколого-краеведческий проект «Экологическая  среда школьного помещения».  </vt:lpstr>
      <vt:lpstr>Описание работы</vt:lpstr>
      <vt:lpstr>Изучение зеленой защитной полосы  пришкольного участка</vt:lpstr>
      <vt:lpstr>Определение уровня антропогенного загрязнения среды</vt:lpstr>
      <vt:lpstr>эколого-краеведческий проект  «Экологическое состояние местного участка леса»</vt:lpstr>
      <vt:lpstr>Презентация PowerPoint</vt:lpstr>
      <vt:lpstr>Презентация PowerPoint</vt:lpstr>
      <vt:lpstr>Результативность работы</vt:lpstr>
      <vt:lpstr>Результативность </vt:lpstr>
      <vt:lpstr>Список используемой литературы</vt:lpstr>
      <vt:lpstr>Наши достижения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62</cp:revision>
  <dcterms:modified xsi:type="dcterms:W3CDTF">2015-03-09T20:39:07Z</dcterms:modified>
</cp:coreProperties>
</file>