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0"/>
  </p:notesMasterIdLst>
  <p:sldIdLst>
    <p:sldId id="256" r:id="rId2"/>
    <p:sldId id="257" r:id="rId3"/>
    <p:sldId id="260" r:id="rId4"/>
    <p:sldId id="282" r:id="rId5"/>
    <p:sldId id="271" r:id="rId6"/>
    <p:sldId id="274" r:id="rId7"/>
    <p:sldId id="273" r:id="rId8"/>
    <p:sldId id="283" r:id="rId9"/>
    <p:sldId id="280" r:id="rId10"/>
    <p:sldId id="275" r:id="rId11"/>
    <p:sldId id="265" r:id="rId12"/>
    <p:sldId id="279" r:id="rId13"/>
    <p:sldId id="276" r:id="rId14"/>
    <p:sldId id="277" r:id="rId15"/>
    <p:sldId id="266" r:id="rId16"/>
    <p:sldId id="278" r:id="rId17"/>
    <p:sldId id="281" r:id="rId18"/>
    <p:sldId id="28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7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2000год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сердечно - сосудистой системы</c:v>
                </c:pt>
                <c:pt idx="1">
                  <c:v>пищеварительная система</c:v>
                </c:pt>
                <c:pt idx="2">
                  <c:v>позвоночника</c:v>
                </c:pt>
                <c:pt idx="3">
                  <c:v>эндокринно-обменных нарушений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0.10299999999999998</c:v>
                </c:pt>
                <c:pt idx="1">
                  <c:v>6.5000000000000044E-2</c:v>
                </c:pt>
                <c:pt idx="2">
                  <c:v>4.5000000000000026E-2</c:v>
                </c:pt>
                <c:pt idx="3">
                  <c:v>2.4000000000000014E-2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2012год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сердечно - сосудистой системы</c:v>
                </c:pt>
                <c:pt idx="1">
                  <c:v>пищеварительная система</c:v>
                </c:pt>
                <c:pt idx="2">
                  <c:v>позвоночника</c:v>
                </c:pt>
                <c:pt idx="3">
                  <c:v>эндокринно-обменных нарушений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0.17800000000000007</c:v>
                </c:pt>
                <c:pt idx="1">
                  <c:v>0.127</c:v>
                </c:pt>
                <c:pt idx="2">
                  <c:v>0.15700000000000008</c:v>
                </c:pt>
                <c:pt idx="3">
                  <c:v>7.3000000000000037E-2</c:v>
                </c:pt>
              </c:numCache>
            </c:numRef>
          </c:val>
        </c:ser>
        <c:axId val="112811392"/>
        <c:axId val="112833664"/>
      </c:barChart>
      <c:catAx>
        <c:axId val="112811392"/>
        <c:scaling>
          <c:orientation val="minMax"/>
        </c:scaling>
        <c:axPos val="b"/>
        <c:tickLblPos val="nextTo"/>
        <c:crossAx val="112833664"/>
        <c:crosses val="autoZero"/>
        <c:auto val="1"/>
        <c:lblAlgn val="ctr"/>
        <c:lblOffset val="100"/>
      </c:catAx>
      <c:valAx>
        <c:axId val="112833664"/>
        <c:scaling>
          <c:orientation val="minMax"/>
        </c:scaling>
        <c:axPos val="l"/>
        <c:majorGridlines/>
        <c:numFmt formatCode="0.00%" sourceLinked="1"/>
        <c:tickLblPos val="nextTo"/>
        <c:crossAx val="1128113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3C18E-B6E7-458E-8C4A-896C8F7B7BD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2908F-68A1-4A41-95C5-B86BB7F1A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908F-68A1-4A41-95C5-B86BB7F1A1C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0042"/>
            <a:ext cx="6400800" cy="592935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Моя инициатива в образовании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физической культуры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ГБОУ СОШ №290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Кудряшова Анна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Андреевна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1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я\Desktop\пр\ккккккккккккк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724275"/>
            <a:ext cx="3714744" cy="313372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7615262" cy="600079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Наша работа в школе показывает, что родители   начинают стремиться к активному 	сотрудничеству со школой и педагогами, если 	между ними возникает взаимопонимания.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взаимопонимание рождается только в совместной деятельности.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Аня\Desktop\пр\йййййййййй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8040" y="3786190"/>
            <a:ext cx="5265960" cy="307181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7215238" cy="657227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Мы провели для родителей и их детей комплекс специальных мероприятий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Беседы на тему: </a:t>
            </a:r>
          </a:p>
          <a:p>
            <a:pPr marL="0" indent="0">
              <a:lnSpc>
                <a:spcPct val="170000"/>
              </a:lnSpc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Двигательная активность и закаливание»;</a:t>
            </a:r>
          </a:p>
          <a:p>
            <a:pPr marL="0" indent="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«Учебная перегрузка и гиподинамия современных школьников»</a:t>
            </a:r>
          </a:p>
          <a:p>
            <a:pPr marL="0" indent="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«Режим дня и работоспособность младшего школьника»</a:t>
            </a:r>
          </a:p>
          <a:p>
            <a:pPr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«Здоровье сгубишь – новое не </a:t>
            </a: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купишь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«Быстрого и ловкого </a:t>
            </a: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болезнь не догонит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«Актуальность сохранения здоровья»</a:t>
            </a:r>
          </a:p>
          <a:p>
            <a:pPr marL="0" indent="0">
              <a:lnSpc>
                <a:spcPct val="170000"/>
              </a:lnSpc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ня\Desktop\пр\кккккккккккккккккккккккккккк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85992"/>
            <a:ext cx="5000660" cy="457200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0"/>
            <a:ext cx="7467600" cy="592935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Консультации: </a:t>
            </a:r>
          </a:p>
          <a:p>
            <a:pPr marL="0" indent="0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Составление комплексов утренней гигиенической гимнастики      </a:t>
            </a:r>
          </a:p>
          <a:p>
            <a:pPr marL="0" indent="0">
              <a:lnSpc>
                <a:spcPct val="12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Физкультминуток и комплексов ОРУ </a:t>
            </a:r>
          </a:p>
          <a:p>
            <a:pPr marL="0" indent="0">
              <a:lnSpc>
                <a:spcPct val="12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Проведение закаливающих процедур в условиях семьи и школы.        </a:t>
            </a:r>
          </a:p>
          <a:p>
            <a:pPr marL="0" indent="0">
              <a:lnSpc>
                <a:spcPct val="12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 Телевизор и интернет в жизни семьи и школьника»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Валентин Юрьевич\Рабочий стол\_DSC46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210050"/>
            <a:ext cx="4000500" cy="264795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0"/>
            <a:ext cx="7829576" cy="530120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родителей были организованны открытые уроки по физической культуре, на которых родители увидели взаимодействие педагогов и учащихся.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Родители смогли своими глазами увидеть, как их ребенок занимается, усваивает материал, в чем он активен в чем пассивен, как ребенок выражает свои эмоции, и как общается в коллективе.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Аня\Desktop\пр\сссссссссссссссссссссссс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643314"/>
            <a:ext cx="4572000" cy="321468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Открытый урок, упростил взаимодействие работы педагогов с родителями.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Он помог родителем увидеть от чего надо отталкиваться в формировании здорового  образа жизни в семье.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ня\Desktop\пр\NsqgvEqqnUY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429124" y="3357562"/>
            <a:ext cx="4714876" cy="35004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Каждый месяц мы проводим физкультурно-оздоровительные мероприятия для детей и их родителей. В этих мероприятиях  родители активно принимают участие и не только мамы и папы, но и бабушки и дедушки.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Эти соревнования формируют понятия о здоровом образе жизни у всей семьи.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Аня\Desktop\пр\ййййййййййййййййййййййййййййййййййййййййййййййййййй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80000" y="3810000"/>
            <a:ext cx="4064000" cy="304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оздоровительные мероприятия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детей и их родителей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 Веселые семейные старты»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«Мама, папа, я – Спортивная семья!»,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 Азбука Спорта»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«Вместе с папой, вместе с мамой»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 Футбольная семья» (Эстафеты с элементами футбола)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«В здоровом теле – здоровый дух!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«Всей семьей к Олимпийской медали»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 «Путешествие в страну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Спортляндия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Аня\Desktop\пр\й1111111111111111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71934" y="3286124"/>
            <a:ext cx="4857752" cy="357187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6929486" cy="4143404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Проведенная нами работа с родителями школьников, дает нам положительный результат не только в формировании здоровых привычек у детей, она дает положительную динамику в улучшениях показателей в учебе и получения высоких спортивных результатов.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988840"/>
            <a:ext cx="6679498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357158" y="4143380"/>
            <a:ext cx="8229600" cy="178594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«Самое сложное в работе с детьми –это работа с их родителями»</a:t>
            </a:r>
            <a:endParaRPr lang="ru-RU" sz="40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4294967295"/>
          </p:nvPr>
        </p:nvSpPr>
        <p:spPr>
          <a:xfrm>
            <a:off x="2743200" y="0"/>
            <a:ext cx="6400800" cy="2357438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семье  закладываются корни, из которых вырастают потом и  ветви,  и  цветы,  и  плоды.   На моральном здоровье семьи строится педагогическая мудрость школы».</a:t>
            </a:r>
          </a:p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В. Сухомлинский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трагедия России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746760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Неудовлетворительные показатели состояния здоровья детей и подростков, обучающихся в учебных заведениях, являются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проблемой современности.  Неуклонное снижение числа практически здоровых детей, все возрастающий поток детей, страдающих хронической патологией и инвалидов, рассматривается многими исследователями сегодня как национальная трагедия России. Все чаще звучит термин «школьные болезни» в связи с реально высокой значимостью влияний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внутришкольной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среды и семейной обстановки  на здоровье учащихся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70080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 патологи у школьников наиболее характерен для последнего десятилетия,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распространенность функциональных расстройств и хронических заболеваний.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72817"/>
          <a:ext cx="7643192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23928" y="55892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/>
              <a:t>Доклад о состоянии здоровья детей в РФ: По итогам Всероссийской диспансеризации 2013года.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Интенсификация учебного процесса в сочетании с: 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1.неблагоприятными санитарно-гигиеническими условиями обучения.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2.неполноценным питанием.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3.с пассивной ролью родителей в жизни учащихся.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приводит к тому, что за время учебы большая часть детей из групп риска переходят в III, IV группы здоровья, что свидетельствует о формировании стойкой хронической патологии.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Валентин Юрьевич\Рабочий стол\2015666_1_644x461.jpg_rev001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500298" y="2000240"/>
            <a:ext cx="5857875" cy="43910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571472" y="642918"/>
            <a:ext cx="6448800" cy="408222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Инновационность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моей  работа, по формированию здорового образа жизни  учащихся, заключается в тесном и активном сотрудничестве школы с родителями.</a:t>
            </a:r>
          </a:p>
          <a:p>
            <a:pPr>
              <a:lnSpc>
                <a:spcPct val="120000"/>
              </a:lnSpc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6408712" cy="532859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9800" dirty="0" smtClean="0">
                <a:latin typeface="Times New Roman" pitchFamily="18" charset="0"/>
                <a:cs typeface="Times New Roman" pitchFamily="18" charset="0"/>
              </a:rPr>
              <a:t>Формирование положительной мотивации школьников к здоровому образу жизни и воспитание ответственного отношения к здоровью, прежде всего, зависит от правильного взаимодействия школы и семьи, от целенаправленно организованной совместной работы родителей и учителей 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пример для своего ребенка.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стараются подражать своим родителям.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поведение, привычки, манеру общения заложенную в семье, дети перенимают, и несут ее в школу.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 жизни формируется не где то на улице, а прививается в семье и закрепляется в школе.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Поэтому на родителей возложена очень большая ответственность, не только вырастить, дать образование, одеть и накормить, а научить детей здоровому, активному и правильному образу жизни, на личном примере.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Валентин Юрьевич\Рабочий стол\шг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61048"/>
            <a:ext cx="3419872" cy="299695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787208" cy="5997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Физическое и психическое здоровье учащихся в значительной мере зависит от их активного сотрудничества и взаимодействия в организации и проведении просветительной, лечебно-профилактической и физкультурно-оздоровительной работы.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614</TotalTime>
  <Words>589</Words>
  <Application>Microsoft Office PowerPoint</Application>
  <PresentationFormat>Экран (4:3)</PresentationFormat>
  <Paragraphs>100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Слайд 1</vt:lpstr>
      <vt:lpstr>«Самое сложное в работе с детьми –это работа с их родителями»</vt:lpstr>
      <vt:lpstr>Национальная трагедия России</vt:lpstr>
      <vt:lpstr>     рост патологи у школьников наиболее характерен для последнего десятилетия,  распространенность функциональных расстройств и хронических заболеваний.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Аня</cp:lastModifiedBy>
  <cp:revision>69</cp:revision>
  <dcterms:created xsi:type="dcterms:W3CDTF">2014-10-14T15:51:41Z</dcterms:created>
  <dcterms:modified xsi:type="dcterms:W3CDTF">2015-03-30T16:52:30Z</dcterms:modified>
</cp:coreProperties>
</file>