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4" r:id="rId2"/>
    <p:sldId id="282" r:id="rId3"/>
    <p:sldId id="283" r:id="rId4"/>
    <p:sldId id="256" r:id="rId5"/>
    <p:sldId id="286" r:id="rId6"/>
    <p:sldId id="285" r:id="rId7"/>
    <p:sldId id="287" r:id="rId8"/>
    <p:sldId id="274" r:id="rId9"/>
    <p:sldId id="275" r:id="rId10"/>
    <p:sldId id="288" r:id="rId11"/>
    <p:sldId id="276" r:id="rId12"/>
    <p:sldId id="278" r:id="rId13"/>
    <p:sldId id="279" r:id="rId14"/>
    <p:sldId id="281" r:id="rId15"/>
    <p:sldId id="280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66C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21" autoAdjust="0"/>
  </p:normalViewPr>
  <p:slideViewPr>
    <p:cSldViewPr snapToGrid="0">
      <p:cViewPr varScale="1">
        <p:scale>
          <a:sx n="83" d="100"/>
          <a:sy n="83" d="100"/>
        </p:scale>
        <p:origin x="8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09D1A-0DA1-486E-B566-7FB5238FA3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4B904-EADA-4535-9755-8E6C33266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9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4B904-EADA-4535-9755-8E6C3326639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61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4B904-EADA-4535-9755-8E6C3326639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473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C6A6-A49A-4B11-B227-1F62CD1354E6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BC4-779B-43ED-894F-54C9432E5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98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C6A6-A49A-4B11-B227-1F62CD1354E6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BC4-779B-43ED-894F-54C9432E5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87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C6A6-A49A-4B11-B227-1F62CD1354E6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BC4-779B-43ED-894F-54C9432E5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78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C6A6-A49A-4B11-B227-1F62CD1354E6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BC4-779B-43ED-894F-54C9432E5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96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C6A6-A49A-4B11-B227-1F62CD1354E6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BC4-779B-43ED-894F-54C9432E5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554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C6A6-A49A-4B11-B227-1F62CD1354E6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BC4-779B-43ED-894F-54C9432E5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66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C6A6-A49A-4B11-B227-1F62CD1354E6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BC4-779B-43ED-894F-54C9432E5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07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C6A6-A49A-4B11-B227-1F62CD1354E6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BC4-779B-43ED-894F-54C9432E5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02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C6A6-A49A-4B11-B227-1F62CD1354E6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BC4-779B-43ED-894F-54C9432E5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633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C6A6-A49A-4B11-B227-1F62CD1354E6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BC4-779B-43ED-894F-54C9432E5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77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C6A6-A49A-4B11-B227-1F62CD1354E6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BC4-779B-43ED-894F-54C9432E5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18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5C6A6-A49A-4B11-B227-1F62CD1354E6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0CBC4-779B-43ED-894F-54C9432E5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36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133" r="50262" b="28252"/>
          <a:stretch/>
        </p:blipFill>
        <p:spPr>
          <a:xfrm>
            <a:off x="3811928" y="1192192"/>
            <a:ext cx="6825206" cy="50606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43068"/>
            <a:ext cx="11065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коэффициенты квадратного уравнения.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17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Проверочная работа.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 1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Используя шаблон параболы y = x</a:t>
            </a:r>
            <a:r>
              <a:rPr lang="ru-RU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постройте график функции: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y = x</a:t>
            </a:r>
            <a:r>
              <a:rPr lang="ru-RU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4;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y = (x-3)</a:t>
            </a:r>
            <a:r>
              <a:rPr lang="ru-RU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y = -x</a:t>
            </a:r>
            <a:r>
              <a:rPr lang="ru-RU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+3.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2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 2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74220" cy="3684588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Используя шаблон параболы y = x</a:t>
            </a:r>
            <a:r>
              <a:rPr lang="ru-RU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постройте график функции: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y = x</a:t>
            </a:r>
            <a:r>
              <a:rPr lang="ru-RU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3;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y = (x+1)</a:t>
            </a:r>
            <a:r>
              <a:rPr lang="ru-RU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y = - x</a:t>
            </a:r>
            <a:r>
              <a:rPr lang="ru-RU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+ 2.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05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892" y="452804"/>
            <a:ext cx="10515600" cy="151803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Проверочная работа.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вариант                                                     2 вариант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54" y="2366963"/>
            <a:ext cx="3713203" cy="3713203"/>
          </a:xfrm>
          <a:prstGeom prst="rect">
            <a:avLst/>
          </a:prstGeom>
        </p:spPr>
      </p:pic>
      <p:cxnSp>
        <p:nvCxnSpPr>
          <p:cNvPr id="6" name="Прямая со стрелкой 5"/>
          <p:cNvCxnSpPr>
            <a:endCxn id="4" idx="0"/>
          </p:cNvCxnSpPr>
          <p:nvPr/>
        </p:nvCxnSpPr>
        <p:spPr>
          <a:xfrm flipV="1">
            <a:off x="2553195" y="2366963"/>
            <a:ext cx="3061" cy="3810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99654" y="4239492"/>
            <a:ext cx="371320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AutoShape 2" descr="http://ru.static.z-dn.net/files/d9d/ff69475a63359d76a4e374a8b91faac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04797" y="5574567"/>
            <a:ext cx="629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08862" y="4398180"/>
            <a:ext cx="30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0073" y="2422566"/>
            <a:ext cx="47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1320" y="3871358"/>
            <a:ext cx="237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692" y="2364988"/>
            <a:ext cx="3713203" cy="3713203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>
            <a:off x="6029692" y="4237517"/>
            <a:ext cx="371320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Дуга 16"/>
          <p:cNvSpPr/>
          <p:nvPr/>
        </p:nvSpPr>
        <p:spPr>
          <a:xfrm rot="10800000">
            <a:off x="7313216" y="2444345"/>
            <a:ext cx="1151906" cy="2882550"/>
          </a:xfrm>
          <a:prstGeom prst="arc">
            <a:avLst>
              <a:gd name="adj1" fmla="val 9511549"/>
              <a:gd name="adj2" fmla="val 1540903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34835" y="5193482"/>
            <a:ext cx="629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38900" y="4396205"/>
            <a:ext cx="30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90111" y="2420591"/>
            <a:ext cx="47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71358" y="3869383"/>
            <a:ext cx="237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7883869" y="2230051"/>
            <a:ext cx="3061" cy="3810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Дуга 22"/>
          <p:cNvSpPr/>
          <p:nvPr/>
        </p:nvSpPr>
        <p:spPr>
          <a:xfrm rot="10800000">
            <a:off x="1985081" y="2791889"/>
            <a:ext cx="1151906" cy="2882550"/>
          </a:xfrm>
          <a:prstGeom prst="arc">
            <a:avLst>
              <a:gd name="adj1" fmla="val 9511549"/>
              <a:gd name="adj2" fmla="val 1540903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81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  <p:bldP spid="18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Проверочная работа.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вариант                                                     2 вариант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54" y="2366963"/>
            <a:ext cx="3713203" cy="3713203"/>
          </a:xfrm>
          <a:prstGeom prst="rect">
            <a:avLst/>
          </a:prstGeom>
        </p:spPr>
      </p:pic>
      <p:cxnSp>
        <p:nvCxnSpPr>
          <p:cNvPr id="6" name="Прямая со стрелкой 5"/>
          <p:cNvCxnSpPr>
            <a:endCxn id="4" idx="0"/>
          </p:cNvCxnSpPr>
          <p:nvPr/>
        </p:nvCxnSpPr>
        <p:spPr>
          <a:xfrm flipV="1">
            <a:off x="2553195" y="2366963"/>
            <a:ext cx="3061" cy="3810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99654" y="4239492"/>
            <a:ext cx="371320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AutoShape 2" descr="http://ru.static.z-dn.net/files/d9d/ff69475a63359d76a4e374a8b91faac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508839" y="4212444"/>
            <a:ext cx="629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08862" y="4398180"/>
            <a:ext cx="30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0073" y="2422566"/>
            <a:ext cx="47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1320" y="3871358"/>
            <a:ext cx="237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692" y="2364988"/>
            <a:ext cx="3713203" cy="3713203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>
            <a:off x="6029692" y="4237517"/>
            <a:ext cx="371320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Дуга 16"/>
          <p:cNvSpPr/>
          <p:nvPr/>
        </p:nvSpPr>
        <p:spPr>
          <a:xfrm rot="10800000">
            <a:off x="6954573" y="1316827"/>
            <a:ext cx="1151906" cy="2882550"/>
          </a:xfrm>
          <a:prstGeom prst="arc">
            <a:avLst>
              <a:gd name="adj1" fmla="val 9511549"/>
              <a:gd name="adj2" fmla="val 1540903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99002" y="4221589"/>
            <a:ext cx="629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38900" y="4396205"/>
            <a:ext cx="30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90111" y="2420591"/>
            <a:ext cx="47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71358" y="3869383"/>
            <a:ext cx="237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7904672" y="2294377"/>
            <a:ext cx="3061" cy="3810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Дуга 22"/>
          <p:cNvSpPr/>
          <p:nvPr/>
        </p:nvSpPr>
        <p:spPr>
          <a:xfrm rot="10800000">
            <a:off x="3075224" y="1339039"/>
            <a:ext cx="1151906" cy="2882550"/>
          </a:xfrm>
          <a:prstGeom prst="arc">
            <a:avLst>
              <a:gd name="adj1" fmla="val 9511549"/>
              <a:gd name="adj2" fmla="val 1540903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635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Проверочная работа.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вариант                                                     2 вариант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54" y="2366963"/>
            <a:ext cx="3713203" cy="3713203"/>
          </a:xfrm>
          <a:prstGeom prst="rect">
            <a:avLst/>
          </a:prstGeom>
        </p:spPr>
      </p:pic>
      <p:cxnSp>
        <p:nvCxnSpPr>
          <p:cNvPr id="6" name="Прямая со стрелкой 5"/>
          <p:cNvCxnSpPr>
            <a:endCxn id="4" idx="0"/>
          </p:cNvCxnSpPr>
          <p:nvPr/>
        </p:nvCxnSpPr>
        <p:spPr>
          <a:xfrm flipV="1">
            <a:off x="2553195" y="2366963"/>
            <a:ext cx="3061" cy="3810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99654" y="4239492"/>
            <a:ext cx="371320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AutoShape 2" descr="http://ru.static.z-dn.net/files/d9d/ff69475a63359d76a4e374a8b91faac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34411" y="2805439"/>
            <a:ext cx="629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08862" y="4398180"/>
            <a:ext cx="30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0073" y="2422566"/>
            <a:ext cx="47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1320" y="3871358"/>
            <a:ext cx="237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692" y="2364988"/>
            <a:ext cx="3713203" cy="3713203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>
            <a:off x="6029692" y="4237517"/>
            <a:ext cx="371320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Дуга 16"/>
          <p:cNvSpPr/>
          <p:nvPr/>
        </p:nvSpPr>
        <p:spPr>
          <a:xfrm>
            <a:off x="7313216" y="3486065"/>
            <a:ext cx="1151906" cy="2882550"/>
          </a:xfrm>
          <a:prstGeom prst="arc">
            <a:avLst>
              <a:gd name="adj1" fmla="val 9511549"/>
              <a:gd name="adj2" fmla="val 1540903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71358" y="3193885"/>
            <a:ext cx="629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38900" y="4396205"/>
            <a:ext cx="30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90111" y="2420591"/>
            <a:ext cx="47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71358" y="3869383"/>
            <a:ext cx="237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7883869" y="2230051"/>
            <a:ext cx="3061" cy="3810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Дуга 22"/>
          <p:cNvSpPr/>
          <p:nvPr/>
        </p:nvSpPr>
        <p:spPr>
          <a:xfrm>
            <a:off x="1982284" y="3131630"/>
            <a:ext cx="1151906" cy="2882550"/>
          </a:xfrm>
          <a:prstGeom prst="arc">
            <a:avLst>
              <a:gd name="adj1" fmla="val 9511549"/>
              <a:gd name="adj2" fmla="val 1540903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43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099" y="214564"/>
            <a:ext cx="6049701" cy="42536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75964" t="67034" r="773" b="24393"/>
          <a:stretch/>
        </p:blipFill>
        <p:spPr>
          <a:xfrm>
            <a:off x="6267924" y="822756"/>
            <a:ext cx="3808071" cy="28070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50540" t="45697" r="24696" b="43248"/>
          <a:stretch/>
        </p:blipFill>
        <p:spPr>
          <a:xfrm>
            <a:off x="6944810" y="3870523"/>
            <a:ext cx="3102015" cy="27696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44810" y="1470113"/>
            <a:ext cx="2847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было комфортно и интересно.</a:t>
            </a:r>
            <a:endParaRPr lang="ru-RU" sz="24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73724" y="4635033"/>
            <a:ext cx="2444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было не интересно</a:t>
            </a:r>
            <a:endParaRPr lang="ru-RU" sz="2800" b="1" dirty="0">
              <a:solidFill>
                <a:srgbClr val="FF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75964" t="67034" r="773" b="24393"/>
          <a:stretch/>
        </p:blipFill>
        <p:spPr>
          <a:xfrm>
            <a:off x="4566445" y="2670442"/>
            <a:ext cx="629973" cy="4643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7707" y="3465344"/>
            <a:ext cx="367870" cy="32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1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§ 13,</a:t>
            </a:r>
          </a:p>
          <a:p>
            <a:pPr marL="0" indent="0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пражнения 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247, 248.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12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748"/>
            <a:ext cx="12192000" cy="688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3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72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«Крестики-нолики»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388885"/>
              </p:ext>
            </p:extLst>
          </p:nvPr>
        </p:nvGraphicFramePr>
        <p:xfrm>
          <a:off x="288925" y="741363"/>
          <a:ext cx="11690349" cy="583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96783"/>
                <a:gridCol w="3896783"/>
                <a:gridCol w="3896783"/>
              </a:tblGrid>
              <a:tr h="1944352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у=2х²+5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у=-2х²+5х-10</a:t>
                      </a:r>
                    </a:p>
                    <a:p>
                      <a:pPr algn="ctr"/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у=0,2х²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9443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у=12х²-35</a:t>
                      </a:r>
                    </a:p>
                    <a:p>
                      <a:pPr algn="ctr"/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у=-3(х²-3)</a:t>
                      </a:r>
                    </a:p>
                    <a:p>
                      <a:pPr algn="ctr"/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у=4х²-5</a:t>
                      </a:r>
                    </a:p>
                    <a:p>
                      <a:pPr algn="ctr"/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9443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у=-4(х-7)²</a:t>
                      </a:r>
                    </a:p>
                    <a:p>
                      <a:pPr algn="ctr"/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у= х²+5х+6</a:t>
                      </a:r>
                    </a:p>
                    <a:p>
                      <a:pPr algn="ctr"/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у=-7х²+19х-12</a:t>
                      </a:r>
                    </a:p>
                    <a:p>
                      <a:pPr algn="ctr"/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215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723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«Крестики-нолики»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1937"/>
              </p:ext>
            </p:extLst>
          </p:nvPr>
        </p:nvGraphicFramePr>
        <p:xfrm>
          <a:off x="300943" y="752353"/>
          <a:ext cx="11678331" cy="5822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92777"/>
                <a:gridCol w="3892777"/>
                <a:gridCol w="3892777"/>
              </a:tblGrid>
              <a:tr h="1940688">
                <a:tc>
                  <a:txBody>
                    <a:bodyPr/>
                    <a:lstStyle/>
                    <a:p>
                      <a:pPr algn="ctr"/>
                      <a:r>
                        <a:rPr lang="ru-RU" sz="1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940688">
                <a:tc>
                  <a:txBody>
                    <a:bodyPr/>
                    <a:lstStyle/>
                    <a:p>
                      <a:pPr algn="ctr"/>
                      <a:r>
                        <a:rPr lang="ru-RU" sz="1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940688">
                <a:tc>
                  <a:txBody>
                    <a:bodyPr/>
                    <a:lstStyle/>
                    <a:p>
                      <a:pPr algn="ctr"/>
                      <a:r>
                        <a:rPr lang="ru-RU" sz="1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28062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0142" y="254262"/>
            <a:ext cx="9144000" cy="99580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520142" y="1425997"/>
                <a:ext cx="10205012" cy="4349770"/>
              </a:xfrm>
            </p:spPr>
            <p:txBody>
              <a:bodyPr>
                <a:noAutofit/>
              </a:bodyPr>
              <a:lstStyle/>
              <a:p>
                <a:r>
                  <a:rPr lang="ru-RU" sz="8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Графики квадратичной функции видов у=</a:t>
                </a:r>
                <a:r>
                  <a:rPr lang="ru-RU" sz="72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7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7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7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8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8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n,</a:t>
                </a:r>
                <a:r>
                  <a:rPr lang="ru-RU" sz="8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8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</a:t>
                </a:r>
                <a:r>
                  <a:rPr lang="ru-RU" sz="72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7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7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х</m:t>
                        </m:r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7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8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520142" y="1425997"/>
                <a:ext cx="10205012" cy="4349770"/>
              </a:xfrm>
              <a:blipFill rotWithShape="0">
                <a:blip r:embed="rId2"/>
                <a:stretch>
                  <a:fillRect l="-4719" t="-8836" r="-7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69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286" y="366106"/>
            <a:ext cx="11030674" cy="635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6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0731" t="19527" r="20514" b="1625"/>
          <a:stretch/>
        </p:blipFill>
        <p:spPr>
          <a:xfrm>
            <a:off x="626012" y="671331"/>
            <a:ext cx="2593348" cy="26274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1487" t="19921" r="18906" b="5722"/>
          <a:stretch/>
        </p:blipFill>
        <p:spPr>
          <a:xfrm>
            <a:off x="503256" y="3942031"/>
            <a:ext cx="3096959" cy="29159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1396" t="19103" r="20361" b="386"/>
          <a:stretch/>
        </p:blipFill>
        <p:spPr>
          <a:xfrm>
            <a:off x="4377872" y="1851950"/>
            <a:ext cx="2941590" cy="3078865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18678" t="18877" r="13761" b="4203"/>
          <a:stretch/>
        </p:blipFill>
        <p:spPr>
          <a:xfrm>
            <a:off x="8212593" y="4084600"/>
            <a:ext cx="3072724" cy="26489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11236" t="20557" r="9553" b="4062"/>
          <a:stretch/>
        </p:blipFill>
        <p:spPr>
          <a:xfrm>
            <a:off x="7981099" y="761394"/>
            <a:ext cx="3385241" cy="24393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88689" y="761394"/>
            <a:ext cx="2106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=х²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433" y="28084"/>
            <a:ext cx="2106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у=х²-2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433" y="3172590"/>
            <a:ext cx="2106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у=х²+3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64466" y="4084600"/>
            <a:ext cx="428263" cy="186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9022" y="5985106"/>
            <a:ext cx="363664" cy="1610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9022" y="2161013"/>
            <a:ext cx="269162" cy="1192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025570" y="3030021"/>
            <a:ext cx="353027" cy="170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897298" y="4387471"/>
            <a:ext cx="428263" cy="186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320692" y="6320442"/>
            <a:ext cx="428263" cy="186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0088872" y="6308867"/>
            <a:ext cx="428263" cy="186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812452" y="3003313"/>
            <a:ext cx="369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-2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1922686" y="5362003"/>
            <a:ext cx="369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13309" y="2866046"/>
            <a:ext cx="369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-4</a:t>
            </a:r>
            <a:endParaRPr lang="ru-RU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10148034" y="6244394"/>
            <a:ext cx="369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3</a:t>
            </a:r>
            <a:endParaRPr lang="ru-RU" sz="1600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1824027" y="2561114"/>
            <a:ext cx="0" cy="55360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1945836" y="5496555"/>
            <a:ext cx="0" cy="10516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8813309" y="2866046"/>
            <a:ext cx="1275563" cy="0"/>
          </a:xfrm>
          <a:prstGeom prst="straightConnector1">
            <a:avLst/>
          </a:prstGeom>
          <a:ln w="57150">
            <a:solidFill>
              <a:srgbClr val="003399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9297542" y="6285717"/>
            <a:ext cx="982311" cy="11575"/>
          </a:xfrm>
          <a:prstGeom prst="straightConnector1">
            <a:avLst/>
          </a:prstGeom>
          <a:ln w="57150">
            <a:solidFill>
              <a:srgbClr val="003399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835604" y="2572426"/>
            <a:ext cx="35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53176" y="5800440"/>
            <a:ext cx="35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315381" y="2837914"/>
            <a:ext cx="35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509258" y="6310659"/>
            <a:ext cx="35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626036" y="2095547"/>
            <a:ext cx="832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m&gt;0</a:t>
            </a:r>
            <a:endParaRPr lang="ru-RU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755287" y="5615774"/>
            <a:ext cx="832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m&lt;0</a:t>
            </a:r>
            <a:endParaRPr lang="ru-RU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497241" y="2718620"/>
            <a:ext cx="767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n&lt;0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766831" y="5673849"/>
            <a:ext cx="652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n&gt;0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62085" y="66310"/>
            <a:ext cx="2699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+4)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620423" y="3270885"/>
            <a:ext cx="2664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-3)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 flipH="1" flipV="1">
            <a:off x="2766831" y="1851950"/>
            <a:ext cx="2916339" cy="24191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>
            <a:off x="3020992" y="4271058"/>
            <a:ext cx="2662178" cy="13447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V="1">
            <a:off x="6088284" y="2572426"/>
            <a:ext cx="2268638" cy="16986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6088284" y="4271058"/>
            <a:ext cx="2532139" cy="12254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23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ыводы: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Aft>
                <a:spcPts val="1000"/>
              </a:spcAft>
              <a:buAutoNum type="arabicPeriod"/>
            </a:pP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График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функции y= ax</a:t>
            </a:r>
            <a:r>
              <a:rPr lang="ru-RU" sz="3200" b="1" i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n можно получить </a:t>
            </a: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сдвига 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графика функции y = ax</a:t>
            </a:r>
            <a:r>
              <a:rPr lang="ru-RU" sz="3200" b="1" i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на n единиц вверх, если n &gt; 0 и на - n единиц вниз, если n &lt;0 по оси ординат (ОУ</a:t>
            </a: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AutoNum type="arabicPeriod"/>
            </a:pP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График функции y=а(х-m)</a:t>
            </a:r>
            <a:r>
              <a:rPr lang="ru-RU" sz="3200" b="1" i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можно получить в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результате </a:t>
            </a: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сдвига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графика функции y = ax</a:t>
            </a:r>
            <a:r>
              <a:rPr lang="ru-RU" sz="3200" b="1" i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на m единиц влево, если </a:t>
            </a: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 &lt; 0 и на m единиц вправо, если  </a:t>
            </a: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 0 по оси </a:t>
            </a:r>
            <a:r>
              <a:rPr lang="ru-RU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абцисс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(ОХ).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2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37276" y="2303362"/>
            <a:ext cx="1724628" cy="115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669175" y="2777924"/>
            <a:ext cx="1088020" cy="115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171727" y="2789499"/>
            <a:ext cx="1064870" cy="115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012101" y="2789499"/>
            <a:ext cx="3356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858947" y="3275635"/>
            <a:ext cx="2812648" cy="115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6933235" y="3264061"/>
            <a:ext cx="4420565" cy="115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013995" y="3750197"/>
            <a:ext cx="2233914" cy="115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537276" y="4548851"/>
            <a:ext cx="1562582" cy="115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917084" y="5034987"/>
            <a:ext cx="12153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9838481" y="5023413"/>
            <a:ext cx="4282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766349" y="5521124"/>
            <a:ext cx="30557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782765" y="5497975"/>
            <a:ext cx="3703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646289" y="5521124"/>
            <a:ext cx="21181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354238" y="5949387"/>
            <a:ext cx="9375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032567" y="5972537"/>
            <a:ext cx="1840375" cy="115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57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838" y="365125"/>
            <a:ext cx="11273742" cy="1325563"/>
          </a:xfrm>
        </p:spPr>
        <p:txBody>
          <a:bodyPr>
            <a:normAutofit fontScale="90000"/>
          </a:bodyPr>
          <a:lstStyle/>
          <a:p>
            <a:pPr lvl="0"/>
            <a:r>
              <a:rPr lang="ru-RU" alt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График какой функции получим, если сдвинем график  </a:t>
            </a: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у= 2х</a:t>
            </a:r>
            <a:r>
              <a:rPr lang="ru-RU" altLang="ru-RU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ru-RU" altLang="ru-RU" sz="4900" dirty="0">
                <a:latin typeface="Arial" panose="020B0604020202020204" pitchFamily="34" charset="0"/>
              </a:rPr>
              <a:t/>
            </a:r>
            <a:br>
              <a:rPr lang="ru-RU" altLang="ru-RU" sz="4900" dirty="0">
                <a:latin typeface="Arial" panose="020B0604020202020204" pitchFamily="34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072712"/>
              </p:ext>
            </p:extLst>
          </p:nvPr>
        </p:nvGraphicFramePr>
        <p:xfrm>
          <a:off x="740780" y="1226916"/>
          <a:ext cx="10440364" cy="5463249"/>
        </p:xfrm>
        <a:graphic>
          <a:graphicData uri="http://schemas.openxmlformats.org/drawingml/2006/table">
            <a:tbl>
              <a:tblPr firstRow="1" firstCol="1" bandRow="1"/>
              <a:tblGrid>
                <a:gridCol w="5220182"/>
                <a:gridCol w="5220182"/>
              </a:tblGrid>
              <a:tr h="660393">
                <a:tc row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на 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единиц вверх                                               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у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2х</a:t>
                      </a:r>
                      <a:r>
                        <a:rPr lang="ru-RU" sz="28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+7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у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2х</a:t>
                      </a:r>
                      <a:r>
                        <a:rPr lang="ru-RU" sz="28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+6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393">
                <a:tc row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на 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единиц вправо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у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2 (х+7)</a:t>
                      </a:r>
                      <a:r>
                        <a:rPr lang="ru-RU" sz="28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у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2 (х+6)</a:t>
                      </a:r>
                      <a:r>
                        <a:rPr lang="ru-RU" sz="28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414">
                <a:tc row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на 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единиц вниз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у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2х</a:t>
                      </a:r>
                      <a:r>
                        <a:rPr lang="ru-RU" sz="28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-7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у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2х</a:t>
                      </a:r>
                      <a:r>
                        <a:rPr lang="ru-RU" sz="28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-6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414">
                <a:tc row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на 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единиц влево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у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2 (х-7)</a:t>
                      </a:r>
                      <a:r>
                        <a:rPr lang="ru-RU" sz="28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у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2 (х-6)</a:t>
                      </a:r>
                      <a:r>
                        <a:rPr lang="ru-RU" sz="28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062714" y="1886673"/>
            <a:ext cx="3437681" cy="38196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178461" y="3287210"/>
            <a:ext cx="3530278" cy="299784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889094" y="4132162"/>
            <a:ext cx="3923817" cy="59030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178461" y="2824223"/>
            <a:ext cx="3321934" cy="317146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52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8" descr="http://festival.1september.ru/articles/627467/f_clip_image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740" y="457200"/>
            <a:ext cx="2533891" cy="2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9" descr="http://festival.1september.ru/articles/627467/f_clip_image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671" y="476249"/>
            <a:ext cx="2244927" cy="269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14" descr="http://festival.1september.ru/articles/627467/f_clip_image0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010" y="3505201"/>
            <a:ext cx="2527622" cy="278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15" descr="http://festival.1september.ru/articles/627467/f_clip_image0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322" y="3547699"/>
            <a:ext cx="3382259" cy="27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704201"/>
            <a:ext cx="184731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3247251"/>
            <a:ext cx="184731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801954" y="3370362"/>
            <a:ext cx="869965" cy="8617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3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003634" y="6352401"/>
            <a:ext cx="184731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3781" y="416997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1</a:t>
            </a:r>
            <a:endParaRPr lang="ru-RU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70031" y="404297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2</a:t>
            </a:r>
            <a:endParaRPr lang="ru-RU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84294" y="3460234"/>
            <a:ext cx="756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4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4965" y="216060"/>
            <a:ext cx="2254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=2х²-6</a:t>
            </a:r>
            <a:endParaRPr lang="ru-RU" sz="3600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04437" y="278497"/>
            <a:ext cx="18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у=-х²+4</a:t>
            </a:r>
            <a:endParaRPr lang="ru-RU" sz="3600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20847" y="3098220"/>
            <a:ext cx="2493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у=-3(х+3)²</a:t>
            </a:r>
            <a:endParaRPr lang="ru-RU" sz="3600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11498" y="3098220"/>
            <a:ext cx="2450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у=0,5(х+4)²</a:t>
            </a:r>
            <a:endParaRPr lang="ru-RU" sz="3600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38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292</Words>
  <Application>Microsoft Office PowerPoint</Application>
  <PresentationFormat>Широкоэкранный</PresentationFormat>
  <Paragraphs>118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«Крестики-нолики» </vt:lpstr>
      <vt:lpstr>«Крестики-нолики» </vt:lpstr>
      <vt:lpstr>Тема урока:</vt:lpstr>
      <vt:lpstr>Презентация PowerPoint</vt:lpstr>
      <vt:lpstr>Презентация PowerPoint</vt:lpstr>
      <vt:lpstr>Выводы:</vt:lpstr>
      <vt:lpstr>График какой функции получим, если сдвинем график  у= 2х2 на </vt:lpstr>
      <vt:lpstr>Презентация PowerPoint</vt:lpstr>
      <vt:lpstr>Проверочная работа. </vt:lpstr>
      <vt:lpstr>Проверочная работа. Задание 1 </vt:lpstr>
      <vt:lpstr>Проверочная работа. Задание 2.</vt:lpstr>
      <vt:lpstr>Проверочная работа. Задание 3.</vt:lpstr>
      <vt:lpstr>Презентация PowerPoint</vt:lpstr>
      <vt:lpstr>Домашнее задание: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</dc:title>
  <dc:creator>Гость</dc:creator>
  <cp:lastModifiedBy>Гость</cp:lastModifiedBy>
  <cp:revision>44</cp:revision>
  <dcterms:created xsi:type="dcterms:W3CDTF">2015-02-20T05:44:17Z</dcterms:created>
  <dcterms:modified xsi:type="dcterms:W3CDTF">2015-03-02T05:51:35Z</dcterms:modified>
</cp:coreProperties>
</file>