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5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8719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97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87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801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517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662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159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912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34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3889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718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1FA12-5880-45D3-92CE-8F0259D84499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476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tphotoshop.ru/blog/krasochnyj_nabor_fonov_dlja_skrapbukinga/2014-03-15-32977" TargetMode="External"/><Relationship Id="rId2" Type="http://schemas.openxmlformats.org/officeDocument/2006/relationships/hyperlink" Target="http://img-fotki.yandex.ru/get/6504/16969765.14/0_66c87_cc86c5d7_orig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lenaranko.ucoz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490008"/>
            <a:ext cx="691276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spc="200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cap="all" spc="200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6234" y="472514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/>
              <a:t>учитель начальных классов  </a:t>
            </a:r>
          </a:p>
          <a:p>
            <a:pPr algn="ctr"/>
            <a:r>
              <a:rPr lang="ru-RU" sz="2000" dirty="0" smtClean="0"/>
              <a:t> Веретенникова И.П.</a:t>
            </a:r>
            <a:endParaRPr lang="ru-RU" sz="2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1571613"/>
            <a:ext cx="56436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/>
          </a:p>
          <a:p>
            <a:endParaRPr lang="ru-RU" sz="2800" b="1" dirty="0" smtClean="0"/>
          </a:p>
          <a:p>
            <a:pPr>
              <a:lnSpc>
                <a:spcPct val="200000"/>
              </a:lnSpc>
            </a:pPr>
            <a:r>
              <a:rPr lang="ru-RU" sz="2800" b="1" dirty="0" smtClean="0">
                <a:solidFill>
                  <a:schemeClr val="accent1"/>
                </a:solidFill>
              </a:rPr>
              <a:t>Имена прилагательные, близкие и противоположные по значению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1428736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МБОУ СОШ №1 г. Горбатов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85984" y="2143116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Русский язык 2 класс УМК «Школа России»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8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Взаимопроверка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Огромный- </a:t>
            </a:r>
            <a:r>
              <a:rPr lang="ru-RU" dirty="0" smtClean="0">
                <a:solidFill>
                  <a:srgbClr val="FF0000"/>
                </a:solidFill>
              </a:rPr>
              <a:t>большой</a:t>
            </a:r>
          </a:p>
          <a:p>
            <a:r>
              <a:rPr lang="ru-RU" dirty="0" smtClean="0"/>
              <a:t>Жёлтый- </a:t>
            </a:r>
            <a:r>
              <a:rPr lang="ru-RU" dirty="0" smtClean="0">
                <a:solidFill>
                  <a:srgbClr val="FF0000"/>
                </a:solidFill>
              </a:rPr>
              <a:t>золотой</a:t>
            </a:r>
          </a:p>
          <a:p>
            <a:r>
              <a:rPr lang="ru-RU" dirty="0" smtClean="0"/>
              <a:t>Весёлый- </a:t>
            </a:r>
            <a:r>
              <a:rPr lang="ru-RU" dirty="0" smtClean="0">
                <a:solidFill>
                  <a:srgbClr val="FF0000"/>
                </a:solidFill>
              </a:rPr>
              <a:t>радостный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Красивый- </a:t>
            </a:r>
            <a:r>
              <a:rPr lang="ru-RU" dirty="0" smtClean="0">
                <a:solidFill>
                  <a:srgbClr val="FF0000"/>
                </a:solidFill>
              </a:rPr>
              <a:t>прекрасный</a:t>
            </a:r>
          </a:p>
          <a:p>
            <a:r>
              <a:rPr lang="ru-RU" dirty="0" smtClean="0"/>
              <a:t>Ласковый- </a:t>
            </a:r>
            <a:r>
              <a:rPr lang="ru-RU" dirty="0" smtClean="0">
                <a:solidFill>
                  <a:srgbClr val="FF0000"/>
                </a:solidFill>
              </a:rPr>
              <a:t>нежный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Самостоятельная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для 1 группы учащихся: 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Замени прилагательные антонимами: </a:t>
            </a:r>
            <a:r>
              <a:rPr lang="ru-RU" dirty="0" smtClean="0"/>
              <a:t>лёгкая задача, мелкий пруд, старый дом, слабый голос.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Задание для 2 группы: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К данным словам подбери синонимы</a:t>
            </a:r>
            <a:r>
              <a:rPr lang="ru-RU" dirty="0" smtClean="0"/>
              <a:t>: хлопок, нефть и уголь, вагон метро, телевизор.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Слова для справок</a:t>
            </a:r>
            <a:r>
              <a:rPr lang="ru-RU" dirty="0" smtClean="0"/>
              <a:t>: голубой экспресс, чёрное золото, белое золото, голубой экран.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Самопроверка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>
              <a:buNone/>
            </a:pPr>
            <a:r>
              <a:rPr lang="ru-RU" sz="4000" dirty="0" smtClean="0">
                <a:solidFill>
                  <a:srgbClr val="7030A0"/>
                </a:solidFill>
              </a:rPr>
              <a:t>1 группа</a:t>
            </a:r>
          </a:p>
          <a:p>
            <a:r>
              <a:rPr lang="ru-RU" dirty="0" smtClean="0"/>
              <a:t>  лёгкая задача- </a:t>
            </a:r>
            <a:r>
              <a:rPr lang="ru-RU" dirty="0" smtClean="0">
                <a:solidFill>
                  <a:srgbClr val="FF0000"/>
                </a:solidFill>
              </a:rPr>
              <a:t>трудная</a:t>
            </a:r>
            <a:r>
              <a:rPr lang="ru-RU" dirty="0" smtClean="0"/>
              <a:t> задача</a:t>
            </a:r>
          </a:p>
          <a:p>
            <a:r>
              <a:rPr lang="ru-RU" dirty="0" smtClean="0"/>
              <a:t>  мелкий пруд – </a:t>
            </a:r>
            <a:r>
              <a:rPr lang="ru-RU" dirty="0" smtClean="0">
                <a:solidFill>
                  <a:srgbClr val="FF0000"/>
                </a:solidFill>
              </a:rPr>
              <a:t>глубокий</a:t>
            </a:r>
            <a:r>
              <a:rPr lang="ru-RU" dirty="0" smtClean="0"/>
              <a:t> пруд</a:t>
            </a:r>
          </a:p>
          <a:p>
            <a:r>
              <a:rPr lang="ru-RU" dirty="0" smtClean="0"/>
              <a:t> старый дом – </a:t>
            </a:r>
            <a:r>
              <a:rPr lang="ru-RU" dirty="0" smtClean="0">
                <a:solidFill>
                  <a:srgbClr val="FF0000"/>
                </a:solidFill>
              </a:rPr>
              <a:t>новый</a:t>
            </a:r>
            <a:r>
              <a:rPr lang="ru-RU" dirty="0" smtClean="0"/>
              <a:t> дом</a:t>
            </a:r>
          </a:p>
          <a:p>
            <a:r>
              <a:rPr lang="ru-RU" dirty="0" smtClean="0"/>
              <a:t> слабый голос – </a:t>
            </a:r>
            <a:r>
              <a:rPr lang="ru-RU" dirty="0" smtClean="0">
                <a:solidFill>
                  <a:srgbClr val="FF0000"/>
                </a:solidFill>
              </a:rPr>
              <a:t>сильный</a:t>
            </a:r>
            <a:r>
              <a:rPr lang="ru-RU" dirty="0" smtClean="0"/>
              <a:t> голос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Самопроверка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2 группа</a:t>
            </a:r>
          </a:p>
          <a:p>
            <a:r>
              <a:rPr lang="ru-RU" dirty="0" smtClean="0"/>
              <a:t> хлопок -  </a:t>
            </a:r>
            <a:r>
              <a:rPr lang="ru-RU" dirty="0" smtClean="0">
                <a:solidFill>
                  <a:srgbClr val="FF0000"/>
                </a:solidFill>
              </a:rPr>
              <a:t>белое золото </a:t>
            </a:r>
          </a:p>
          <a:p>
            <a:r>
              <a:rPr lang="ru-RU" dirty="0" smtClean="0"/>
              <a:t>нефть и уголь - </a:t>
            </a:r>
            <a:r>
              <a:rPr lang="ru-RU" dirty="0" smtClean="0">
                <a:solidFill>
                  <a:srgbClr val="FF0000"/>
                </a:solidFill>
              </a:rPr>
              <a:t>чёрное золото</a:t>
            </a:r>
          </a:p>
          <a:p>
            <a:r>
              <a:rPr lang="ru-RU" dirty="0" smtClean="0"/>
              <a:t>вагон метро -</a:t>
            </a:r>
            <a:r>
              <a:rPr lang="ru-RU" dirty="0" smtClean="0">
                <a:solidFill>
                  <a:srgbClr val="FF0000"/>
                </a:solidFill>
              </a:rPr>
              <a:t>голубой экспресс</a:t>
            </a:r>
          </a:p>
          <a:p>
            <a:r>
              <a:rPr lang="ru-RU" dirty="0" smtClean="0"/>
              <a:t> телевизор - </a:t>
            </a:r>
            <a:r>
              <a:rPr lang="ru-RU" dirty="0" smtClean="0">
                <a:solidFill>
                  <a:srgbClr val="FF0000"/>
                </a:solidFill>
              </a:rPr>
              <a:t>голубой экран</a:t>
            </a:r>
          </a:p>
          <a:p>
            <a:pPr>
              <a:buNone/>
            </a:pPr>
            <a:endParaRPr lang="ru-RU" dirty="0" smtClean="0"/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Проверка знаний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Укажите </a:t>
            </a:r>
            <a:r>
              <a:rPr lang="ru-RU" dirty="0" smtClean="0">
                <a:solidFill>
                  <a:srgbClr val="FF0000"/>
                </a:solidFill>
              </a:rPr>
              <a:t>противоположное</a:t>
            </a:r>
            <a:r>
              <a:rPr lang="ru-RU" dirty="0" smtClean="0"/>
              <a:t> по смыслу слово:</a:t>
            </a:r>
          </a:p>
          <a:p>
            <a:r>
              <a:rPr lang="ru-RU" b="1" i="1" dirty="0" smtClean="0"/>
              <a:t>1)Трусливый            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а) слабый</a:t>
            </a:r>
            <a:br>
              <a:rPr lang="ru-RU" dirty="0" smtClean="0"/>
            </a:br>
            <a:r>
              <a:rPr lang="ru-RU" dirty="0" smtClean="0"/>
              <a:t>б) смелый</a:t>
            </a:r>
            <a:br>
              <a:rPr lang="ru-RU" dirty="0" smtClean="0"/>
            </a:br>
            <a:r>
              <a:rPr lang="ru-RU" dirty="0" smtClean="0"/>
              <a:t>в) спокойный </a:t>
            </a:r>
            <a:br>
              <a:rPr lang="ru-RU" dirty="0" smtClean="0"/>
            </a:br>
            <a:r>
              <a:rPr lang="ru-RU" dirty="0" smtClean="0"/>
              <a:t>г) озорной</a:t>
            </a:r>
          </a:p>
          <a:p>
            <a:r>
              <a:rPr lang="ru-RU" b="1" i="1" dirty="0" smtClean="0"/>
              <a:t>2)широкий</a:t>
            </a:r>
            <a:endParaRPr lang="ru-RU" dirty="0" smtClean="0"/>
          </a:p>
          <a:p>
            <a:r>
              <a:rPr lang="ru-RU" dirty="0" smtClean="0"/>
              <a:t>а) длинный</a:t>
            </a:r>
            <a:br>
              <a:rPr lang="ru-RU" dirty="0" smtClean="0"/>
            </a:br>
            <a:r>
              <a:rPr lang="ru-RU" dirty="0" smtClean="0"/>
              <a:t>б) узкий</a:t>
            </a:r>
            <a:br>
              <a:rPr lang="ru-RU" dirty="0" smtClean="0"/>
            </a:br>
            <a:r>
              <a:rPr lang="ru-RU" dirty="0" smtClean="0"/>
              <a:t>в) продолговатый</a:t>
            </a:r>
            <a:br>
              <a:rPr lang="ru-RU" dirty="0" smtClean="0"/>
            </a:br>
            <a:r>
              <a:rPr lang="ru-RU" dirty="0" smtClean="0"/>
              <a:t>г) высокий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Проверка знаний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Укажите </a:t>
            </a:r>
            <a:r>
              <a:rPr lang="ru-RU" dirty="0" smtClean="0">
                <a:solidFill>
                  <a:srgbClr val="FF0000"/>
                </a:solidFill>
              </a:rPr>
              <a:t>близкие</a:t>
            </a:r>
            <a:r>
              <a:rPr lang="ru-RU" dirty="0" smtClean="0"/>
              <a:t> по смыслу слова:</a:t>
            </a:r>
          </a:p>
          <a:p>
            <a:r>
              <a:rPr lang="ru-RU" b="1" i="1" dirty="0" smtClean="0"/>
              <a:t>3)известный</a:t>
            </a:r>
            <a:endParaRPr lang="ru-RU" dirty="0" smtClean="0"/>
          </a:p>
          <a:p>
            <a:r>
              <a:rPr lang="ru-RU" dirty="0" smtClean="0"/>
              <a:t>а) мудрый</a:t>
            </a:r>
            <a:br>
              <a:rPr lang="ru-RU" dirty="0" smtClean="0"/>
            </a:br>
            <a:r>
              <a:rPr lang="ru-RU" dirty="0" smtClean="0"/>
              <a:t>б) знаменитый</a:t>
            </a:r>
            <a:br>
              <a:rPr lang="ru-RU" dirty="0" smtClean="0"/>
            </a:br>
            <a:r>
              <a:rPr lang="ru-RU" dirty="0" smtClean="0"/>
              <a:t>в) добрый</a:t>
            </a:r>
            <a:br>
              <a:rPr lang="ru-RU" dirty="0" smtClean="0"/>
            </a:br>
            <a:r>
              <a:rPr lang="ru-RU" dirty="0" smtClean="0"/>
              <a:t>г) прославленный</a:t>
            </a:r>
          </a:p>
          <a:p>
            <a:r>
              <a:rPr lang="ru-RU" b="1" i="1" dirty="0" smtClean="0"/>
              <a:t>4)отличный</a:t>
            </a:r>
            <a:endParaRPr lang="ru-RU" dirty="0" smtClean="0"/>
          </a:p>
          <a:p>
            <a:r>
              <a:rPr lang="ru-RU" dirty="0" smtClean="0"/>
              <a:t>а) плохой</a:t>
            </a:r>
            <a:br>
              <a:rPr lang="ru-RU" dirty="0" smtClean="0"/>
            </a:br>
            <a:r>
              <a:rPr lang="ru-RU" dirty="0" smtClean="0"/>
              <a:t>б) умный</a:t>
            </a:r>
            <a:br>
              <a:rPr lang="ru-RU" dirty="0" smtClean="0"/>
            </a:br>
            <a:r>
              <a:rPr lang="ru-RU" dirty="0" smtClean="0"/>
              <a:t>в) хороший</a:t>
            </a:r>
            <a:br>
              <a:rPr lang="ru-RU" dirty="0" smtClean="0"/>
            </a:br>
            <a:r>
              <a:rPr lang="ru-RU" dirty="0" smtClean="0"/>
              <a:t>г) высокий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pic>
        <p:nvPicPr>
          <p:cNvPr id="25602" name="Picture 2" descr="C:\Users\USER\Desktop\applause-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071678"/>
            <a:ext cx="2857500" cy="29908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1643050"/>
            <a:ext cx="3786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3600" dirty="0" smtClean="0"/>
              <a:t> Б</a:t>
            </a:r>
          </a:p>
          <a:p>
            <a:pPr marL="342900" indent="-342900"/>
            <a:r>
              <a:rPr lang="ru-RU" sz="3600" dirty="0" smtClean="0"/>
              <a:t>2) Б</a:t>
            </a:r>
          </a:p>
          <a:p>
            <a:pPr marL="342900" indent="-342900"/>
            <a:r>
              <a:rPr lang="ru-RU" sz="3600" dirty="0" smtClean="0"/>
              <a:t>3) Б</a:t>
            </a:r>
          </a:p>
          <a:p>
            <a:pPr marL="342900" indent="-342900"/>
            <a:r>
              <a:rPr lang="ru-RU" sz="3600" dirty="0" smtClean="0"/>
              <a:t>4) В</a:t>
            </a:r>
            <a:endParaRPr lang="ru-RU" sz="3600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Оцени свою работу</a:t>
            </a:r>
            <a:endParaRPr lang="ru-RU" dirty="0"/>
          </a:p>
        </p:txBody>
      </p:sp>
      <p:pic>
        <p:nvPicPr>
          <p:cNvPr id="27650" name="Picture 2" descr="C:\Users\USER\Desktop\dae3221cbd4aded7677bc1ce7b7e08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192498"/>
            <a:ext cx="6286544" cy="5222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pic>
        <p:nvPicPr>
          <p:cNvPr id="26626" name="Picture 2" descr="C:\Users\USER\Desktop\b4e28e279d6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643314"/>
            <a:ext cx="3609975" cy="2400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1571612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С. 109 упр. 186,  выучить правило</a:t>
            </a:r>
            <a:endParaRPr lang="ru-RU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Список используемой литературы: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14353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«Русский язык», учебник для 2 класса, В.П. </a:t>
            </a:r>
            <a:r>
              <a:rPr lang="ru-RU" dirty="0" err="1" smtClean="0"/>
              <a:t>Канакина</a:t>
            </a:r>
            <a:r>
              <a:rPr lang="ru-RU" dirty="0" smtClean="0"/>
              <a:t>, В.Г. Горецкий </a:t>
            </a:r>
            <a:r>
              <a:rPr lang="ru-RU" dirty="0" err="1" smtClean="0"/>
              <a:t>М.:Просвещение</a:t>
            </a:r>
            <a:r>
              <a:rPr lang="ru-RU" dirty="0" smtClean="0"/>
              <a:t>, 2012</a:t>
            </a:r>
          </a:p>
          <a:p>
            <a:pPr lvl="0"/>
            <a:r>
              <a:rPr lang="ru-RU" dirty="0" smtClean="0"/>
              <a:t>«Русский язык», рабочая тетрадь для 2 класса, В.П. </a:t>
            </a:r>
            <a:r>
              <a:rPr lang="ru-RU" dirty="0" err="1" smtClean="0"/>
              <a:t>Канакина</a:t>
            </a:r>
            <a:r>
              <a:rPr lang="ru-RU" dirty="0" smtClean="0"/>
              <a:t>, В.Г. Горецкий </a:t>
            </a:r>
            <a:r>
              <a:rPr lang="ru-RU" dirty="0" err="1" smtClean="0"/>
              <a:t>М.:Просвещение</a:t>
            </a:r>
            <a:r>
              <a:rPr lang="ru-RU" dirty="0" smtClean="0"/>
              <a:t>, 2013</a:t>
            </a:r>
          </a:p>
          <a:p>
            <a:pPr lvl="0"/>
            <a:r>
              <a:rPr lang="ru-RU" dirty="0" smtClean="0"/>
              <a:t>«Русский язык», методическое пособие к комплекту «Русский язык» для 2 класса, В.П. </a:t>
            </a:r>
            <a:r>
              <a:rPr lang="ru-RU" dirty="0" err="1" smtClean="0"/>
              <a:t>Канакина</a:t>
            </a:r>
            <a:r>
              <a:rPr lang="ru-RU" dirty="0" smtClean="0"/>
              <a:t>, В.Г. Горецкий </a:t>
            </a:r>
            <a:r>
              <a:rPr lang="ru-RU" dirty="0" err="1" smtClean="0"/>
              <a:t>М.:Просвещение</a:t>
            </a:r>
            <a:r>
              <a:rPr lang="ru-RU" dirty="0" smtClean="0"/>
              <a:t>, 2011</a:t>
            </a:r>
          </a:p>
          <a:p>
            <a:pPr lvl="0"/>
            <a:r>
              <a:rPr lang="ru-RU" dirty="0" smtClean="0"/>
              <a:t>«Примерная основная образовательная программа образовательного учреждения. Начальная школа», Е.С. Савина, М.: Просвещения, 2011, Стандарты второго поколения</a:t>
            </a:r>
          </a:p>
          <a:p>
            <a:pPr lvl="0"/>
            <a:r>
              <a:rPr lang="ru-RU" dirty="0" smtClean="0"/>
              <a:t>«Планируемые результаты начального общего образования», Л.Л. Алексеева, С.В. </a:t>
            </a:r>
            <a:r>
              <a:rPr lang="ru-RU" dirty="0" err="1" smtClean="0"/>
              <a:t>Анащенкова</a:t>
            </a:r>
            <a:r>
              <a:rPr lang="ru-RU" dirty="0" smtClean="0"/>
              <a:t>, М.З. </a:t>
            </a:r>
            <a:r>
              <a:rPr lang="ru-RU" dirty="0" err="1" smtClean="0"/>
              <a:t>Биболетова</a:t>
            </a:r>
            <a:r>
              <a:rPr lang="ru-RU" dirty="0" smtClean="0"/>
              <a:t>, М.: Просвещение, 2011, Стандарты второго поколения</a:t>
            </a:r>
          </a:p>
          <a:p>
            <a:pPr lvl="0"/>
            <a:r>
              <a:rPr lang="ru-RU" dirty="0" smtClean="0"/>
              <a:t>«Оценка достижения планируемых результатов в начальной школе. Система заданий», М.Ю. Демидова, С.В. Иванов, О.А. Карабанова, М.: Просвещение, 2011, Стандарты второго поколения</a:t>
            </a:r>
          </a:p>
          <a:p>
            <a:pPr lvl="0"/>
            <a:r>
              <a:rPr lang="ru-RU" dirty="0" smtClean="0"/>
              <a:t>«Проектные задачи в начальной школе», А.Б. Воронцов, В.М. </a:t>
            </a:r>
            <a:r>
              <a:rPr lang="ru-RU" dirty="0" err="1" smtClean="0"/>
              <a:t>Заславский</a:t>
            </a:r>
            <a:r>
              <a:rPr lang="ru-RU" dirty="0" smtClean="0"/>
              <a:t>, С.В. Егоркина, М.: Просвещение, 2011, Стандарты второго поколения.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Формировать представление о прилагательных-синонимах и прилагательных-антонимах и их роли в речи.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3568" y="1340769"/>
            <a:ext cx="7776864" cy="3888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14000"/>
              </a:lnSpc>
              <a:spcBef>
                <a:spcPts val="0"/>
              </a:spcBef>
              <a:buClr>
                <a:srgbClr val="800000"/>
              </a:buClr>
              <a:buSzPct val="75000"/>
              <a:buFont typeface="Wingdings" panose="05000000000000000000" pitchFamily="2" charset="2"/>
              <a:buChar char="v"/>
            </a:pPr>
            <a:r>
              <a:rPr lang="ru-RU" sz="2400" b="1" i="1" dirty="0" smtClean="0"/>
              <a:t>угловая виньетка  (обработка в </a:t>
            </a:r>
            <a:r>
              <a:rPr lang="en-US" sz="2400" b="1" i="1" dirty="0" smtClean="0"/>
              <a:t>Adobe Photoshop</a:t>
            </a:r>
            <a:r>
              <a:rPr lang="ru-RU" sz="2400" b="1" i="1" dirty="0" smtClean="0"/>
              <a:t>):</a:t>
            </a:r>
          </a:p>
          <a:p>
            <a:pPr marL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img-fotki.yandex.ru/get/6504/16969765.14/0_66c87_cc86c5d7_orig.png</a:t>
            </a:r>
            <a:r>
              <a:rPr lang="ru-RU" sz="2000" dirty="0" smtClean="0"/>
              <a:t>  </a:t>
            </a:r>
            <a:endParaRPr lang="ru-RU" sz="2000" b="1" i="1" dirty="0" smtClean="0"/>
          </a:p>
          <a:p>
            <a:pPr marL="0">
              <a:lnSpc>
                <a:spcPct val="114000"/>
              </a:lnSpc>
              <a:spcBef>
                <a:spcPts val="0"/>
              </a:spcBef>
              <a:buClr>
                <a:srgbClr val="800000"/>
              </a:buClr>
              <a:buSzPct val="75000"/>
              <a:buFont typeface="Wingdings" panose="05000000000000000000" pitchFamily="2" charset="2"/>
              <a:buChar char="v"/>
            </a:pPr>
            <a:r>
              <a:rPr lang="ru-RU" sz="2400" b="1" i="1" dirty="0" smtClean="0"/>
              <a:t>красочный набор фонов для </a:t>
            </a:r>
            <a:r>
              <a:rPr lang="ru-RU" sz="2400" b="1" i="1" dirty="0" err="1" smtClean="0"/>
              <a:t>скрапбукинга</a:t>
            </a:r>
            <a:r>
              <a:rPr lang="ru-RU" sz="2400" b="1" i="1" dirty="0" smtClean="0"/>
              <a:t> (архив): </a:t>
            </a:r>
            <a:r>
              <a:rPr lang="ru-RU" sz="2000" dirty="0" smtClean="0">
                <a:hlinkClick r:id="rId3"/>
              </a:rPr>
              <a:t>http://stphotoshop.ru/blog/krasochnyj_nabor_fonov_dlja_skrapbukinga/2014-03-15-32977</a:t>
            </a:r>
            <a:r>
              <a:rPr lang="ru-RU" sz="2000" dirty="0" smtClean="0"/>
              <a:t> </a:t>
            </a:r>
          </a:p>
          <a:p>
            <a:pPr marL="0">
              <a:lnSpc>
                <a:spcPct val="114000"/>
              </a:lnSpc>
              <a:spcBef>
                <a:spcPts val="0"/>
              </a:spcBef>
              <a:buClr>
                <a:srgbClr val="800000"/>
              </a:buClr>
              <a:buSzPct val="75000"/>
              <a:buFont typeface="Wingdings" panose="05000000000000000000" pitchFamily="2" charset="2"/>
              <a:buChar char="v"/>
            </a:pPr>
            <a:endParaRPr lang="ru-RU" sz="2000" dirty="0" smtClean="0"/>
          </a:p>
          <a:p>
            <a:pPr marL="0">
              <a:lnSpc>
                <a:spcPct val="114000"/>
              </a:lnSpc>
              <a:spcBef>
                <a:spcPts val="0"/>
              </a:spcBef>
              <a:buClr>
                <a:srgbClr val="800000"/>
              </a:buClr>
              <a:buSzPct val="75000"/>
              <a:buFont typeface="Wingdings" panose="05000000000000000000" pitchFamily="2" charset="2"/>
              <a:buChar char="v"/>
            </a:pPr>
            <a:r>
              <a:rPr lang="ru-RU" sz="2400" b="1" i="1" dirty="0" smtClean="0"/>
              <a:t>Рамочка выполнена в программе </a:t>
            </a:r>
            <a:r>
              <a:rPr lang="en-US" sz="2400" b="1" i="1" dirty="0" smtClean="0"/>
              <a:t>Adobe Photoshop</a:t>
            </a:r>
            <a:r>
              <a:rPr lang="ru-RU" sz="2400" b="1" i="1" dirty="0" smtClean="0"/>
              <a:t> </a:t>
            </a:r>
          </a:p>
          <a:p>
            <a:pPr marL="0">
              <a:lnSpc>
                <a:spcPct val="114000"/>
              </a:lnSpc>
              <a:spcBef>
                <a:spcPts val="0"/>
              </a:spcBef>
              <a:buClr>
                <a:srgbClr val="800000"/>
              </a:buClr>
              <a:buSzPct val="75000"/>
              <a:buFont typeface="Wingdings" panose="05000000000000000000" pitchFamily="2" charset="2"/>
              <a:buChar char="v"/>
            </a:pPr>
            <a:r>
              <a:rPr lang="ru-RU" sz="2400" i="1" dirty="0" smtClean="0"/>
              <a:t>Сайт: </a:t>
            </a:r>
            <a:r>
              <a:rPr lang="en-US" sz="2400" i="1" dirty="0" smtClean="0">
                <a:hlinkClick r:id="rId4"/>
              </a:rPr>
              <a:t>http://elenaranko.ucoz.ru/</a:t>
            </a:r>
            <a:r>
              <a:rPr lang="ru-RU" sz="2400" i="1" dirty="0" smtClean="0"/>
              <a:t> </a:t>
            </a:r>
          </a:p>
          <a:p>
            <a:pPr marL="0">
              <a:lnSpc>
                <a:spcPct val="114000"/>
              </a:lnSpc>
              <a:spcBef>
                <a:spcPts val="0"/>
              </a:spcBef>
              <a:buClr>
                <a:srgbClr val="800000"/>
              </a:buClr>
              <a:buSzPct val="75000"/>
              <a:buFont typeface="Wingdings" panose="05000000000000000000" pitchFamily="2" charset="2"/>
              <a:buChar char="v"/>
            </a:pPr>
            <a:endParaRPr lang="ru-RU" sz="2400" b="1" i="1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548680"/>
            <a:ext cx="8352928" cy="72008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Интернет - ресурсы</a:t>
            </a:r>
          </a:p>
        </p:txBody>
      </p:sp>
    </p:spTree>
    <p:extLst>
      <p:ext uri="{BB962C8B-B14F-4D97-AF65-F5344CB8AC3E}">
        <p14:creationId xmlns:p14="http://schemas.microsoft.com/office/powerpoint/2010/main" xmlns="" val="1947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b640a2e6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3143272" cy="3143272"/>
          </a:xfrm>
          <a:prstGeom prst="rect">
            <a:avLst/>
          </a:prstGeom>
          <a:noFill/>
        </p:spPr>
      </p:pic>
      <p:pic>
        <p:nvPicPr>
          <p:cNvPr id="2052" name="Picture 4" descr="http://dobr3v.ucoz.ru/_nw/2/50732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759788"/>
            <a:ext cx="4824406" cy="4688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1733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62641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/>
              <a:t>Задание  </a:t>
            </a:r>
            <a:br>
              <a:rPr lang="ru-RU" dirty="0" smtClean="0"/>
            </a:b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1"/>
            <a:ext cx="7776864" cy="434908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Вставь пропущенные буквы, назови орфограмму.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4000" dirty="0" err="1" smtClean="0"/>
              <a:t>Пищ.ть</a:t>
            </a:r>
            <a:r>
              <a:rPr lang="ru-RU" sz="4000" dirty="0" smtClean="0"/>
              <a:t>, </a:t>
            </a:r>
            <a:r>
              <a:rPr lang="ru-RU" sz="4000" dirty="0" err="1" smtClean="0"/>
              <a:t>з.мля</a:t>
            </a:r>
            <a:r>
              <a:rPr lang="ru-RU" sz="4000" dirty="0" smtClean="0"/>
              <a:t>, сне.,  </a:t>
            </a:r>
            <a:r>
              <a:rPr lang="ru-RU" sz="4000" dirty="0" err="1" smtClean="0"/>
              <a:t>ш.рокий</a:t>
            </a:r>
            <a:r>
              <a:rPr lang="ru-RU" sz="4000" dirty="0" smtClean="0"/>
              <a:t>, </a:t>
            </a:r>
            <a:r>
              <a:rPr lang="ru-RU" sz="4000" dirty="0" err="1" smtClean="0"/>
              <a:t>м.розит</a:t>
            </a:r>
            <a:r>
              <a:rPr lang="ru-RU" sz="4000" dirty="0" smtClean="0"/>
              <a:t>,  </a:t>
            </a:r>
            <a:r>
              <a:rPr lang="ru-RU" sz="4000" dirty="0" err="1" smtClean="0"/>
              <a:t>у.кий</a:t>
            </a:r>
            <a:r>
              <a:rPr lang="ru-RU" sz="4000" dirty="0" smtClean="0"/>
              <a:t>, </a:t>
            </a:r>
            <a:r>
              <a:rPr lang="ru-RU" sz="4000" dirty="0" err="1" smtClean="0"/>
              <a:t>б.льшой</a:t>
            </a:r>
            <a:r>
              <a:rPr lang="ru-RU" sz="4000" dirty="0" smtClean="0"/>
              <a:t>, </a:t>
            </a:r>
            <a:r>
              <a:rPr lang="ru-RU" sz="4000" dirty="0" err="1" smtClean="0"/>
              <a:t>мален.кий</a:t>
            </a:r>
            <a:endParaRPr lang="ru-RU" sz="40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2213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Раздели слова по частям речи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42976" y="2643182"/>
          <a:ext cx="6786609" cy="31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2203"/>
                <a:gridCol w="2262203"/>
                <a:gridCol w="2262203"/>
              </a:tblGrid>
              <a:tr h="114797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Имя существительное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Имя прилагательное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Глагол</a:t>
                      </a:r>
                      <a:endParaRPr lang="ru-RU" sz="2000" dirty="0"/>
                    </a:p>
                  </a:txBody>
                  <a:tcPr/>
                </a:tc>
              </a:tr>
              <a:tr h="66509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509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509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Взаимопроверка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4414" y="2143116"/>
          <a:ext cx="6786609" cy="3423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2203"/>
                <a:gridCol w="2262203"/>
                <a:gridCol w="2262203"/>
              </a:tblGrid>
              <a:tr h="114797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Имя существительное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Имя прилагательное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Глагол</a:t>
                      </a:r>
                      <a:endParaRPr lang="ru-RU" sz="2000" dirty="0"/>
                    </a:p>
                  </a:txBody>
                  <a:tcPr/>
                </a:tc>
              </a:tr>
              <a:tr h="665098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земля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Широкий узкий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пищать</a:t>
                      </a:r>
                      <a:endParaRPr lang="ru-RU" sz="2800" dirty="0"/>
                    </a:p>
                  </a:txBody>
                  <a:tcPr/>
                </a:tc>
              </a:tr>
              <a:tr h="665098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снег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большой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морозит</a:t>
                      </a:r>
                      <a:endParaRPr lang="ru-RU" sz="2800" dirty="0"/>
                    </a:p>
                  </a:txBody>
                  <a:tcPr/>
                </a:tc>
              </a:tr>
              <a:tr h="66509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маленький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Отдыхаем</a:t>
            </a:r>
            <a:endParaRPr lang="ru-RU" dirty="0"/>
          </a:p>
        </p:txBody>
      </p:sp>
      <p:pic>
        <p:nvPicPr>
          <p:cNvPr id="3073" name="Picture 1" descr="C:\Users\USER\Desktop\7MBFo6sWWd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835" y="1600200"/>
            <a:ext cx="738832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pic>
        <p:nvPicPr>
          <p:cNvPr id="21506" name="Picture 2" descr="C:\Users\USER\Desktop\10038527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357430"/>
            <a:ext cx="3454393" cy="3454393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28662" y="1374831"/>
            <a:ext cx="65835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+mj-lt"/>
                <a:ea typeface="Times New Roman" pitchFamily="18" charset="0"/>
                <a:cs typeface="Times New Roman" pitchFamily="18" charset="0"/>
              </a:rPr>
              <a:t>	Упражнение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155 стр. 90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14932" cy="12969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Работа в парах</a:t>
            </a:r>
            <a:endParaRPr lang="ru-RU" dirty="0"/>
          </a:p>
        </p:txBody>
      </p:sp>
      <p:pic>
        <p:nvPicPr>
          <p:cNvPr id="22530" name="Picture 2" descr="C:\Users\USER\Desktop\8859197723a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714356"/>
            <a:ext cx="2643206" cy="3146674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887444" y="1763336"/>
            <a:ext cx="454791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Подберите синонимы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 прилагательным: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Огромный-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Жёлтый-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Весёлый-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Красивый-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4214818"/>
            <a:ext cx="10855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с.140</a:t>
            </a:r>
            <a:endParaRPr lang="ru-RU" sz="3200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Ласковый-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5214950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black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Ласковый-</a:t>
            </a:r>
            <a:endParaRPr lang="ru-RU" sz="3600" dirty="0" smtClean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E0000"/>
      </a:hlink>
      <a:folHlink>
        <a:srgbClr val="FF9B9B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507</Words>
  <Application>Microsoft Office PowerPoint</Application>
  <PresentationFormat>Экран (4:3)</PresentationFormat>
  <Paragraphs>105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Цель: </vt:lpstr>
      <vt:lpstr>Слайд 3</vt:lpstr>
      <vt:lpstr>Задание   </vt:lpstr>
      <vt:lpstr>Задание</vt:lpstr>
      <vt:lpstr> Взаимопроверка</vt:lpstr>
      <vt:lpstr>Отдыхаем</vt:lpstr>
      <vt:lpstr>Задание</vt:lpstr>
      <vt:lpstr> Работа в парах</vt:lpstr>
      <vt:lpstr> Взаимопроверка</vt:lpstr>
      <vt:lpstr>Самостоятельная работа</vt:lpstr>
      <vt:lpstr>Самопроверка</vt:lpstr>
      <vt:lpstr> Самопроверка</vt:lpstr>
      <vt:lpstr>Проверка знаний</vt:lpstr>
      <vt:lpstr> Проверка знаний</vt:lpstr>
      <vt:lpstr>Проверь себя</vt:lpstr>
      <vt:lpstr>Оцени свою работу</vt:lpstr>
      <vt:lpstr>Домашнее задание</vt:lpstr>
      <vt:lpstr>Список используемой литературы: </vt:lpstr>
      <vt:lpstr>Интернет - ресурсы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АДМИНИСТРАТОР ПК</cp:lastModifiedBy>
  <cp:revision>16</cp:revision>
  <dcterms:created xsi:type="dcterms:W3CDTF">2015-02-22T20:56:18Z</dcterms:created>
  <dcterms:modified xsi:type="dcterms:W3CDTF">2015-03-09T16:21:08Z</dcterms:modified>
</cp:coreProperties>
</file>