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39"/>
  </p:notesMasterIdLst>
  <p:sldIdLst>
    <p:sldId id="302" r:id="rId2"/>
    <p:sldId id="329" r:id="rId3"/>
    <p:sldId id="353" r:id="rId4"/>
    <p:sldId id="381" r:id="rId5"/>
    <p:sldId id="395" r:id="rId6"/>
    <p:sldId id="396" r:id="rId7"/>
    <p:sldId id="397" r:id="rId8"/>
    <p:sldId id="387" r:id="rId9"/>
    <p:sldId id="392" r:id="rId10"/>
    <p:sldId id="388" r:id="rId11"/>
    <p:sldId id="394" r:id="rId12"/>
    <p:sldId id="355" r:id="rId13"/>
    <p:sldId id="356" r:id="rId14"/>
    <p:sldId id="357" r:id="rId15"/>
    <p:sldId id="359" r:id="rId16"/>
    <p:sldId id="369" r:id="rId17"/>
    <p:sldId id="358" r:id="rId18"/>
    <p:sldId id="371" r:id="rId19"/>
    <p:sldId id="360" r:id="rId20"/>
    <p:sldId id="403" r:id="rId21"/>
    <p:sldId id="361" r:id="rId22"/>
    <p:sldId id="374" r:id="rId23"/>
    <p:sldId id="339" r:id="rId24"/>
    <p:sldId id="398" r:id="rId25"/>
    <p:sldId id="332" r:id="rId26"/>
    <p:sldId id="363" r:id="rId27"/>
    <p:sldId id="404" r:id="rId28"/>
    <p:sldId id="389" r:id="rId29"/>
    <p:sldId id="402" r:id="rId30"/>
    <p:sldId id="364" r:id="rId31"/>
    <p:sldId id="390" r:id="rId32"/>
    <p:sldId id="367" r:id="rId33"/>
    <p:sldId id="399" r:id="rId34"/>
    <p:sldId id="391" r:id="rId35"/>
    <p:sldId id="366" r:id="rId36"/>
    <p:sldId id="400" r:id="rId37"/>
    <p:sldId id="401" r:id="rId38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1000" kern="1200">
        <a:solidFill>
          <a:schemeClr val="bg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000" kern="1200">
        <a:solidFill>
          <a:schemeClr val="bg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000" kern="1200">
        <a:solidFill>
          <a:schemeClr val="bg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000" kern="1200">
        <a:solidFill>
          <a:schemeClr val="bg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000" kern="1200">
        <a:solidFill>
          <a:schemeClr val="bg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umimoji="1" sz="1000" kern="1200">
        <a:solidFill>
          <a:schemeClr val="bg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umimoji="1" sz="1000" kern="1200">
        <a:solidFill>
          <a:schemeClr val="bg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umimoji="1" sz="1000" kern="1200">
        <a:solidFill>
          <a:schemeClr val="bg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umimoji="1" sz="1000" kern="1200">
        <a:solidFill>
          <a:schemeClr val="bg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99"/>
    <a:srgbClr val="A50021"/>
    <a:srgbClr val="F8F8F8"/>
    <a:srgbClr val="6600FF"/>
    <a:srgbClr val="808000"/>
    <a:srgbClr val="669900"/>
    <a:srgbClr val="99FF99"/>
    <a:srgbClr val="8BFFC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99" autoAdjust="0"/>
    <p:restoredTop sz="99079" autoAdjust="0"/>
  </p:normalViewPr>
  <p:slideViewPr>
    <p:cSldViewPr>
      <p:cViewPr>
        <p:scale>
          <a:sx n="68" d="100"/>
          <a:sy n="68" d="100"/>
        </p:scale>
        <p:origin x="-160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алгебра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алгебра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43.1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алгебра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47.5</c:v>
                </c:pt>
              </c:numCache>
            </c:numRef>
          </c:val>
        </c:ser>
        <c:axId val="89600384"/>
        <c:axId val="89601920"/>
      </c:barChart>
      <c:dateAx>
        <c:axId val="89600384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89601920"/>
        <c:crosses val="autoZero"/>
        <c:lblOffset val="100"/>
        <c:baseTimeUnit val="days"/>
        <c:majorUnit val="1"/>
      </c:dateAx>
      <c:valAx>
        <c:axId val="89601920"/>
        <c:scaling>
          <c:orientation val="minMax"/>
          <c:min val="0"/>
        </c:scaling>
        <c:axPos val="l"/>
        <c:majorGridlines/>
        <c:numFmt formatCode="General" sourceLinked="1"/>
        <c:tickLblPos val="nextTo"/>
        <c:crossAx val="89600384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5155771438170162"/>
          <c:y val="0.26090955993808818"/>
          <c:w val="0.3413312242783953"/>
          <c:h val="0.4375458439485988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геометрия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геометрия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40.1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геометрия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</c:ser>
        <c:axId val="84071936"/>
        <c:axId val="84073472"/>
      </c:barChart>
      <c:catAx>
        <c:axId val="84071936"/>
        <c:scaling>
          <c:orientation val="minMax"/>
        </c:scaling>
        <c:axPos val="b"/>
        <c:tickLblPos val="nextTo"/>
        <c:crossAx val="84073472"/>
        <c:crosses val="autoZero"/>
        <c:auto val="1"/>
        <c:lblAlgn val="ctr"/>
        <c:lblOffset val="100"/>
      </c:catAx>
      <c:valAx>
        <c:axId val="84073472"/>
        <c:scaling>
          <c:orientation val="minMax"/>
        </c:scaling>
        <c:axPos val="l"/>
        <c:majorGridlines/>
        <c:numFmt formatCode="General" sourceLinked="1"/>
        <c:tickLblPos val="nextTo"/>
        <c:crossAx val="84071936"/>
        <c:crosses val="autoZero"/>
        <c:crossBetween val="between"/>
      </c:valAx>
    </c:plotArea>
    <c:legend>
      <c:legendPos val="r"/>
      <c:legendEntry>
        <c:idx val="0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алгебра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алгебра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48.2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алгебра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47.5</c:v>
                </c:pt>
              </c:numCache>
            </c:numRef>
          </c:val>
        </c:ser>
        <c:axId val="91997696"/>
        <c:axId val="91999232"/>
      </c:barChart>
      <c:dateAx>
        <c:axId val="91997696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91999232"/>
        <c:crosses val="autoZero"/>
        <c:lblOffset val="100"/>
        <c:baseTimeUnit val="days"/>
        <c:majorUnit val="1"/>
      </c:dateAx>
      <c:valAx>
        <c:axId val="91999232"/>
        <c:scaling>
          <c:orientation val="minMax"/>
          <c:min val="0"/>
        </c:scaling>
        <c:axPos val="l"/>
        <c:majorGridlines/>
        <c:numFmt formatCode="General" sourceLinked="1"/>
        <c:tickLblPos val="nextTo"/>
        <c:crossAx val="91997696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1955793835213768"/>
          <c:y val="0.3167821847516134"/>
          <c:w val="0.34133122427839524"/>
          <c:h val="0.39691120772058147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tx1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tx1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  <a:latin typeface="Times New Roman" pitchFamily="16" charset="0"/>
              </a:defRPr>
            </a:lvl1pPr>
          </a:lstStyle>
          <a:p>
            <a:fld id="{8541DC9E-18B9-4CF9-9822-8B990C4A34B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20574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7891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0292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7904" name="Rectangle 2064"/>
          <p:cNvSpPr>
            <a:spLocks noGrp="1" noChangeArrowheads="1"/>
          </p:cNvSpPr>
          <p:nvPr>
            <p:ph type="dt" sz="half" idx="2"/>
          </p:nvPr>
        </p:nvSpPr>
        <p:spPr>
          <a:xfrm>
            <a:off x="381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7905" name="Rectangle 206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7906" name="Rectangle 206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fld id="{931380A6-F1E2-4A8C-89F1-F2C2C72E11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build="p" autoUpdateAnimBg="0" advAuto="0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78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8195D-1178-4850-8249-02E8877754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29350" y="76200"/>
            <a:ext cx="169545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76200"/>
            <a:ext cx="493395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683CE-FBD8-4AD4-92C8-39B632C294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407CD-7673-4EF3-B18C-90D934B9C5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17163-B372-43D2-AF4E-175DA533A3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90F58-AD43-4376-BC3F-D5FEF6D259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B47DE-CB46-4DAB-8B7A-A2A6385D3E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45962-9E59-424E-94A2-39AD882FD6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9FA1B-078D-48E4-A736-CD9AD7733E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70904-2C30-43A0-8577-6AEC5E30FB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69BE2-45F1-45CB-9796-241067B25C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76200"/>
            <a:ext cx="678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219200"/>
            <a:ext cx="6781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886" name="Rectangle 10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36887" name="Rectangle 104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36888" name="Rectangle 104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Times New Roman" pitchFamily="16" charset="0"/>
              </a:defRPr>
            </a:lvl1pPr>
          </a:lstStyle>
          <a:p>
            <a:fld id="{E93F49A2-DE8E-4FF1-9D17-7CC0B156D7F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rgbClr val="0000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sarschool1.edurm.ru/index.php?option=com_content&amp;view=article&amp;id=84:2011-08-06-12-33-18&amp;catid=5:2011-08-05-07-11-37&amp;Itemid=4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52" name="Picture 3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268413"/>
            <a:ext cx="8353425" cy="5040312"/>
          </a:xfrm>
          <a:prstGeom prst="rect">
            <a:avLst/>
          </a:prstGeom>
          <a:noFill/>
        </p:spPr>
      </p:pic>
      <p:sp>
        <p:nvSpPr>
          <p:cNvPr id="107536" name="Rectangle 16"/>
          <p:cNvSpPr>
            <a:spLocks noChangeArrowheads="1"/>
          </p:cNvSpPr>
          <p:nvPr/>
        </p:nvSpPr>
        <p:spPr bwMode="auto">
          <a:xfrm>
            <a:off x="250825" y="319088"/>
            <a:ext cx="8642350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137160">
            <a:spAutoFit/>
          </a:bodyPr>
          <a:lstStyle/>
          <a:p>
            <a:pPr algn="ctr"/>
            <a:r>
              <a:rPr lang="ru-RU" sz="2200" b="1">
                <a:solidFill>
                  <a:srgbClr val="CC0000"/>
                </a:solidFill>
                <a:latin typeface="Arial" charset="0"/>
              </a:rPr>
              <a:t>Министерство образования Республики Мордовия</a:t>
            </a:r>
          </a:p>
        </p:txBody>
      </p:sp>
      <p:sp>
        <p:nvSpPr>
          <p:cNvPr id="107549" name="Rectangle 29"/>
          <p:cNvSpPr>
            <a:spLocks noChangeArrowheads="1"/>
          </p:cNvSpPr>
          <p:nvPr/>
        </p:nvSpPr>
        <p:spPr bwMode="auto">
          <a:xfrm>
            <a:off x="898525" y="1917700"/>
            <a:ext cx="7632700" cy="11326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137160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0" lang="ru-RU" sz="2800" b="1" i="1" dirty="0" err="1" smtClean="0">
                <a:solidFill>
                  <a:srgbClr val="66FF66"/>
                </a:solidFill>
                <a:latin typeface="Century Schoolbook" pitchFamily="18" charset="0"/>
              </a:rPr>
              <a:t>Ладановой</a:t>
            </a:r>
            <a:r>
              <a:rPr kumimoji="0" lang="ru-RU" sz="2800" b="1" i="1" dirty="0" smtClean="0">
                <a:solidFill>
                  <a:srgbClr val="66FF66"/>
                </a:solidFill>
                <a:latin typeface="Century Schoolbook" pitchFamily="18" charset="0"/>
              </a:rPr>
              <a:t> Ларисы Анатольевны, </a:t>
            </a:r>
            <a:r>
              <a:rPr kumimoji="0" lang="ru-RU" sz="2800" b="1" i="1" dirty="0">
                <a:solidFill>
                  <a:srgbClr val="66FF66"/>
                </a:solidFill>
                <a:latin typeface="Century Schoolbook" pitchFamily="18" charset="0"/>
              </a:rPr>
              <a:t>учителя МБОУ «</a:t>
            </a:r>
            <a:r>
              <a:rPr kumimoji="0" lang="ru-RU" sz="2800" b="1" i="1" dirty="0" err="1">
                <a:solidFill>
                  <a:srgbClr val="66FF66"/>
                </a:solidFill>
                <a:latin typeface="Century Schoolbook" pitchFamily="18" charset="0"/>
              </a:rPr>
              <a:t>Инсарская</a:t>
            </a:r>
            <a:r>
              <a:rPr kumimoji="0" lang="ru-RU" sz="2800" b="1" i="1" dirty="0">
                <a:solidFill>
                  <a:srgbClr val="66FF66"/>
                </a:solidFill>
                <a:latin typeface="Century Schoolbook" pitchFamily="18" charset="0"/>
              </a:rPr>
              <a:t> СОШ №1»</a:t>
            </a:r>
          </a:p>
        </p:txBody>
      </p:sp>
      <p:sp>
        <p:nvSpPr>
          <p:cNvPr id="107551" name="Rectangle 31"/>
          <p:cNvSpPr>
            <a:spLocks noChangeArrowheads="1"/>
          </p:cNvSpPr>
          <p:nvPr/>
        </p:nvSpPr>
        <p:spPr bwMode="auto">
          <a:xfrm>
            <a:off x="3186113" y="1309688"/>
            <a:ext cx="3282950" cy="792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137160">
            <a:spAutoFit/>
          </a:bodyPr>
          <a:lstStyle/>
          <a:p>
            <a:r>
              <a:rPr kumimoji="0" lang="ru-RU" sz="4000" b="1" dirty="0" err="1">
                <a:solidFill>
                  <a:srgbClr val="F8F8F8"/>
                </a:solidFill>
                <a:latin typeface="Century Schoolbook" pitchFamily="18" charset="0"/>
              </a:rPr>
              <a:t>Портфолио</a:t>
            </a:r>
            <a:endParaRPr kumimoji="0" lang="ru-RU" sz="4000" b="1" dirty="0">
              <a:solidFill>
                <a:srgbClr val="F8F8F8"/>
              </a:solidFill>
              <a:latin typeface="Century Schoolbook" pitchFamily="18" charset="0"/>
            </a:endParaRPr>
          </a:p>
        </p:txBody>
      </p:sp>
      <p:pic>
        <p:nvPicPr>
          <p:cNvPr id="107554" name="Picture 3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0725">
            <a:off x="-1588" y="5521325"/>
            <a:ext cx="1908176" cy="1363663"/>
          </a:xfrm>
          <a:prstGeom prst="rect">
            <a:avLst/>
          </a:prstGeom>
          <a:noFill/>
        </p:spPr>
      </p:pic>
      <p:sp>
        <p:nvSpPr>
          <p:cNvPr id="107553" name="Rectangle 2"/>
          <p:cNvSpPr>
            <a:spLocks noChangeArrowheads="1"/>
          </p:cNvSpPr>
          <p:nvPr/>
        </p:nvSpPr>
        <p:spPr bwMode="auto">
          <a:xfrm>
            <a:off x="969963" y="3141663"/>
            <a:ext cx="76327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ru-RU" sz="2000" b="1" i="1" u="sng" dirty="0">
                <a:solidFill>
                  <a:srgbClr val="F8F8F8"/>
                </a:solidFill>
                <a:latin typeface="Century Schoolbook" pitchFamily="18" charset="0"/>
              </a:rPr>
              <a:t>Дата рождения:</a:t>
            </a:r>
            <a:r>
              <a:rPr kumimoji="0" lang="ru-RU" sz="2000" b="1" dirty="0">
                <a:solidFill>
                  <a:srgbClr val="F8F8F8"/>
                </a:solidFill>
                <a:latin typeface="Century Schoolbook" pitchFamily="18" charset="0"/>
              </a:rPr>
              <a:t> </a:t>
            </a:r>
            <a:r>
              <a:rPr kumimoji="0" lang="ru-RU" sz="2000" b="1" dirty="0" smtClean="0">
                <a:solidFill>
                  <a:srgbClr val="F8F8F8"/>
                </a:solidFill>
                <a:latin typeface="Century Schoolbook" pitchFamily="18" charset="0"/>
              </a:rPr>
              <a:t>01.04.1975</a:t>
            </a:r>
            <a:endParaRPr kumimoji="0" lang="ru-RU" sz="2000" b="1" dirty="0">
              <a:solidFill>
                <a:srgbClr val="F8F8F8"/>
              </a:solidFill>
              <a:latin typeface="Century Schoolbook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ru-RU" sz="2000" b="1" i="1" u="sng" dirty="0">
                <a:solidFill>
                  <a:srgbClr val="F8F8F8"/>
                </a:solidFill>
                <a:latin typeface="Century Schoolbook" pitchFamily="18" charset="0"/>
              </a:rPr>
              <a:t>Профессиональное образование</a:t>
            </a:r>
            <a:r>
              <a:rPr kumimoji="0" lang="ru-RU" sz="2000" b="1" i="1" dirty="0">
                <a:solidFill>
                  <a:srgbClr val="F8F8F8"/>
                </a:solidFill>
                <a:latin typeface="Century Schoolbook" pitchFamily="18" charset="0"/>
              </a:rPr>
              <a:t>:</a:t>
            </a:r>
            <a:r>
              <a:rPr kumimoji="0" lang="ru-RU" sz="2000" b="1" dirty="0">
                <a:solidFill>
                  <a:srgbClr val="F8F8F8"/>
                </a:solidFill>
                <a:latin typeface="Century Schoolbook" pitchFamily="18" charset="0"/>
              </a:rPr>
              <a:t> </a:t>
            </a:r>
            <a:r>
              <a:rPr kumimoji="0" lang="ru-RU" sz="2000" b="1" dirty="0" smtClean="0">
                <a:solidFill>
                  <a:srgbClr val="F8F8F8"/>
                </a:solidFill>
                <a:latin typeface="Century Schoolbook" pitchFamily="18" charset="0"/>
              </a:rPr>
              <a:t>учитель математики и информатики, МГПИ имени </a:t>
            </a:r>
            <a:r>
              <a:rPr kumimoji="0" lang="ru-RU" sz="2000" b="1" dirty="0" err="1" smtClean="0">
                <a:solidFill>
                  <a:srgbClr val="F8F8F8"/>
                </a:solidFill>
                <a:latin typeface="Century Schoolbook" pitchFamily="18" charset="0"/>
              </a:rPr>
              <a:t>М.ЕЕвсевьева</a:t>
            </a:r>
            <a:r>
              <a:rPr kumimoji="0" lang="ru-RU" sz="2000" b="1" dirty="0" smtClean="0">
                <a:solidFill>
                  <a:srgbClr val="F8F8F8"/>
                </a:solidFill>
                <a:latin typeface="Century Schoolbook" pitchFamily="18" charset="0"/>
              </a:rPr>
              <a:t>, </a:t>
            </a:r>
            <a:r>
              <a:rPr kumimoji="0" lang="ru-RU" sz="2000" b="1" dirty="0">
                <a:solidFill>
                  <a:srgbClr val="F8F8F8"/>
                </a:solidFill>
                <a:latin typeface="Century Schoolbook" pitchFamily="18" charset="0"/>
              </a:rPr>
              <a:t>диплом № </a:t>
            </a:r>
            <a:r>
              <a:rPr kumimoji="0" lang="ru-RU" sz="2000" b="1" dirty="0" smtClean="0">
                <a:solidFill>
                  <a:srgbClr val="FF0000"/>
                </a:solidFill>
                <a:latin typeface="Century Schoolbook" pitchFamily="18" charset="0"/>
              </a:rPr>
              <a:t>0556738 серия АВС, </a:t>
            </a:r>
            <a:r>
              <a:rPr kumimoji="0" lang="ru-RU" sz="2000" b="1" dirty="0">
                <a:solidFill>
                  <a:srgbClr val="FF0000"/>
                </a:solidFill>
                <a:latin typeface="Century Schoolbook" pitchFamily="18" charset="0"/>
              </a:rPr>
              <a:t>дата выдачи </a:t>
            </a:r>
            <a:r>
              <a:rPr kumimoji="0" lang="ru-RU" sz="2000" b="1" dirty="0" smtClean="0">
                <a:solidFill>
                  <a:srgbClr val="FF0000"/>
                </a:solidFill>
                <a:latin typeface="Century Schoolbook" pitchFamily="18" charset="0"/>
              </a:rPr>
              <a:t>26.06.1997г</a:t>
            </a:r>
            <a:r>
              <a:rPr kumimoji="0" lang="ru-RU" sz="2000" b="1" dirty="0">
                <a:solidFill>
                  <a:srgbClr val="FF0000"/>
                </a:solidFill>
                <a:latin typeface="Century Schoolbook" pitchFamily="18" charset="0"/>
              </a:rPr>
              <a:t>.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ru-RU" sz="2000" b="1" i="1" u="sng" dirty="0">
                <a:solidFill>
                  <a:srgbClr val="F8F8F8"/>
                </a:solidFill>
                <a:latin typeface="Century Schoolbook" pitchFamily="18" charset="0"/>
              </a:rPr>
              <a:t>Стаж педагогической работы</a:t>
            </a:r>
            <a:r>
              <a:rPr kumimoji="0" lang="ru-RU" sz="2000" b="1" dirty="0">
                <a:solidFill>
                  <a:srgbClr val="F8F8F8"/>
                </a:solidFill>
                <a:latin typeface="Century Schoolbook" pitchFamily="18" charset="0"/>
              </a:rPr>
              <a:t> (по специальности): </a:t>
            </a:r>
            <a:r>
              <a:rPr kumimoji="0" lang="ru-RU" sz="2000" b="1" dirty="0" smtClean="0">
                <a:solidFill>
                  <a:srgbClr val="F8F8F8"/>
                </a:solidFill>
                <a:latin typeface="Century Schoolbook" pitchFamily="18" charset="0"/>
              </a:rPr>
              <a:t>16</a:t>
            </a:r>
            <a:endParaRPr kumimoji="0" lang="ru-RU" sz="2000" b="1" dirty="0">
              <a:solidFill>
                <a:srgbClr val="F8F8F8"/>
              </a:solidFill>
              <a:latin typeface="Century Schoolbook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ru-RU" sz="2000" b="1" i="1" u="sng" dirty="0">
                <a:solidFill>
                  <a:srgbClr val="F8F8F8"/>
                </a:solidFill>
                <a:latin typeface="Century Schoolbook" pitchFamily="18" charset="0"/>
              </a:rPr>
              <a:t>Общий трудовой стаж:</a:t>
            </a:r>
            <a:r>
              <a:rPr kumimoji="0" lang="ru-RU" sz="2000" b="1" dirty="0">
                <a:solidFill>
                  <a:srgbClr val="F8F8F8"/>
                </a:solidFill>
                <a:latin typeface="Century Schoolbook" pitchFamily="18" charset="0"/>
              </a:rPr>
              <a:t> </a:t>
            </a:r>
            <a:r>
              <a:rPr kumimoji="0" lang="ru-RU" sz="2000" b="1" dirty="0" smtClean="0">
                <a:solidFill>
                  <a:srgbClr val="F8F8F8"/>
                </a:solidFill>
                <a:latin typeface="Century Schoolbook" pitchFamily="18" charset="0"/>
              </a:rPr>
              <a:t>16</a:t>
            </a:r>
            <a:endParaRPr kumimoji="0" lang="ru-RU" sz="2000" b="1" dirty="0">
              <a:solidFill>
                <a:srgbClr val="F8F8F8"/>
              </a:solidFill>
              <a:latin typeface="Century Schoolbook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ru-RU" sz="2000" b="1" i="1" u="sng" dirty="0">
                <a:solidFill>
                  <a:srgbClr val="F8F8F8"/>
                </a:solidFill>
                <a:latin typeface="Century Schoolbook" pitchFamily="18" charset="0"/>
              </a:rPr>
              <a:t>Наличие квалификационной категории:</a:t>
            </a:r>
            <a:r>
              <a:rPr kumimoji="0" lang="ru-RU" sz="2000" b="1" dirty="0">
                <a:solidFill>
                  <a:srgbClr val="F8F8F8"/>
                </a:solidFill>
                <a:latin typeface="Century Schoolbook" pitchFamily="18" charset="0"/>
              </a:rPr>
              <a:t> </a:t>
            </a:r>
            <a:r>
              <a:rPr kumimoji="0" lang="ru-RU" sz="2000" b="1" dirty="0" smtClean="0">
                <a:solidFill>
                  <a:srgbClr val="F8F8F8"/>
                </a:solidFill>
                <a:latin typeface="Century Schoolbook" pitchFamily="18" charset="0"/>
              </a:rPr>
              <a:t>вторая</a:t>
            </a:r>
            <a:endParaRPr kumimoji="0" lang="ru-RU" sz="2000" b="1" dirty="0">
              <a:solidFill>
                <a:srgbClr val="F8F8F8"/>
              </a:solidFill>
              <a:latin typeface="Century Schoolbook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ru-RU" sz="2000" b="1" i="1" u="sng" dirty="0">
                <a:solidFill>
                  <a:srgbClr val="F8F8F8"/>
                </a:solidFill>
                <a:latin typeface="Century Schoolbook" pitchFamily="18" charset="0"/>
              </a:rPr>
              <a:t>Дата последней аттестации:</a:t>
            </a:r>
            <a:r>
              <a:rPr kumimoji="0" lang="ru-RU" sz="2000" b="1" dirty="0">
                <a:solidFill>
                  <a:srgbClr val="F8F8F8"/>
                </a:solidFill>
                <a:latin typeface="Century Schoolbook" pitchFamily="18" charset="0"/>
              </a:rPr>
              <a:t> </a:t>
            </a:r>
            <a:r>
              <a:rPr kumimoji="0" lang="ru-RU" sz="2000" b="1" dirty="0" smtClean="0">
                <a:solidFill>
                  <a:srgbClr val="F8F8F8"/>
                </a:solidFill>
                <a:latin typeface="Century Schoolbook" pitchFamily="18" charset="0"/>
              </a:rPr>
              <a:t>26 февраля 2010 </a:t>
            </a:r>
            <a:r>
              <a:rPr kumimoji="0" lang="ru-RU" sz="2000" b="1" dirty="0">
                <a:solidFill>
                  <a:srgbClr val="F8F8F8"/>
                </a:solidFill>
                <a:latin typeface="Century Schoolbook" pitchFamily="18" charset="0"/>
              </a:rPr>
              <a:t>г.</a:t>
            </a:r>
          </a:p>
        </p:txBody>
      </p:sp>
      <p:pic>
        <p:nvPicPr>
          <p:cNvPr id="107555" name="Picture 3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5484813"/>
            <a:ext cx="1763712" cy="1373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7556" name="Picture 36" descr="2de75a8025ea"/>
          <p:cNvPicPr>
            <a:picLocks noChangeAspect="1" noChangeArrowheads="1"/>
          </p:cNvPicPr>
          <p:nvPr/>
        </p:nvPicPr>
        <p:blipFill>
          <a:blip r:embed="rId5" cstate="email">
            <a:lum contrast="6000"/>
          </a:blip>
          <a:srcRect/>
          <a:stretch>
            <a:fillRect/>
          </a:stretch>
        </p:blipFill>
        <p:spPr bwMode="auto">
          <a:xfrm>
            <a:off x="6337300" y="5661025"/>
            <a:ext cx="1403350" cy="114141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79388" y="130175"/>
            <a:ext cx="8964612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137160">
            <a:spAutoFit/>
          </a:bodyPr>
          <a:lstStyle/>
          <a:p>
            <a:pPr algn="ctr"/>
            <a:r>
              <a:rPr kumimoji="0" lang="ru-RU" sz="2000" b="1" dirty="0">
                <a:solidFill>
                  <a:srgbClr val="A50021"/>
                </a:solidFill>
                <a:latin typeface="Arial" charset="0"/>
                <a:cs typeface="Arial" charset="0"/>
              </a:rPr>
              <a:t>3. </a:t>
            </a:r>
            <a:r>
              <a:rPr kumimoji="0" lang="ru-RU" sz="2000" b="1" dirty="0" smtClean="0">
                <a:solidFill>
                  <a:srgbClr val="A50021"/>
                </a:solidFill>
                <a:latin typeface="Arial" charset="0"/>
                <a:cs typeface="Arial" charset="0"/>
              </a:rPr>
              <a:t>Результаты освоения образовательных программ</a:t>
            </a:r>
            <a:endParaRPr kumimoji="0" lang="ru-RU" sz="2000" b="1" dirty="0">
              <a:solidFill>
                <a:srgbClr val="A50021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357298"/>
            <a:ext cx="8786874" cy="1631216"/>
          </a:xfrm>
          <a:prstGeom prst="rect">
            <a:avLst/>
          </a:prstGeom>
          <a:solidFill>
            <a:srgbClr val="F8F8F8"/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Результаты освоения образовательных программ за два  </a:t>
            </a:r>
            <a:r>
              <a:rPr lang="ru-RU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года </a:t>
            </a:r>
            <a:r>
              <a:rPr lang="ru-RU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качество знаний по алгебре – 47,9% </a:t>
            </a:r>
          </a:p>
          <a:p>
            <a:r>
              <a:rPr lang="ru-RU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                           уровень </a:t>
            </a:r>
            <a:r>
              <a:rPr lang="ru-RU" sz="20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обученности</a:t>
            </a:r>
            <a:r>
              <a:rPr lang="ru-RU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100%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качество знаний по геометрии </a:t>
            </a:r>
            <a:r>
              <a:rPr lang="ru-RU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42,3%</a:t>
            </a:r>
          </a:p>
          <a:p>
            <a:r>
              <a:rPr lang="ru-RU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                           уровень </a:t>
            </a:r>
            <a:r>
              <a:rPr lang="ru-RU" sz="20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обученности</a:t>
            </a:r>
            <a:r>
              <a:rPr lang="ru-RU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100%  </a:t>
            </a:r>
            <a:r>
              <a:rPr lang="ru-RU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000628" y="3571876"/>
          <a:ext cx="3571900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571472" y="3571876"/>
          <a:ext cx="3571900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out-2\Documents\Scanned Documents\освоение прог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5855"/>
            <a:ext cx="9133432" cy="684665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Rectangle 4"/>
          <p:cNvSpPr>
            <a:spLocks noChangeArrowheads="1"/>
          </p:cNvSpPr>
          <p:nvPr/>
        </p:nvSpPr>
        <p:spPr bwMode="auto">
          <a:xfrm>
            <a:off x="288925" y="188913"/>
            <a:ext cx="8531225" cy="8002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137160">
            <a:spAutoFit/>
          </a:bodyPr>
          <a:lstStyle/>
          <a:p>
            <a:pPr algn="ctr"/>
            <a:r>
              <a:rPr kumimoji="0" lang="ru-RU" sz="2000" b="1" dirty="0">
                <a:solidFill>
                  <a:srgbClr val="A50021"/>
                </a:solidFill>
                <a:latin typeface="Arial" charset="0"/>
                <a:cs typeface="Arial" charset="0"/>
              </a:rPr>
              <a:t>4</a:t>
            </a:r>
            <a:r>
              <a:rPr kumimoji="0" lang="ru-RU" sz="2000" b="1" dirty="0" smtClean="0">
                <a:solidFill>
                  <a:srgbClr val="A50021"/>
                </a:solidFill>
                <a:latin typeface="Arial" charset="0"/>
                <a:cs typeface="Arial" charset="0"/>
              </a:rPr>
              <a:t>. </a:t>
            </a:r>
            <a:r>
              <a:rPr kumimoji="0" lang="ru-RU" sz="2000" b="1" dirty="0">
                <a:solidFill>
                  <a:srgbClr val="A50021"/>
                </a:solidFill>
                <a:latin typeface="Arial" charset="0"/>
                <a:cs typeface="Arial" charset="0"/>
              </a:rPr>
              <a:t>Реализация программ углубленного изучения предмета,</a:t>
            </a:r>
          </a:p>
          <a:p>
            <a:pPr algn="ctr"/>
            <a:r>
              <a:rPr kumimoji="0" lang="ru-RU" sz="2000" b="1" dirty="0">
                <a:solidFill>
                  <a:srgbClr val="A50021"/>
                </a:solidFill>
                <a:latin typeface="Arial" charset="0"/>
                <a:cs typeface="Arial" charset="0"/>
              </a:rPr>
              <a:t> профильного обучения</a:t>
            </a:r>
          </a:p>
        </p:txBody>
      </p:sp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179512" y="1285860"/>
            <a:ext cx="8964488" cy="1600438"/>
          </a:xfrm>
          <a:prstGeom prst="rect">
            <a:avLst/>
          </a:prstGeom>
          <a:solidFill>
            <a:srgbClr val="F8F8F8">
              <a:alpha val="3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tIns="137160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ru-RU" sz="2000" b="1" u="sng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Профильного и углубленного изучения предмета нет.</a:t>
            </a:r>
            <a:endParaRPr lang="ru-RU" sz="2000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endParaRPr lang="ru-RU" sz="2000" b="1" u="sng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endParaRPr lang="ru-RU" sz="2000" dirty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179388" y="130175"/>
            <a:ext cx="8964612" cy="8002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137160">
            <a:spAutoFit/>
          </a:bodyPr>
          <a:lstStyle/>
          <a:p>
            <a:pPr algn="ctr"/>
            <a:r>
              <a:rPr kumimoji="0" lang="ru-RU" sz="2000" b="1" dirty="0">
                <a:solidFill>
                  <a:srgbClr val="A50021"/>
                </a:solidFill>
                <a:latin typeface="Arial" charset="0"/>
                <a:cs typeface="Arial" charset="0"/>
              </a:rPr>
              <a:t>5</a:t>
            </a:r>
            <a:r>
              <a:rPr kumimoji="0" lang="ru-RU" sz="2000" b="1" dirty="0" smtClean="0">
                <a:solidFill>
                  <a:srgbClr val="A50021"/>
                </a:solidFill>
                <a:latin typeface="Arial" charset="0"/>
                <a:cs typeface="Arial" charset="0"/>
              </a:rPr>
              <a:t>. </a:t>
            </a:r>
            <a:r>
              <a:rPr kumimoji="0" lang="ru-RU" sz="2000" b="1" dirty="0">
                <a:solidFill>
                  <a:srgbClr val="A50021"/>
                </a:solidFill>
                <a:latin typeface="Arial" charset="0"/>
                <a:cs typeface="Arial" charset="0"/>
              </a:rPr>
              <a:t>Участие в проектно-исследовательской или опытно-экспериментальной деятельности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8662" y="1928802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</a:rPr>
              <a:t>Нет</a:t>
            </a:r>
            <a:endParaRPr lang="ru-RU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179388" y="130175"/>
            <a:ext cx="8964612" cy="8002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137160">
            <a:spAutoFit/>
          </a:bodyPr>
          <a:lstStyle/>
          <a:p>
            <a:pPr algn="ctr"/>
            <a:r>
              <a:rPr kumimoji="0" lang="ru-RU" sz="2000" b="1" dirty="0">
                <a:solidFill>
                  <a:srgbClr val="A50021"/>
                </a:solidFill>
                <a:latin typeface="Arial" charset="0"/>
                <a:cs typeface="Arial" charset="0"/>
              </a:rPr>
              <a:t>6</a:t>
            </a:r>
            <a:r>
              <a:rPr kumimoji="0" lang="ru-RU" sz="2000" b="1" dirty="0" smtClean="0">
                <a:solidFill>
                  <a:srgbClr val="A50021"/>
                </a:solidFill>
                <a:latin typeface="Arial" charset="0"/>
                <a:cs typeface="Arial" charset="0"/>
              </a:rPr>
              <a:t>. </a:t>
            </a:r>
            <a:r>
              <a:rPr kumimoji="0" lang="ru-RU" sz="2000" b="1" dirty="0">
                <a:solidFill>
                  <a:srgbClr val="B80047"/>
                </a:solidFill>
                <a:latin typeface="Arial" charset="0"/>
                <a:cs typeface="Arial" charset="0"/>
              </a:rPr>
              <a:t>Качество знаний обучающихся по результатам итоговой аттестации в форме ЕГЭ</a:t>
            </a:r>
          </a:p>
        </p:txBody>
      </p:sp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395288" y="1989138"/>
            <a:ext cx="8496300" cy="553998"/>
          </a:xfrm>
          <a:prstGeom prst="rect">
            <a:avLst/>
          </a:prstGeom>
          <a:solidFill>
            <a:srgbClr val="F8F8F8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tIns="137160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1"/>
              </a:buClr>
            </a:pPr>
            <a:endParaRPr kumimoji="0" lang="ru-RU" sz="2400" dirty="0">
              <a:solidFill>
                <a:srgbClr val="280099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1844825"/>
            <a:ext cx="7772400" cy="936103"/>
          </a:xfrm>
        </p:spPr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179388" y="130175"/>
            <a:ext cx="8964612" cy="8002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137160">
            <a:spAutoFit/>
          </a:bodyPr>
          <a:lstStyle/>
          <a:p>
            <a:pPr algn="ctr"/>
            <a:r>
              <a:rPr kumimoji="0" lang="ru-RU" sz="2000" b="1" dirty="0" smtClean="0">
                <a:solidFill>
                  <a:srgbClr val="A50021"/>
                </a:solidFill>
                <a:latin typeface="Arial" charset="0"/>
                <a:cs typeface="Arial" charset="0"/>
              </a:rPr>
              <a:t>7. </a:t>
            </a:r>
            <a:r>
              <a:rPr kumimoji="0" lang="ru-RU" sz="2000" b="1" dirty="0">
                <a:solidFill>
                  <a:srgbClr val="B80047"/>
                </a:solidFill>
                <a:latin typeface="Arial" charset="0"/>
                <a:cs typeface="Arial" charset="0"/>
              </a:rPr>
              <a:t>Качество знаний обучающихся по результатам итоговой аттестации в </a:t>
            </a:r>
            <a:r>
              <a:rPr kumimoji="0" lang="ru-RU" sz="2000" b="1" dirty="0" smtClean="0">
                <a:solidFill>
                  <a:srgbClr val="B80047"/>
                </a:solidFill>
                <a:latin typeface="Arial" charset="0"/>
                <a:cs typeface="Arial" charset="0"/>
              </a:rPr>
              <a:t>форме ГИА</a:t>
            </a:r>
            <a:endParaRPr kumimoji="0" lang="ru-RU" sz="2000" b="1" dirty="0">
              <a:solidFill>
                <a:srgbClr val="B80047"/>
              </a:solidFill>
              <a:latin typeface="Arial" charset="0"/>
              <a:cs typeface="Arial" charset="0"/>
            </a:endParaRPr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214282" y="1785926"/>
            <a:ext cx="8748713" cy="1883593"/>
          </a:xfrm>
          <a:prstGeom prst="rect">
            <a:avLst/>
          </a:prstGeom>
          <a:solidFill>
            <a:srgbClr val="F8F8F8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tIns="137160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1"/>
              </a:buClr>
            </a:pPr>
            <a:endParaRPr kumimoji="0" lang="ru-RU" sz="2400" b="1" dirty="0" smtClean="0">
              <a:solidFill>
                <a:srgbClr val="B80047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tx1"/>
              </a:buClr>
            </a:pPr>
            <a:r>
              <a:rPr kumimoji="0" lang="ru-RU" sz="2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76,9%  качество знаний по математике</a:t>
            </a:r>
          </a:p>
          <a:p>
            <a:pPr algn="ctr" eaLnBrk="1" hangingPunct="1">
              <a:spcBef>
                <a:spcPct val="20000"/>
              </a:spcBef>
              <a:buClr>
                <a:schemeClr val="tx1"/>
              </a:buClr>
            </a:pPr>
            <a:r>
              <a:rPr kumimoji="0" lang="ru-RU" sz="2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    3,9 – средний балл</a:t>
            </a:r>
          </a:p>
          <a:p>
            <a:pPr algn="ctr" eaLnBrk="1" hangingPunct="1">
              <a:spcBef>
                <a:spcPct val="20000"/>
              </a:spcBef>
              <a:buClr>
                <a:schemeClr val="tx1"/>
              </a:buClr>
            </a:pPr>
            <a:r>
              <a:rPr kumimoji="0" lang="ru-RU" sz="24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  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out-2\Documents\Scanned Documents\Рисунок (27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2248"/>
            <a:ext cx="9144000" cy="692249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Rectangle 1"/>
          <p:cNvSpPr>
            <a:spLocks noChangeArrowheads="1"/>
          </p:cNvSpPr>
          <p:nvPr/>
        </p:nvSpPr>
        <p:spPr bwMode="auto">
          <a:xfrm>
            <a:off x="684213" y="-242888"/>
            <a:ext cx="8099425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ru-RU" sz="2000" b="1" dirty="0" smtClean="0">
                <a:solidFill>
                  <a:srgbClr val="B80047"/>
                </a:solidFill>
                <a:latin typeface="Arial" charset="0"/>
                <a:cs typeface="Arial" charset="0"/>
              </a:rPr>
              <a:t>8. </a:t>
            </a:r>
            <a:r>
              <a:rPr kumimoji="0" lang="ru-RU" sz="2000" b="1" dirty="0">
                <a:solidFill>
                  <a:srgbClr val="B80047"/>
                </a:solidFill>
                <a:latin typeface="Arial" charset="0"/>
                <a:cs typeface="Arial" charset="0"/>
              </a:rPr>
              <a:t>Качество знаний обучающихся по итогам </a:t>
            </a:r>
            <a:br>
              <a:rPr kumimoji="0" lang="ru-RU" sz="2000" b="1" dirty="0">
                <a:solidFill>
                  <a:srgbClr val="B80047"/>
                </a:solidFill>
                <a:latin typeface="Arial" charset="0"/>
                <a:cs typeface="Arial" charset="0"/>
              </a:rPr>
            </a:br>
            <a:r>
              <a:rPr kumimoji="0" lang="ru-RU" sz="2000" b="1" dirty="0">
                <a:solidFill>
                  <a:srgbClr val="B80047"/>
                </a:solidFill>
                <a:latin typeface="Arial" charset="0"/>
                <a:cs typeface="Arial" charset="0"/>
              </a:rPr>
              <a:t>внешнего мониторинга</a:t>
            </a:r>
          </a:p>
        </p:txBody>
      </p:sp>
      <p:sp>
        <p:nvSpPr>
          <p:cNvPr id="167982" name="Text Box 46"/>
          <p:cNvSpPr txBox="1">
            <a:spLocks noChangeArrowheads="1"/>
          </p:cNvSpPr>
          <p:nvPr/>
        </p:nvSpPr>
        <p:spPr bwMode="auto">
          <a:xfrm>
            <a:off x="179388" y="1844675"/>
            <a:ext cx="8713787" cy="3434786"/>
          </a:xfrm>
          <a:prstGeom prst="rect">
            <a:avLst/>
          </a:prstGeom>
          <a:solidFill>
            <a:srgbClr val="F8F8F8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tIns="13716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Качество знаний учащихся  в % по итогам   оценочных процедур (внешнего </a:t>
            </a:r>
            <a:r>
              <a:rPr lang="ru-RU" sz="2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мониторинга в период аккредитации школы 17.12.13) </a:t>
            </a:r>
            <a:r>
              <a:rPr lang="ru-RU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составило </a:t>
            </a:r>
            <a:r>
              <a:rPr lang="ru-RU" sz="2400" b="1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15,4%, </a:t>
            </a:r>
            <a:r>
              <a:rPr lang="ru-RU" sz="2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уровень </a:t>
            </a:r>
            <a:r>
              <a:rPr lang="ru-RU" sz="2400" b="1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обученности</a:t>
            </a:r>
            <a:r>
              <a:rPr lang="ru-RU" sz="2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–</a:t>
            </a:r>
            <a:r>
              <a:rPr lang="ru-RU" sz="2400" b="1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 53,8%</a:t>
            </a:r>
          </a:p>
          <a:p>
            <a:pPr>
              <a:lnSpc>
                <a:spcPct val="110000"/>
              </a:lnSpc>
            </a:pPr>
            <a:endParaRPr lang="ru-RU" sz="2400" b="1" dirty="0" smtClean="0">
              <a:solidFill>
                <a:srgbClr val="CC0000"/>
              </a:solidFill>
              <a:latin typeface="Arial" charset="0"/>
              <a:cs typeface="Arial" charset="0"/>
            </a:endParaRPr>
          </a:p>
          <a:p>
            <a:pPr>
              <a:lnSpc>
                <a:spcPct val="110000"/>
              </a:lnSpc>
            </a:pPr>
            <a:r>
              <a:rPr lang="ru-RU" sz="2400" b="1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     9б:   качество 15,4% (</a:t>
            </a:r>
            <a:r>
              <a:rPr lang="ru-RU" sz="2400" b="1" dirty="0" err="1" smtClean="0">
                <a:solidFill>
                  <a:srgbClr val="CC0000"/>
                </a:solidFill>
                <a:latin typeface="Arial" charset="0"/>
                <a:cs typeface="Arial" charset="0"/>
              </a:rPr>
              <a:t>обученность</a:t>
            </a:r>
            <a:r>
              <a:rPr lang="ru-RU" sz="2400" b="1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 53,8%)</a:t>
            </a:r>
          </a:p>
          <a:p>
            <a:pPr>
              <a:lnSpc>
                <a:spcPct val="110000"/>
              </a:lnSpc>
            </a:pPr>
            <a:r>
              <a:rPr lang="ru-RU" sz="2400" b="1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   </a:t>
            </a:r>
            <a:endParaRPr lang="ru-RU" sz="2400" b="1" dirty="0">
              <a:solidFill>
                <a:srgbClr val="CC0000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10000"/>
              </a:lnSpc>
            </a:pPr>
            <a:endParaRPr lang="ru-RU" sz="2400" b="1" dirty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out-2\Documents\Scanned Documents\Рисунок (26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42799"/>
            <a:ext cx="9144000" cy="72008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1613583" y="115888"/>
            <a:ext cx="5387309" cy="8002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137160">
            <a:spAutoFit/>
          </a:bodyPr>
          <a:lstStyle/>
          <a:p>
            <a:r>
              <a:rPr kumimoji="0" lang="ru-RU" sz="2000" b="1" dirty="0" smtClean="0">
                <a:solidFill>
                  <a:srgbClr val="A50021"/>
                </a:solidFill>
                <a:latin typeface="Arial" charset="0"/>
                <a:cs typeface="Arial" charset="0"/>
              </a:rPr>
              <a:t>9. </a:t>
            </a:r>
            <a:r>
              <a:rPr kumimoji="0" lang="ru-RU" sz="2000" b="1" dirty="0">
                <a:solidFill>
                  <a:srgbClr val="A50021"/>
                </a:solidFill>
                <a:latin typeface="Arial" charset="0"/>
                <a:cs typeface="Arial" charset="0"/>
              </a:rPr>
              <a:t>Результаты участия обучающихся во  </a:t>
            </a:r>
          </a:p>
          <a:p>
            <a:r>
              <a:rPr kumimoji="0" lang="ru-RU" sz="2000" b="1" dirty="0">
                <a:solidFill>
                  <a:srgbClr val="A50021"/>
                </a:solidFill>
                <a:latin typeface="Arial" charset="0"/>
                <a:cs typeface="Arial" charset="0"/>
              </a:rPr>
              <a:t>Всероссийской предметной олимпиаде</a:t>
            </a:r>
          </a:p>
        </p:txBody>
      </p:sp>
      <p:sp>
        <p:nvSpPr>
          <p:cNvPr id="169989" name="Rectangle 2"/>
          <p:cNvSpPr>
            <a:spLocks noChangeArrowheads="1"/>
          </p:cNvSpPr>
          <p:nvPr/>
        </p:nvSpPr>
        <p:spPr bwMode="auto">
          <a:xfrm>
            <a:off x="395536" y="1357298"/>
            <a:ext cx="4824536" cy="4684712"/>
          </a:xfrm>
          <a:prstGeom prst="rect">
            <a:avLst/>
          </a:prstGeom>
          <a:solidFill>
            <a:srgbClr val="F8F8F8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28080" rIns="0" bIns="0"/>
          <a:lstStyle/>
          <a:p>
            <a:pPr marL="342900" indent="-342900" eaLnBrk="1" hangingPunct="1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ru-RU" sz="2400" b="1" dirty="0">
                <a:solidFill>
                  <a:srgbClr val="99284C"/>
                </a:solidFill>
                <a:latin typeface="Arial" charset="0"/>
                <a:cs typeface="Arial" charset="0"/>
              </a:rPr>
              <a:t>Муниципальный уровень: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ru-RU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    Участие </a:t>
            </a:r>
            <a:r>
              <a:rPr kumimoji="0" lang="ru-RU" sz="2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- 5</a:t>
            </a:r>
            <a:endParaRPr kumimoji="0" lang="ru-RU" sz="2400" b="1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ru-RU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    Победы и призовые места </a:t>
            </a:r>
            <a:r>
              <a:rPr kumimoji="0" lang="ru-RU" sz="2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- 3</a:t>
            </a:r>
            <a:endParaRPr kumimoji="0" lang="ru-RU" sz="2400" b="1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kumimoji="0" lang="ru-RU" sz="2400" b="1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ru-RU" sz="2400" b="1" dirty="0">
                <a:solidFill>
                  <a:srgbClr val="99284C"/>
                </a:solidFill>
                <a:latin typeface="Arial" charset="0"/>
                <a:cs typeface="Arial" charset="0"/>
              </a:rPr>
              <a:t>Республиканский уровень: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ru-RU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    Участие </a:t>
            </a:r>
            <a:r>
              <a:rPr kumimoji="0" lang="ru-RU" sz="2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- 0</a:t>
            </a:r>
            <a:endParaRPr kumimoji="0" lang="ru-RU" sz="2400" b="1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ru-RU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   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kumimoji="0" lang="ru-RU" sz="2400" b="1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ru-RU" sz="2400" b="1" dirty="0">
                <a:solidFill>
                  <a:srgbClr val="99284C"/>
                </a:solidFill>
                <a:latin typeface="Arial" charset="0"/>
                <a:cs typeface="Arial" charset="0"/>
              </a:rPr>
              <a:t>Российский уровень: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ru-RU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    </a:t>
            </a:r>
            <a:r>
              <a:rPr kumimoji="0" lang="ru-RU" sz="2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Участие - </a:t>
            </a:r>
            <a:r>
              <a:rPr kumimoji="0" lang="ru-RU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0</a:t>
            </a:r>
          </a:p>
        </p:txBody>
      </p:sp>
      <p:pic>
        <p:nvPicPr>
          <p:cNvPr id="5122" name="Picture 2" descr="C:\Users\nout-2\Documents\Scanned Documents\грам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99093" y="1412776"/>
            <a:ext cx="3644907" cy="501317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4355976" y="1428736"/>
            <a:ext cx="4216552" cy="1751249"/>
          </a:xfrm>
          <a:prstGeom prst="rect">
            <a:avLst/>
          </a:prstGeom>
          <a:solidFill>
            <a:srgbClr val="FFFFFF">
              <a:alpha val="70000"/>
            </a:srgbClr>
          </a:solidFill>
          <a:ln w="38100" cmpd="dbl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0" lang="ru-RU" sz="22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Учитель математики  МБОУ «</a:t>
            </a:r>
            <a:r>
              <a:rPr kumimoji="0" lang="ru-RU" sz="22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Инсарская</a:t>
            </a:r>
            <a:r>
              <a:rPr kumimoji="0" lang="ru-RU" sz="22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СОШ №1»;</a:t>
            </a:r>
            <a:endParaRPr kumimoji="0" lang="ru-RU" sz="22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ru-RU" sz="2200" b="1" dirty="0" smtClean="0">
                <a:solidFill>
                  <a:schemeClr val="tx1"/>
                </a:solidFill>
                <a:latin typeface="Arial" charset="0"/>
              </a:rPr>
              <a:t>Вторая квалификационная </a:t>
            </a:r>
            <a:r>
              <a:rPr lang="ru-RU" sz="2200" b="1" dirty="0">
                <a:solidFill>
                  <a:schemeClr val="tx1"/>
                </a:solidFill>
                <a:latin typeface="Arial" charset="0"/>
              </a:rPr>
              <a:t>категория</a:t>
            </a:r>
          </a:p>
        </p:txBody>
      </p:sp>
      <p:sp>
        <p:nvSpPr>
          <p:cNvPr id="138247" name="Rectangle 7"/>
          <p:cNvSpPr>
            <a:spLocks noChangeArrowheads="1"/>
          </p:cNvSpPr>
          <p:nvPr/>
        </p:nvSpPr>
        <p:spPr bwMode="auto">
          <a:xfrm>
            <a:off x="900113" y="260350"/>
            <a:ext cx="7346950" cy="6771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137160">
            <a:spAutoFit/>
          </a:bodyPr>
          <a:lstStyle/>
          <a:p>
            <a:pPr algn="ctr"/>
            <a:r>
              <a:rPr kumimoji="0" lang="ru-RU" sz="3200" b="1" dirty="0" err="1" smtClean="0">
                <a:solidFill>
                  <a:srgbClr val="CC0000"/>
                </a:solidFill>
                <a:latin typeface="Arial" charset="0"/>
              </a:rPr>
              <a:t>Ладанова</a:t>
            </a:r>
            <a:r>
              <a:rPr kumimoji="0" lang="ru-RU" sz="3200" b="1" dirty="0" smtClean="0">
                <a:solidFill>
                  <a:srgbClr val="CC0000"/>
                </a:solidFill>
                <a:latin typeface="Arial" charset="0"/>
              </a:rPr>
              <a:t> Лариса Анатольевна</a:t>
            </a:r>
            <a:endParaRPr kumimoji="0" lang="ru-RU" sz="3200" b="1" dirty="0">
              <a:solidFill>
                <a:srgbClr val="CC0000"/>
              </a:solidFill>
              <a:latin typeface="Arial" charset="0"/>
            </a:endParaRPr>
          </a:p>
        </p:txBody>
      </p:sp>
      <p:pic>
        <p:nvPicPr>
          <p:cNvPr id="1026" name="Picture 2" descr="I:\Ладанова 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268760"/>
            <a:ext cx="3384376" cy="507656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out-2\Documents\Scanned Documents\Рисунок (29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Rectangle 1"/>
          <p:cNvSpPr>
            <a:spLocks noChangeArrowheads="1"/>
          </p:cNvSpPr>
          <p:nvPr/>
        </p:nvSpPr>
        <p:spPr bwMode="auto">
          <a:xfrm>
            <a:off x="720725" y="-315913"/>
            <a:ext cx="7750175" cy="181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ru-RU" sz="2000" b="1" dirty="0" smtClean="0">
                <a:solidFill>
                  <a:srgbClr val="A50021"/>
                </a:solidFill>
                <a:latin typeface="Arial" charset="0"/>
                <a:cs typeface="Arial" charset="0"/>
              </a:rPr>
              <a:t>10. </a:t>
            </a:r>
            <a:r>
              <a:rPr kumimoji="0" lang="ru-RU" sz="2000" b="1" dirty="0">
                <a:solidFill>
                  <a:srgbClr val="A50021"/>
                </a:solidFill>
                <a:latin typeface="Arial" charset="0"/>
                <a:cs typeface="Arial" charset="0"/>
              </a:rPr>
              <a:t>Позитивные результаты внеурочной деятельности обучающихся по учебным предметам</a:t>
            </a:r>
          </a:p>
        </p:txBody>
      </p:sp>
      <p:sp>
        <p:nvSpPr>
          <p:cNvPr id="171014" name="Rectangle 2"/>
          <p:cNvSpPr>
            <a:spLocks noChangeArrowheads="1"/>
          </p:cNvSpPr>
          <p:nvPr/>
        </p:nvSpPr>
        <p:spPr bwMode="auto">
          <a:xfrm>
            <a:off x="1331640" y="1556792"/>
            <a:ext cx="6480720" cy="5301208"/>
          </a:xfrm>
          <a:prstGeom prst="rect">
            <a:avLst/>
          </a:prstGeom>
          <a:solidFill>
            <a:srgbClr val="F8F8F8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28080" rIns="0" bIns="0"/>
          <a:lstStyle/>
          <a:p>
            <a:pPr marL="342900" indent="-342900" eaLnBrk="1" hangingPunct="1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ru-RU" sz="2400" b="1" dirty="0">
                <a:solidFill>
                  <a:srgbClr val="99284C"/>
                </a:solidFill>
                <a:latin typeface="Arial" charset="0"/>
                <a:cs typeface="Arial" charset="0"/>
              </a:rPr>
              <a:t>Муниципальный уровень: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ru-RU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    Участие </a:t>
            </a:r>
            <a:r>
              <a:rPr kumimoji="0" lang="ru-RU" sz="2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- 5</a:t>
            </a:r>
            <a:endParaRPr kumimoji="0" lang="ru-RU" sz="2400" b="1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ru-RU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    Победы и призовые места </a:t>
            </a:r>
            <a:r>
              <a:rPr kumimoji="0" lang="ru-RU" sz="2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- 5</a:t>
            </a:r>
            <a:endParaRPr kumimoji="0" lang="ru-RU" sz="2400" b="1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kumimoji="0" lang="ru-RU" sz="2400" b="1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ru-RU" sz="2400" b="1" dirty="0">
                <a:solidFill>
                  <a:srgbClr val="99284C"/>
                </a:solidFill>
                <a:latin typeface="Arial" charset="0"/>
                <a:cs typeface="Arial" charset="0"/>
              </a:rPr>
              <a:t>Республиканский уровень: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ru-RU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    Участие </a:t>
            </a:r>
            <a:r>
              <a:rPr kumimoji="0" lang="ru-RU" sz="2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-11</a:t>
            </a:r>
            <a:endParaRPr kumimoji="0" lang="ru-RU" sz="2400" b="1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ru-RU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    Победы и призовые </a:t>
            </a:r>
            <a:r>
              <a:rPr kumimoji="0" lang="ru-RU" sz="2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места-1</a:t>
            </a:r>
            <a:endParaRPr kumimoji="0" lang="ru-RU" sz="2400" b="1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kumimoji="0" lang="ru-RU" sz="2400" b="1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ru-RU" sz="2400" b="1" dirty="0">
                <a:solidFill>
                  <a:srgbClr val="99284C"/>
                </a:solidFill>
                <a:latin typeface="Arial" charset="0"/>
                <a:cs typeface="Arial" charset="0"/>
              </a:rPr>
              <a:t>Российский уровень: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ru-RU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    </a:t>
            </a:r>
            <a:r>
              <a:rPr kumimoji="0" lang="ru-RU" sz="2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Участие- 18</a:t>
            </a:r>
            <a:endParaRPr kumimoji="0" lang="ru-RU" sz="2400" b="1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ru-RU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    Победы и призовые места </a:t>
            </a:r>
            <a:r>
              <a:rPr kumimoji="0" lang="ru-RU" sz="2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- 1</a:t>
            </a:r>
            <a:endParaRPr kumimoji="0" lang="ru-RU" sz="2400" b="1" dirty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nout-2\Documents\Scanned Documents\дипл1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08720"/>
            <a:ext cx="3919949" cy="5256584"/>
          </a:xfrm>
          <a:prstGeom prst="rect">
            <a:avLst/>
          </a:prstGeom>
          <a:noFill/>
        </p:spPr>
      </p:pic>
      <p:pic>
        <p:nvPicPr>
          <p:cNvPr id="6149" name="Picture 5" descr="C:\Users\nout-2\Documents\Scanned Documents\дипл2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824" y="980728"/>
            <a:ext cx="3978945" cy="5472608"/>
          </a:xfrm>
          <a:prstGeom prst="rect">
            <a:avLst/>
          </a:prstGeom>
          <a:noFill/>
        </p:spPr>
      </p:pic>
      <p:pic>
        <p:nvPicPr>
          <p:cNvPr id="6150" name="Picture 6" descr="C:\Users\nout-2\Documents\Scanned Documents\дипл3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152" y="908720"/>
            <a:ext cx="3203848" cy="525658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508" name="Picture 28" descr="spac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7400" y="3668713"/>
            <a:ext cx="73025" cy="71437"/>
          </a:xfrm>
          <a:prstGeom prst="rect">
            <a:avLst/>
          </a:prstGeom>
          <a:noFill/>
        </p:spPr>
      </p:pic>
      <p:pic>
        <p:nvPicPr>
          <p:cNvPr id="148510" name="Picture 30" descr="spac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7400" y="3668713"/>
            <a:ext cx="73025" cy="71437"/>
          </a:xfrm>
          <a:prstGeom prst="rect">
            <a:avLst/>
          </a:prstGeom>
          <a:noFill/>
        </p:spPr>
      </p:pic>
      <p:pic>
        <p:nvPicPr>
          <p:cNvPr id="7171" name="Picture 3" descr="C:\Users\nout-2\Documents\Scanned Documents\Рисунок (9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0"/>
            <a:ext cx="7645320" cy="2160240"/>
          </a:xfrm>
          <a:prstGeom prst="rect">
            <a:avLst/>
          </a:prstGeom>
          <a:noFill/>
        </p:spPr>
      </p:pic>
      <p:pic>
        <p:nvPicPr>
          <p:cNvPr id="7172" name="Picture 4" descr="C:\Users\nout-2\Documents\Scanned Documents\рай кен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2105680"/>
            <a:ext cx="7632848" cy="475231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nout-2\Documents\Scanned Documents\кен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1960" y="1268760"/>
            <a:ext cx="1947172" cy="2763998"/>
          </a:xfrm>
          <a:prstGeom prst="rect">
            <a:avLst/>
          </a:prstGeom>
          <a:noFill/>
        </p:spPr>
      </p:pic>
      <p:pic>
        <p:nvPicPr>
          <p:cNvPr id="5" name="Picture 4" descr="C:\Users\nout-2\Documents\Scanned Documents\Рисунок (12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27906" y="1268760"/>
            <a:ext cx="1960118" cy="2880320"/>
          </a:xfrm>
          <a:prstGeom prst="rect">
            <a:avLst/>
          </a:prstGeom>
          <a:noFill/>
        </p:spPr>
      </p:pic>
      <p:pic>
        <p:nvPicPr>
          <p:cNvPr id="6" name="Picture 5" descr="C:\Users\nout-2\Documents\Scanned Documents\Рисунок (13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8144" y="1268760"/>
            <a:ext cx="1805990" cy="2780928"/>
          </a:xfrm>
          <a:prstGeom prst="rect">
            <a:avLst/>
          </a:prstGeom>
          <a:noFill/>
        </p:spPr>
      </p:pic>
      <p:pic>
        <p:nvPicPr>
          <p:cNvPr id="2050" name="Picture 2" descr="C:\Users\nout-2\Documents\Scanned Documents\сам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6056" y="4122614"/>
            <a:ext cx="1927762" cy="2735386"/>
          </a:xfrm>
          <a:prstGeom prst="rect">
            <a:avLst/>
          </a:prstGeom>
          <a:noFill/>
        </p:spPr>
      </p:pic>
      <p:pic>
        <p:nvPicPr>
          <p:cNvPr id="2051" name="Picture 3" descr="C:\Users\nout-2\Documents\Scanned Documents\Рисунок (15)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93051" y="1268760"/>
            <a:ext cx="1950949" cy="2736304"/>
          </a:xfrm>
          <a:prstGeom prst="rect">
            <a:avLst/>
          </a:prstGeom>
          <a:noFill/>
        </p:spPr>
      </p:pic>
      <p:pic>
        <p:nvPicPr>
          <p:cNvPr id="2052" name="Picture 4" descr="C:\Users\nout-2\Documents\Scanned Documents\сам3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231287" y="4077073"/>
            <a:ext cx="2017177" cy="2780928"/>
          </a:xfrm>
          <a:prstGeom prst="rect">
            <a:avLst/>
          </a:prstGeom>
          <a:noFill/>
        </p:spPr>
      </p:pic>
      <p:pic>
        <p:nvPicPr>
          <p:cNvPr id="2053" name="Picture 5" descr="C:\Users\nout-2\Documents\Scanned Documents\Рисунок (17)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372200" y="4012640"/>
            <a:ext cx="2016224" cy="2845360"/>
          </a:xfrm>
          <a:prstGeom prst="rect">
            <a:avLst/>
          </a:prstGeom>
          <a:noFill/>
        </p:spPr>
      </p:pic>
      <p:pic>
        <p:nvPicPr>
          <p:cNvPr id="2054" name="Picture 6" descr="C:\Users\nout-2\Documents\Scanned Documents\дипл.jpe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-252536" y="1196752"/>
            <a:ext cx="3612462" cy="4968552"/>
          </a:xfrm>
          <a:prstGeom prst="rect">
            <a:avLst/>
          </a:prstGeom>
          <a:noFill/>
        </p:spPr>
      </p:pic>
      <p:pic>
        <p:nvPicPr>
          <p:cNvPr id="3" name="Picture 2" descr="C:\Users\nout-2\Pictures\2015-01-25 001\Отсканировано 23.11.2014 20-31_000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707904" y="3977680"/>
            <a:ext cx="2019574" cy="2880320"/>
          </a:xfrm>
          <a:prstGeom prst="rect">
            <a:avLst/>
          </a:prstGeom>
          <a:noFill/>
        </p:spPr>
      </p:pic>
      <p:pic>
        <p:nvPicPr>
          <p:cNvPr id="4" name="Picture 3" descr="C:\Users\nout-2\Pictures\2015-01-25 001\Отсканировано 23.11.2014 20-31_000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915816" y="4121696"/>
            <a:ext cx="1751734" cy="273630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41" name="Text Box 29"/>
          <p:cNvSpPr txBox="1">
            <a:spLocks noChangeArrowheads="1"/>
          </p:cNvSpPr>
          <p:nvPr/>
        </p:nvSpPr>
        <p:spPr bwMode="auto">
          <a:xfrm>
            <a:off x="285720" y="0"/>
            <a:ext cx="8475690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tIns="13716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kumimoji="0" lang="ru-RU" sz="2000" b="1" dirty="0" smtClean="0">
                <a:solidFill>
                  <a:srgbClr val="A50021"/>
                </a:solidFill>
                <a:latin typeface="Arial" charset="0"/>
              </a:rPr>
              <a:t>11. Наличие публикаций,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kumimoji="0" lang="ru-RU" sz="2000" b="1" dirty="0" smtClean="0">
                <a:solidFill>
                  <a:srgbClr val="A50021"/>
                </a:solidFill>
                <a:latin typeface="Arial" charset="0"/>
              </a:rPr>
              <a:t>включая </a:t>
            </a:r>
            <a:r>
              <a:rPr kumimoji="0" lang="ru-RU" sz="2000" b="1" dirty="0" err="1" smtClean="0">
                <a:solidFill>
                  <a:srgbClr val="A50021"/>
                </a:solidFill>
                <a:latin typeface="Arial" charset="0"/>
              </a:rPr>
              <a:t>интернет-публикации</a:t>
            </a:r>
            <a:endParaRPr kumimoji="0" lang="ru-RU" sz="2000" b="1" dirty="0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1556792"/>
            <a:ext cx="7772400" cy="4212183"/>
          </a:xfrm>
        </p:spPr>
        <p:txBody>
          <a:bodyPr/>
          <a:lstStyle/>
          <a:p>
            <a:pPr algn="ctr"/>
            <a:r>
              <a:rPr lang="ru-RU" sz="2400" b="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Вечер математики «Долой скуку!»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3114575"/>
          </a:xfrm>
        </p:spPr>
        <p:txBody>
          <a:bodyPr/>
          <a:lstStyle/>
          <a:p>
            <a:r>
              <a:rPr lang="ru-RU" sz="3200" u="sng" dirty="0" smtClean="0">
                <a:hlinkClick r:id="rId2"/>
              </a:rPr>
              <a:t>http://www.insarschool1.edurm.ru/index.php?option=com_content&amp;view=article&amp;id=84:2011-08-06-12-33-18&amp;catid=5:2011-08-05-07-11-37&amp;Itemid=4</a:t>
            </a:r>
            <a:endParaRPr lang="ru-RU" sz="3200" dirty="0" smtClean="0"/>
          </a:p>
          <a:p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1" name="Rectangle 1"/>
          <p:cNvSpPr>
            <a:spLocks noChangeArrowheads="1"/>
          </p:cNvSpPr>
          <p:nvPr/>
        </p:nvSpPr>
        <p:spPr bwMode="auto">
          <a:xfrm>
            <a:off x="720725" y="-242888"/>
            <a:ext cx="7797800" cy="153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ru-RU" sz="2000" b="1" dirty="0" smtClean="0">
                <a:solidFill>
                  <a:srgbClr val="99284C"/>
                </a:solidFill>
                <a:latin typeface="Arial" charset="0"/>
                <a:cs typeface="Arial" charset="0"/>
              </a:rPr>
              <a:t>12. </a:t>
            </a:r>
            <a:r>
              <a:rPr kumimoji="0" lang="ru-RU" sz="2000" b="1" dirty="0">
                <a:solidFill>
                  <a:srgbClr val="99284C"/>
                </a:solidFill>
                <a:latin typeface="Arial" charset="0"/>
                <a:cs typeface="Arial" charset="0"/>
              </a:rPr>
              <a:t>Наличие авторских  программ , методических пособий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34" y="5214950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A50021"/>
                </a:solidFill>
              </a:rPr>
              <a:t>Подтверждение: учебный план школы за аттестационный период</a:t>
            </a:r>
            <a:endParaRPr lang="ru-RU" sz="2000" b="1" dirty="0">
              <a:solidFill>
                <a:srgbClr val="A5002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700808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ru-RU" sz="2000" b="1" u="sng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Программы элективных курсов: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000099"/>
                </a:solidFill>
              </a:rPr>
              <a:t>«Построение графиков функций и уравнений»,8класс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000099"/>
                </a:solidFill>
              </a:rPr>
              <a:t>«Процентные расчёты на каждый день», 7 класс</a:t>
            </a:r>
          </a:p>
          <a:p>
            <a:pPr marL="457200" indent="-457200">
              <a:buFontTx/>
              <a:buAutoNum type="arabicPeriod"/>
            </a:pPr>
            <a:r>
              <a:rPr lang="ru-RU" sz="2000" b="1" dirty="0" smtClean="0">
                <a:solidFill>
                  <a:srgbClr val="000099"/>
                </a:solidFill>
              </a:rPr>
              <a:t>«Решение задач повышенной сложности. Подготовка к ГИА» , </a:t>
            </a:r>
          </a:p>
          <a:p>
            <a:pPr marL="457200" indent="-457200"/>
            <a:r>
              <a:rPr lang="ru-RU" sz="2000" b="1" dirty="0" smtClean="0">
                <a:solidFill>
                  <a:srgbClr val="000099"/>
                </a:solidFill>
              </a:rPr>
              <a:t>         9 класс </a:t>
            </a:r>
          </a:p>
          <a:p>
            <a:pPr marL="457200" indent="-457200"/>
            <a:r>
              <a:rPr lang="ru-RU" sz="2000" b="1" dirty="0" smtClean="0">
                <a:solidFill>
                  <a:srgbClr val="000099"/>
                </a:solidFill>
              </a:rPr>
              <a:t>4.    «Решение нестандартных и олимпиадных задач по математике», 9 класс </a:t>
            </a:r>
            <a:endParaRPr lang="ru-RU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out-2\Documents\Scanned Documents\элективы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73408" y="0"/>
            <a:ext cx="949081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2844" y="-71462"/>
            <a:ext cx="8929718" cy="143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ru-RU" sz="2000" b="1" dirty="0" smtClean="0">
                <a:solidFill>
                  <a:srgbClr val="99284C"/>
                </a:solidFill>
                <a:latin typeface="Arial" charset="0"/>
                <a:cs typeface="Arial" charset="0"/>
              </a:rPr>
              <a:t>13. Выступления на научно-практических конференциях, семинарах, проведение открытых уроков, мастер-классов, мероприятий</a:t>
            </a:r>
            <a:endParaRPr kumimoji="0" lang="ru-RU" sz="2000" b="1" dirty="0">
              <a:solidFill>
                <a:srgbClr val="99284C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91680" y="1556792"/>
            <a:ext cx="6215106" cy="4684712"/>
          </a:xfrm>
          <a:prstGeom prst="rect">
            <a:avLst/>
          </a:prstGeom>
          <a:solidFill>
            <a:srgbClr val="F8F8F8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28080" rIns="0" bIns="0"/>
          <a:lstStyle/>
          <a:p>
            <a:pPr marL="342900" indent="-342900" eaLnBrk="1" hangingPunct="1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ru-RU" sz="2400" b="1" dirty="0" smtClean="0">
                <a:solidFill>
                  <a:srgbClr val="99284C"/>
                </a:solidFill>
                <a:latin typeface="Arial" charset="0"/>
                <a:cs typeface="Arial" charset="0"/>
              </a:rPr>
              <a:t>Муниципальный уровень: </a:t>
            </a:r>
            <a:r>
              <a:rPr kumimoji="0" lang="ru-RU" sz="2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1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ru-RU" sz="2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   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ru-RU" sz="2400" b="1" dirty="0" smtClean="0">
                <a:solidFill>
                  <a:srgbClr val="99284C"/>
                </a:solidFill>
                <a:latin typeface="Arial" charset="0"/>
                <a:cs typeface="Arial" charset="0"/>
              </a:rPr>
              <a:t>Республиканский уровень: </a:t>
            </a:r>
            <a:r>
              <a:rPr kumimoji="0" lang="ru-RU" sz="2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нет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kumimoji="0" lang="ru-RU" sz="2400" b="1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ru-RU" sz="2400" b="1" dirty="0" smtClean="0">
                <a:solidFill>
                  <a:srgbClr val="99284C"/>
                </a:solidFill>
                <a:latin typeface="Arial" charset="0"/>
                <a:cs typeface="Arial" charset="0"/>
              </a:rPr>
              <a:t>Российский уровень: </a:t>
            </a:r>
            <a:r>
              <a:rPr kumimoji="0" lang="ru-RU" sz="2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нет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kumimoji="0" lang="ru-RU" sz="2400" b="1" dirty="0" smtClean="0">
              <a:solidFill>
                <a:srgbClr val="99284C"/>
              </a:solidFill>
              <a:latin typeface="Arial" charset="0"/>
              <a:cs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CC0000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ru-RU" sz="2400" b="1" dirty="0" smtClean="0">
                <a:solidFill>
                  <a:srgbClr val="99284C"/>
                </a:solidFill>
                <a:latin typeface="Arial" charset="0"/>
                <a:cs typeface="Arial" charset="0"/>
              </a:rPr>
              <a:t> </a:t>
            </a:r>
            <a:endParaRPr kumimoji="0" lang="ru-RU" sz="2400" b="1" dirty="0">
              <a:solidFill>
                <a:srgbClr val="99284C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out-2\Documents\Scanned Documents\Рисунок (30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02254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107950" y="115888"/>
            <a:ext cx="8893175" cy="487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137160">
            <a:spAutoFit/>
          </a:bodyPr>
          <a:lstStyle/>
          <a:p>
            <a:pPr algn="ctr"/>
            <a:r>
              <a:rPr kumimoji="0" lang="ru-RU" sz="2000" b="1" dirty="0">
                <a:solidFill>
                  <a:srgbClr val="CC0000"/>
                </a:solidFill>
                <a:latin typeface="Arial" charset="0"/>
                <a:cs typeface="Arial" charset="0"/>
              </a:rPr>
              <a:t>Представление на учителя</a:t>
            </a:r>
          </a:p>
        </p:txBody>
      </p:sp>
      <p:pic>
        <p:nvPicPr>
          <p:cNvPr id="1027" name="Picture 3" descr="C:\Users\nout-2\Documents\Scanned Documents\характетр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52736"/>
            <a:ext cx="4924659" cy="5805264"/>
          </a:xfrm>
          <a:prstGeom prst="rect">
            <a:avLst/>
          </a:prstGeom>
          <a:noFill/>
        </p:spPr>
      </p:pic>
      <p:pic>
        <p:nvPicPr>
          <p:cNvPr id="1028" name="Picture 4" descr="C:\Users\nout-2\Documents\Scanned Documents\Рисунок (22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1052736"/>
            <a:ext cx="4283967" cy="2549612"/>
          </a:xfrm>
          <a:prstGeom prst="rect">
            <a:avLst/>
          </a:prstGeom>
          <a:noFill/>
        </p:spPr>
      </p:pic>
      <p:pic>
        <p:nvPicPr>
          <p:cNvPr id="1029" name="Picture 5" descr="C:\Users\nout-2\Documents\Scanned Documents\Рисунок (23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032" y="3573016"/>
            <a:ext cx="4283968" cy="318135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Rectangle 1"/>
          <p:cNvSpPr>
            <a:spLocks noChangeArrowheads="1"/>
          </p:cNvSpPr>
          <p:nvPr/>
        </p:nvSpPr>
        <p:spPr bwMode="auto">
          <a:xfrm>
            <a:off x="684213" y="-100013"/>
            <a:ext cx="7748587" cy="143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ru-RU" sz="2000" b="1" dirty="0" smtClean="0">
                <a:solidFill>
                  <a:srgbClr val="99284C"/>
                </a:solidFill>
                <a:latin typeface="Arial" charset="0"/>
                <a:cs typeface="Arial" charset="0"/>
              </a:rPr>
              <a:t>14. </a:t>
            </a:r>
            <a:r>
              <a:rPr kumimoji="0" lang="ru-RU" sz="2000" b="1" dirty="0">
                <a:solidFill>
                  <a:srgbClr val="99284C"/>
                </a:solidFill>
                <a:latin typeface="Arial" charset="0"/>
                <a:cs typeface="Arial" charset="0"/>
              </a:rPr>
              <a:t>Общественная активность</a:t>
            </a:r>
          </a:p>
        </p:txBody>
      </p:sp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431800" y="1268760"/>
            <a:ext cx="8712200" cy="621902"/>
          </a:xfrm>
          <a:prstGeom prst="rect">
            <a:avLst/>
          </a:prstGeom>
          <a:solidFill>
            <a:srgbClr val="F8F8F8">
              <a:alpha val="39999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tIns="13716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нет</a:t>
            </a:r>
            <a:endParaRPr lang="ru-RU" sz="2800" dirty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84213" y="-100013"/>
            <a:ext cx="7748587" cy="143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ru-RU" sz="2000" b="1" dirty="0" smtClean="0">
                <a:solidFill>
                  <a:srgbClr val="99284C"/>
                </a:solidFill>
                <a:latin typeface="Arial" charset="0"/>
                <a:cs typeface="Arial" charset="0"/>
              </a:rPr>
              <a:t>15. Профессиональные конкурсы</a:t>
            </a:r>
            <a:endParaRPr kumimoji="0" lang="ru-RU" sz="2000" b="1" dirty="0">
              <a:solidFill>
                <a:srgbClr val="99284C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1928802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</a:rPr>
              <a:t>Нет</a:t>
            </a:r>
            <a:endParaRPr lang="ru-RU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6" name="Rectangle 1"/>
          <p:cNvSpPr>
            <a:spLocks noChangeArrowheads="1"/>
          </p:cNvSpPr>
          <p:nvPr/>
        </p:nvSpPr>
        <p:spPr bwMode="auto">
          <a:xfrm>
            <a:off x="539750" y="-171450"/>
            <a:ext cx="77978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ru-RU" sz="2000" b="1" dirty="0" smtClean="0">
                <a:solidFill>
                  <a:srgbClr val="99284C"/>
                </a:solidFill>
                <a:latin typeface="Arial" charset="0"/>
                <a:cs typeface="Arial" charset="0"/>
              </a:rPr>
              <a:t>16. </a:t>
            </a:r>
            <a:r>
              <a:rPr kumimoji="0" lang="ru-RU" sz="2000" b="1" dirty="0">
                <a:solidFill>
                  <a:srgbClr val="99284C"/>
                </a:solidFill>
                <a:latin typeface="Arial" charset="0"/>
                <a:cs typeface="Arial" charset="0"/>
              </a:rPr>
              <a:t>Награды и поощрения</a:t>
            </a:r>
          </a:p>
        </p:txBody>
      </p:sp>
      <p:sp>
        <p:nvSpPr>
          <p:cNvPr id="177165" name="Text Box 13"/>
          <p:cNvSpPr txBox="1">
            <a:spLocks noChangeArrowheads="1"/>
          </p:cNvSpPr>
          <p:nvPr/>
        </p:nvSpPr>
        <p:spPr bwMode="auto">
          <a:xfrm>
            <a:off x="1187624" y="1340768"/>
            <a:ext cx="6264250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tIns="13716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u="sng" dirty="0">
                <a:solidFill>
                  <a:srgbClr val="A50021"/>
                </a:solidFill>
                <a:latin typeface="Arial" charset="0"/>
                <a:cs typeface="Arial" charset="0"/>
              </a:rPr>
              <a:t>Всероссийский уровень: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2276872"/>
            <a:ext cx="7200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Благодарственное письмо Российского оргкомитета конкурса «Кенгуру» за помощь в организации данного конкурса, 20 марта 2014 г.</a:t>
            </a:r>
          </a:p>
          <a:p>
            <a:pPr>
              <a:spcBef>
                <a:spcPct val="50000"/>
              </a:spcBef>
            </a:pPr>
            <a:endParaRPr lang="ru-RU" sz="2000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ru-RU" sz="20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Диплом за организацию </a:t>
            </a:r>
            <a:r>
              <a:rPr lang="ru-RU" sz="2000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сверхпрограммной</a:t>
            </a:r>
            <a:r>
              <a:rPr lang="ru-RU" sz="20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общероссийской  предметной олимпиады </a:t>
            </a:r>
            <a:r>
              <a:rPr lang="ru-RU" sz="2000" u="sng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Олимпус</a:t>
            </a:r>
            <a:r>
              <a:rPr lang="ru-RU" sz="2000" u="sng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Зимняя сессия</a:t>
            </a:r>
            <a:r>
              <a:rPr lang="ru-RU" sz="20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, 2013г.</a:t>
            </a:r>
          </a:p>
          <a:p>
            <a:pPr>
              <a:spcBef>
                <a:spcPct val="50000"/>
              </a:spcBef>
            </a:pPr>
            <a:endParaRPr lang="ru-RU" sz="2000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ru-RU" sz="20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Диплом за организацию </a:t>
            </a:r>
            <a:r>
              <a:rPr lang="ru-RU" sz="2000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сверхпрограммного</a:t>
            </a:r>
            <a:r>
              <a:rPr lang="ru-RU" sz="20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конкурса </a:t>
            </a:r>
            <a:r>
              <a:rPr lang="ru-RU" sz="2000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Альбус</a:t>
            </a:r>
            <a:r>
              <a:rPr lang="ru-RU" sz="20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, объявленного Институтом Развития </a:t>
            </a:r>
            <a:r>
              <a:rPr lang="ru-RU" sz="2000" smtClean="0">
                <a:solidFill>
                  <a:srgbClr val="000099"/>
                </a:solidFill>
                <a:latin typeface="Arial" charset="0"/>
                <a:cs typeface="Arial" charset="0"/>
              </a:rPr>
              <a:t>Школьного Образования,2012г.</a:t>
            </a:r>
            <a:endParaRPr lang="ru-RU" sz="2000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out-2\Documents\Scanned Documents\Рисунок (18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707904" cy="5099822"/>
          </a:xfrm>
          <a:prstGeom prst="rect">
            <a:avLst/>
          </a:prstGeom>
          <a:noFill/>
        </p:spPr>
      </p:pic>
      <p:pic>
        <p:nvPicPr>
          <p:cNvPr id="1028" name="Picture 4" descr="I:\11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784" y="4218339"/>
            <a:ext cx="3635896" cy="2639661"/>
          </a:xfrm>
          <a:prstGeom prst="rect">
            <a:avLst/>
          </a:prstGeom>
          <a:noFill/>
        </p:spPr>
      </p:pic>
      <p:pic>
        <p:nvPicPr>
          <p:cNvPr id="1029" name="Picture 5" descr="I:\4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25488" y="260648"/>
            <a:ext cx="3618512" cy="501317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84213" y="-100013"/>
            <a:ext cx="7748587" cy="143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ru-RU" sz="2000" b="1" dirty="0" smtClean="0">
                <a:solidFill>
                  <a:srgbClr val="99284C"/>
                </a:solidFill>
                <a:latin typeface="Arial" charset="0"/>
                <a:cs typeface="Arial" charset="0"/>
              </a:rPr>
              <a:t>17. Рейтинг среди обучающихся, родителей, педагогического сообщества </a:t>
            </a:r>
            <a:endParaRPr kumimoji="0" lang="ru-RU" sz="2000" b="1" dirty="0">
              <a:solidFill>
                <a:srgbClr val="99284C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28662" y="2571744"/>
            <a:ext cx="7748587" cy="143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ru-RU" sz="2000" b="1" dirty="0" smtClean="0">
                <a:solidFill>
                  <a:srgbClr val="99284C"/>
                </a:solidFill>
                <a:latin typeface="Arial" charset="0"/>
                <a:cs typeface="Arial" charset="0"/>
              </a:rPr>
              <a:t>Для аттестующихся на высшую категорию!</a:t>
            </a:r>
            <a:endParaRPr kumimoji="0" lang="ru-RU" sz="2000" b="1" dirty="0">
              <a:solidFill>
                <a:srgbClr val="99284C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2" name="Rectangle 1"/>
          <p:cNvSpPr>
            <a:spLocks noChangeArrowheads="1"/>
          </p:cNvSpPr>
          <p:nvPr/>
        </p:nvSpPr>
        <p:spPr bwMode="auto">
          <a:xfrm>
            <a:off x="539750" y="-387350"/>
            <a:ext cx="7797800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ru-RU" sz="2000" b="1" dirty="0" smtClean="0">
                <a:solidFill>
                  <a:srgbClr val="B80047"/>
                </a:solidFill>
                <a:latin typeface="Arial" charset="0"/>
                <a:cs typeface="Arial" charset="0"/>
              </a:rPr>
              <a:t>18. </a:t>
            </a:r>
            <a:r>
              <a:rPr kumimoji="0" lang="ru-RU" sz="2000" b="1" dirty="0">
                <a:solidFill>
                  <a:srgbClr val="B80047"/>
                </a:solidFill>
                <a:latin typeface="Arial" charset="0"/>
                <a:cs typeface="Arial" charset="0"/>
              </a:rPr>
              <a:t>Повышение квалификации</a:t>
            </a:r>
          </a:p>
        </p:txBody>
      </p:sp>
      <p:graphicFrame>
        <p:nvGraphicFramePr>
          <p:cNvPr id="176195" name="Group 67"/>
          <p:cNvGraphicFramePr>
            <a:graphicFrameLocks noGrp="1"/>
          </p:cNvGraphicFramePr>
          <p:nvPr/>
        </p:nvGraphicFramePr>
        <p:xfrm>
          <a:off x="323850" y="1238250"/>
          <a:ext cx="8640763" cy="2743200"/>
        </p:xfrm>
        <a:graphic>
          <a:graphicData uri="http://schemas.openxmlformats.org/drawingml/2006/table">
            <a:tbl>
              <a:tblPr/>
              <a:tblGrid>
                <a:gridCol w="8640763"/>
              </a:tblGrid>
              <a:tr h="5905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«Создание дистанционных модулей для обучения школьников в виртуальной среде дистанционного обучения « </a:t>
                      </a:r>
                      <a:r>
                        <a:rPr kumimoji="1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Moodle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в объеме 1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r>
                        <a:rPr kumimoji="1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часов с 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r>
                        <a:rPr kumimoji="1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октября по 26 ноября 2013 г., г. Саранск, ГБОУ ДПО (ПК) МРИО, регистрационный номер 3308</a:t>
                      </a:r>
                    </a:p>
                  </a:txBody>
                  <a:tcPr marT="13716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13716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«Федеральные государственные образовательные стандарты основного общего  образования: содержание и технологии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в объеме 114 часов с 05 ноября по 13 ноября 2013 г., г. Саранск, ГБОУ ДПО (ПК) МРИО, регистрационный номер 2679</a:t>
                      </a:r>
                    </a:p>
                    <a:p>
                      <a:endParaRPr lang="ru-RU" dirty="0"/>
                    </a:p>
                  </a:txBody>
                  <a:tcPr marT="13716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out-2\Documents\Scanned Documents\курсы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64828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out-2\Documents\Scanned Documents\кур1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64828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4" name="Rectangle 6"/>
          <p:cNvSpPr>
            <a:spLocks noChangeArrowheads="1"/>
          </p:cNvSpPr>
          <p:nvPr/>
        </p:nvSpPr>
        <p:spPr bwMode="auto">
          <a:xfrm>
            <a:off x="827584" y="260648"/>
            <a:ext cx="6694525" cy="8002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137160">
            <a:spAutoFit/>
          </a:bodyPr>
          <a:lstStyle/>
          <a:p>
            <a:pPr marL="457200" indent="-457200">
              <a:buAutoNum type="arabicPeriod"/>
            </a:pPr>
            <a:r>
              <a:rPr kumimoji="0" lang="ru-RU" sz="2000" b="1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Представление </a:t>
            </a:r>
            <a:r>
              <a:rPr kumimoji="0" lang="ru-RU" sz="2000" b="1" dirty="0">
                <a:solidFill>
                  <a:srgbClr val="CC0000"/>
                </a:solidFill>
                <a:latin typeface="Arial" charset="0"/>
                <a:cs typeface="Arial" charset="0"/>
              </a:rPr>
              <a:t>собственного инновационного </a:t>
            </a:r>
            <a:endParaRPr kumimoji="0" lang="ru-RU" sz="2000" b="1" dirty="0" smtClean="0">
              <a:solidFill>
                <a:srgbClr val="CC0000"/>
              </a:solidFill>
              <a:latin typeface="Arial" charset="0"/>
              <a:cs typeface="Arial" charset="0"/>
            </a:endParaRPr>
          </a:p>
          <a:p>
            <a:pPr marL="457200" indent="-457200" algn="ctr"/>
            <a:r>
              <a:rPr kumimoji="0" lang="ru-RU" sz="2000" b="1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педагогического </a:t>
            </a:r>
            <a:r>
              <a:rPr kumimoji="0" lang="ru-RU" sz="2000" b="1" dirty="0">
                <a:solidFill>
                  <a:srgbClr val="CC0000"/>
                </a:solidFill>
                <a:latin typeface="Arial" charset="0"/>
                <a:cs typeface="Arial" charset="0"/>
              </a:rPr>
              <a:t>опыта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196752"/>
            <a:ext cx="7778750" cy="516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87624" y="0"/>
            <a:ext cx="6781800" cy="1066800"/>
          </a:xfrm>
        </p:spPr>
        <p:txBody>
          <a:bodyPr/>
          <a:lstStyle/>
          <a:p>
            <a:endParaRPr lang="ru-RU" sz="1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nout-2\Documents\Scanned Documents\Рисунок (2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196752"/>
            <a:ext cx="7488832" cy="508368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Представление собственного инновационного педагогического опыта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nout-2\Documents\Scanned Documents\пед1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196752"/>
            <a:ext cx="8136904" cy="532859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1. Представление  собственного инновационного педагогического опыта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nout-2\Documents\Scanned Documents\педагог1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178053"/>
            <a:ext cx="8064896" cy="549693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Представление собственного инновационного педагогического опыта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79388" y="214290"/>
            <a:ext cx="8964612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137160">
            <a:spAutoFit/>
          </a:bodyPr>
          <a:lstStyle/>
          <a:p>
            <a:pPr algn="ctr"/>
            <a:r>
              <a:rPr kumimoji="0" lang="ru-RU" sz="2000" b="1" dirty="0" smtClean="0">
                <a:solidFill>
                  <a:srgbClr val="A50021"/>
                </a:solidFill>
                <a:latin typeface="Arial" charset="0"/>
                <a:cs typeface="Arial" charset="0"/>
              </a:rPr>
              <a:t>2. Внутренний мониторинг</a:t>
            </a:r>
            <a:endParaRPr kumimoji="0" lang="ru-RU" sz="2000" b="1" dirty="0">
              <a:solidFill>
                <a:srgbClr val="A5002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357298"/>
            <a:ext cx="8358246" cy="1323439"/>
          </a:xfrm>
          <a:prstGeom prst="rect">
            <a:avLst/>
          </a:prstGeom>
          <a:solidFill>
            <a:srgbClr val="F8F8F8"/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Среднее  </a:t>
            </a:r>
            <a:r>
              <a:rPr lang="ru-RU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качество знаний за </a:t>
            </a:r>
            <a:r>
              <a:rPr lang="ru-RU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два  </a:t>
            </a:r>
            <a:r>
              <a:rPr lang="ru-RU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года по результатам внутреннего мониторинга </a:t>
            </a:r>
            <a:r>
              <a:rPr lang="ru-RU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составляет: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алгебре – 45,5% </a:t>
            </a:r>
          </a:p>
          <a:p>
            <a:endParaRPr lang="ru-RU" sz="20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907704" y="3068960"/>
          <a:ext cx="453650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nout-2\Documents\Scanned Documents\Рисунок (25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99" y="0"/>
            <a:ext cx="712879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BRANCHTO" val="0"/>
  <p:tag name="ISPRING_RESOURCE_PATHS_HASH" val="8fe382b948377304034e9f4163aaa8daa5f058"/>
  <p:tag name="ISPRING_RESOURCE_PATHS_HASH_2" val="f227565e364b625b32abfc846fc65e06880c3bb"/>
</p:tagLst>
</file>

<file path=ppt/theme/theme1.xml><?xml version="1.0" encoding="utf-8"?>
<a:theme xmlns:a="http://schemas.openxmlformats.org/drawingml/2006/main" name="terpugova_prezent_2011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erpugova_prezent_2011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13716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13716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terpugova_prezent_2011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rpugova_prezent_2011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rpugova_prezent_20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rpugova_prezent_2011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rpugova_prezent_2011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rpugova_prezent_2011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rpugova_prezent_2011 7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777777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rpugova_prezent_2011 8">
        <a:dk1>
          <a:srgbClr val="000000"/>
        </a:dk1>
        <a:lt1>
          <a:srgbClr val="996633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CAB8AD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777777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rpugova_prezent_2011 9">
        <a:dk1>
          <a:srgbClr val="000000"/>
        </a:dk1>
        <a:lt1>
          <a:srgbClr val="996633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CAB8AD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CC66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terpugova_prezent_2011">
    <a:majorFont>
      <a:latin typeface="Garamond"/>
      <a:ea typeface=""/>
      <a:cs typeface=""/>
    </a:majorFont>
    <a:minorFont>
      <a:latin typeface="Garamond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terpugova_prezent_2011">
    <a:majorFont>
      <a:latin typeface="Garamond"/>
      <a:ea typeface=""/>
      <a:cs typeface=""/>
    </a:majorFont>
    <a:minorFont>
      <a:latin typeface="Garamond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terpugova_prezent_2011</Template>
  <TotalTime>4379</TotalTime>
  <Words>644</Words>
  <Application>Microsoft Office PowerPoint</Application>
  <PresentationFormat>Экран (4:3)</PresentationFormat>
  <Paragraphs>104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terpugova_prezent_2011</vt:lpstr>
      <vt:lpstr>Слайд 1</vt:lpstr>
      <vt:lpstr>Слайд 2</vt:lpstr>
      <vt:lpstr>Слайд 3</vt:lpstr>
      <vt:lpstr>Слайд 4</vt:lpstr>
      <vt:lpstr>1. Представление собственного инновационного педагогического опыта</vt:lpstr>
      <vt:lpstr> 1. Представление  собственного инновационного педагогического опыта</vt:lpstr>
      <vt:lpstr>1. Представление собственного инновационного педагогического опыта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 Вечер математики «Долой скуку!» 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Зам директора по УВР</dc:creator>
  <cp:lastModifiedBy>лара</cp:lastModifiedBy>
  <cp:revision>208</cp:revision>
  <dcterms:created xsi:type="dcterms:W3CDTF">2012-02-17T05:43:38Z</dcterms:created>
  <dcterms:modified xsi:type="dcterms:W3CDTF">2015-04-03T11:56:08Z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TC010178481049</vt:lpwstr>
  </property>
</Properties>
</file>