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F92B-CA78-4124-BF67-2E350E3E85A2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E0D3D-6A13-4B04-AF6D-5E3FFD054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E0D3D-6A13-4B04-AF6D-5E3FFD0544D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4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61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4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77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1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9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5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44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8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97E0-49C8-4FA7-9123-D3A88934FC0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3964-2E83-489D-9038-7CC0868A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6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4.jpe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>
            <a:off x="251520" y="404665"/>
            <a:ext cx="8496944" cy="115212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Роль минеральных веществ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 </a:t>
            </a:r>
            <a:r>
              <a:rPr lang="ru-RU" b="1" dirty="0">
                <a:solidFill>
                  <a:srgbClr val="7030A0"/>
                </a:solidFill>
              </a:rPr>
              <a:t>жизнедеятельности организма</a:t>
            </a:r>
            <a:r>
              <a:rPr lang="ru-RU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.</a:t>
            </a:r>
          </a:p>
        </p:txBody>
      </p:sp>
      <p:pic>
        <p:nvPicPr>
          <p:cNvPr id="5" name="Picture 11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9278" y="2420888"/>
            <a:ext cx="4011756" cy="219199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7591" y="1412776"/>
            <a:ext cx="1762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6 класс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8" r="5536"/>
          <a:stretch/>
        </p:blipFill>
        <p:spPr>
          <a:xfrm>
            <a:off x="665672" y="1778563"/>
            <a:ext cx="2970224" cy="28343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842701" y="4797151"/>
            <a:ext cx="2616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Костяная Г.М.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672" y="5445898"/>
            <a:ext cx="7989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ГКОУ </a:t>
            </a: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dirty="0" err="1" smtClean="0">
                <a:solidFill>
                  <a:srgbClr val="C00000"/>
                </a:solidFill>
              </a:rPr>
              <a:t>Азаровский</a:t>
            </a:r>
            <a:r>
              <a:rPr lang="ru-RU" sz="2800" b="1" dirty="0" smtClean="0">
                <a:solidFill>
                  <a:srgbClr val="C00000"/>
                </a:solidFill>
              </a:rPr>
              <a:t> д/дом-школа им. В.Т. Попова»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9618" y="4908060"/>
            <a:ext cx="2841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Учитель технологии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153" y="6011996"/>
            <a:ext cx="132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г</a:t>
            </a:r>
            <a:r>
              <a:rPr lang="ru-RU" sz="2400" b="1" dirty="0" smtClean="0">
                <a:solidFill>
                  <a:srgbClr val="7030A0"/>
                </a:solidFill>
              </a:rPr>
              <a:t>. Калуга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0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62484"/>
            <a:ext cx="655781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 здоровы!</a:t>
            </a:r>
            <a:endParaRPr lang="ru-RU" sz="8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459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95536" y="620688"/>
            <a:ext cx="76189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общие сведения о значении минеральных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 в  жизнедеятельности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4696" y="1916832"/>
            <a:ext cx="89425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повторения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нужна организму человека пища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питательные вещества входят в состав пищи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витамины?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13651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20681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Минеральные   </a:t>
            </a:r>
            <a:r>
              <a:rPr lang="ru-RU" sz="2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вещества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539750" y="1628775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Макроэлементы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кальций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магний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калий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натрий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фосфор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хлор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сера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1054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Микроэлементы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железо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цинк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марганец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хром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йод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фтор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572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85" y="260648"/>
            <a:ext cx="27414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Кальций</a:t>
            </a:r>
            <a:r>
              <a:rPr kumimoji="0" lang="ru-RU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1519" y="1043260"/>
            <a:ext cx="83685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Участвует в образовании костей и зубов, </a:t>
            </a:r>
            <a:endParaRPr lang="ru-RU" sz="2400" b="1" dirty="0" smtClean="0">
              <a:solidFill>
                <a:srgbClr val="7030A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Arial" charset="0"/>
              </a:rPr>
              <a:t>необходим </a:t>
            </a: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для нормальной 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</a:rPr>
              <a:t> деятельности </a:t>
            </a: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нервной, </a:t>
            </a:r>
            <a:endParaRPr lang="ru-RU" sz="2400" b="1" dirty="0" smtClean="0">
              <a:solidFill>
                <a:srgbClr val="7030A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Arial" charset="0"/>
              </a:rPr>
              <a:t>эндокринной </a:t>
            </a: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и мышечной систем</a:t>
            </a:r>
            <a:r>
              <a:rPr lang="ru-RU" sz="2400" dirty="0">
                <a:solidFill>
                  <a:srgbClr val="7030A0"/>
                </a:solidFill>
                <a:latin typeface="Arial" charset="0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1519" y="3460528"/>
            <a:ext cx="4817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Наиболее богаты кальцием </a:t>
            </a:r>
            <a:endParaRPr lang="ru-RU" sz="2400" b="1" dirty="0" smtClean="0">
              <a:solidFill>
                <a:srgbClr val="7030A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Arial" charset="0"/>
              </a:rPr>
              <a:t>молоко и </a:t>
            </a:r>
            <a:r>
              <a:rPr lang="ru-RU" sz="2400" b="1" dirty="0">
                <a:solidFill>
                  <a:srgbClr val="7030A0"/>
                </a:solidFill>
                <a:latin typeface="Arial" charset="0"/>
              </a:rPr>
              <a:t>молочные продукты</a:t>
            </a:r>
          </a:p>
        </p:txBody>
      </p:sp>
      <p:pic>
        <p:nvPicPr>
          <p:cNvPr id="6" name="Picture 8" descr="молок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3" y="4355234"/>
            <a:ext cx="3968229" cy="2139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607" y="3460528"/>
            <a:ext cx="3818651" cy="2912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19" y="2251953"/>
            <a:ext cx="88553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Дефицит кальция вызывает изменения в деятельности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н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ервной системы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, кариес зубов,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повышенную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ломкость костей.</a:t>
            </a:r>
          </a:p>
        </p:txBody>
      </p:sp>
    </p:spTree>
    <p:extLst>
      <p:ext uri="{BB962C8B-B14F-4D97-AF65-F5344CB8AC3E}">
        <p14:creationId xmlns:p14="http://schemas.microsoft.com/office/powerpoint/2010/main" val="2191393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51520" y="180976"/>
            <a:ext cx="3096344" cy="8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Калий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8542" y="1052736"/>
            <a:ext cx="65186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Усиливает выведение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жидкости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из организма,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играет важную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роль в обмене веществ,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поддерживает работу сердечной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мышцы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5373216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333399"/>
                </a:solidFill>
                <a:latin typeface="Arial" charset="0"/>
              </a:rPr>
              <a:t>Калий содержится  в красной и чёрной смородине, </a:t>
            </a:r>
            <a:endParaRPr lang="ru-RU" sz="2400" b="1" dirty="0" smtClean="0">
              <a:solidFill>
                <a:srgbClr val="333399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333399"/>
                </a:solidFill>
                <a:latin typeface="Arial" charset="0"/>
              </a:rPr>
              <a:t>бананах, сухофруктах</a:t>
            </a:r>
            <a:r>
              <a:rPr lang="ru-RU" sz="2400" b="1" dirty="0">
                <a:solidFill>
                  <a:srgbClr val="333399"/>
                </a:solidFill>
                <a:latin typeface="Arial" charset="0"/>
              </a:rPr>
              <a:t>, горохе, фасоли. свекле, томатах, </a:t>
            </a:r>
            <a:endParaRPr lang="ru-RU" sz="2400" b="1" dirty="0" smtClean="0">
              <a:solidFill>
                <a:srgbClr val="333399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333399"/>
                </a:solidFill>
                <a:latin typeface="Arial" charset="0"/>
              </a:rPr>
              <a:t>картофеле, рыбе</a:t>
            </a:r>
            <a:r>
              <a:rPr lang="ru-RU" sz="2400" b="1" dirty="0">
                <a:solidFill>
                  <a:srgbClr val="333399"/>
                </a:solidFill>
                <a:latin typeface="Arial" charset="0"/>
              </a:rPr>
              <a:t>, хлебе.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128586"/>
            <a:ext cx="1483618" cy="1651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0774" y="2976485"/>
            <a:ext cx="3358290" cy="2216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2976486"/>
            <a:ext cx="2968138" cy="2216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1338" y="128588"/>
            <a:ext cx="2383262" cy="2652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7144" y="3012453"/>
            <a:ext cx="1961320" cy="2182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4444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539551" y="274638"/>
            <a:ext cx="3024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Натрий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1134" y="1432394"/>
            <a:ext cx="70712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Активно участвует в водном обмене,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задерживая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воду в тканях.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Участвует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в образовании желудочного сока.</a:t>
            </a:r>
          </a:p>
        </p:txBody>
      </p:sp>
      <p:pic>
        <p:nvPicPr>
          <p:cNvPr id="4" name="Picture 7" descr="со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61" y="404664"/>
            <a:ext cx="1460500" cy="2506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134" y="3284984"/>
            <a:ext cx="3889375" cy="290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8879" y="-334404"/>
            <a:ext cx="3168650" cy="2366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83968" y="4221088"/>
            <a:ext cx="4793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Натрий поступает в организм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поваренной солью,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морской рыбой, сырами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346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472358" y="274638"/>
            <a:ext cx="33843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Магний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504" y="1404938"/>
            <a:ext cx="88179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Магний важен для образования костей, он стимулирует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работу сердца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, повышает активность ферментов.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0055" y="2306698"/>
            <a:ext cx="52304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C3300"/>
                </a:solidFill>
                <a:latin typeface="Arial" charset="0"/>
              </a:rPr>
              <a:t>Дефицит магния в организме </a:t>
            </a:r>
            <a:endParaRPr lang="ru-RU" sz="2400" b="1" dirty="0" smtClean="0">
              <a:solidFill>
                <a:srgbClr val="CC33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C3300"/>
                </a:solidFill>
                <a:latin typeface="Arial" charset="0"/>
              </a:rPr>
              <a:t>ведёт </a:t>
            </a:r>
            <a:r>
              <a:rPr lang="ru-RU" sz="2400" b="1" dirty="0">
                <a:solidFill>
                  <a:srgbClr val="CC3300"/>
                </a:solidFill>
                <a:latin typeface="Arial" charset="0"/>
              </a:rPr>
              <a:t>к снижению </a:t>
            </a:r>
            <a:r>
              <a:rPr lang="ru-RU" sz="2400" b="1" dirty="0" smtClean="0">
                <a:solidFill>
                  <a:srgbClr val="CC3300"/>
                </a:solidFill>
                <a:latin typeface="Arial" charset="0"/>
              </a:rPr>
              <a:t>иммунитета,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C3300"/>
                </a:solidFill>
                <a:latin typeface="Arial" charset="0"/>
              </a:rPr>
              <a:t>повышению </a:t>
            </a:r>
            <a:r>
              <a:rPr lang="ru-RU" sz="2400" b="1" dirty="0">
                <a:solidFill>
                  <a:srgbClr val="CC3300"/>
                </a:solidFill>
                <a:latin typeface="Arial" charset="0"/>
              </a:rPr>
              <a:t>нервно-мышечного </a:t>
            </a:r>
            <a:endParaRPr lang="ru-RU" sz="2400" b="1" dirty="0" smtClean="0">
              <a:solidFill>
                <a:srgbClr val="CC33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C3300"/>
                </a:solidFill>
                <a:latin typeface="Arial" charset="0"/>
              </a:rPr>
              <a:t>возбуждения</a:t>
            </a:r>
            <a:r>
              <a:rPr lang="ru-RU" sz="2400" b="1" dirty="0">
                <a:solidFill>
                  <a:srgbClr val="CC3300"/>
                </a:solidFill>
                <a:latin typeface="Arial" charset="0"/>
              </a:rPr>
              <a:t>, сухости кожи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15258" y="5445224"/>
            <a:ext cx="52422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Солями магния богаты пшеница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рожь, гречиха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, просо,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ячмень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овёс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, бобовые.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263526"/>
            <a:ext cx="979562" cy="1090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234642"/>
            <a:ext cx="1051570" cy="1170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4102281"/>
            <a:ext cx="2327171" cy="2589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8144" y="2287648"/>
            <a:ext cx="2664296" cy="2965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77762"/>
            <a:ext cx="1973351" cy="1480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5114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78284" y="263526"/>
            <a:ext cx="3960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Железо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9388" y="1404939"/>
            <a:ext cx="61042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Железо играет роль в кроветворении,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работе сердечно-сосудистой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системы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78284" y="2348880"/>
            <a:ext cx="4960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Дефицит железа приводит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к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заболеванию крови (анемия).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0825" y="3357563"/>
            <a:ext cx="8656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Много железа в яичном желтке, мясе, рыбе,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крупах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(овсяной,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перловой, гречневой),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зелёных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частях растений, некоторых фруктах и ягодах</a:t>
            </a:r>
          </a:p>
        </p:txBody>
      </p:sp>
      <p:pic>
        <p:nvPicPr>
          <p:cNvPr id="6" name="Picture 8" descr="овощ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579000"/>
            <a:ext cx="5761037" cy="2014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0" descr="яй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936" y="263526"/>
            <a:ext cx="3794896" cy="1062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15" y="1476574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972" y="4600108"/>
            <a:ext cx="2995590" cy="1993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9388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23528" y="274638"/>
            <a:ext cx="23042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Йод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08773" y="1527473"/>
            <a:ext cx="4207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Регулирует деятельность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щитовидной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железы</a:t>
            </a:r>
            <a:r>
              <a:rPr lang="ru-RU" sz="2000" dirty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503914"/>
            <a:ext cx="55436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Больше всего йода содержится </a:t>
            </a: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морской рыбе,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морской капусте,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молочных продуктах.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375" y="4004240"/>
            <a:ext cx="3184125" cy="2377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981640"/>
            <a:ext cx="2232248" cy="248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9" descr="моло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4073" y="4004240"/>
            <a:ext cx="4414028" cy="2377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74" y="299857"/>
            <a:ext cx="3286227" cy="3286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5239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331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Натали</cp:lastModifiedBy>
  <cp:revision>10</cp:revision>
  <dcterms:created xsi:type="dcterms:W3CDTF">2015-03-29T17:39:26Z</dcterms:created>
  <dcterms:modified xsi:type="dcterms:W3CDTF">2015-03-29T19:08:05Z</dcterms:modified>
</cp:coreProperties>
</file>