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9" r:id="rId3"/>
    <p:sldId id="271" r:id="rId4"/>
    <p:sldId id="273" r:id="rId5"/>
    <p:sldId id="270" r:id="rId6"/>
    <p:sldId id="278" r:id="rId7"/>
    <p:sldId id="274" r:id="rId8"/>
    <p:sldId id="279" r:id="rId9"/>
    <p:sldId id="272" r:id="rId10"/>
    <p:sldId id="280" r:id="rId11"/>
    <p:sldId id="281" r:id="rId12"/>
    <p:sldId id="261" r:id="rId13"/>
    <p:sldId id="275" r:id="rId14"/>
    <p:sldId id="282" r:id="rId15"/>
    <p:sldId id="283" r:id="rId16"/>
    <p:sldId id="276" r:id="rId17"/>
    <p:sldId id="285" r:id="rId18"/>
    <p:sldId id="264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8C8"/>
    <a:srgbClr val="432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5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382785692-24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0" y="3573016"/>
            <a:ext cx="3275856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839788"/>
            <a:ext cx="5638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A08C8"/>
                </a:solidFill>
                <a:latin typeface="Monotype Corsiva" pitchFamily="66" charset="0"/>
              </a:rPr>
              <a:t>ПРОЕКТ по обучению чтению дошкольников </a:t>
            </a:r>
          </a:p>
          <a:p>
            <a:pPr algn="ctr"/>
            <a:r>
              <a:rPr lang="ru-RU" sz="3600" b="1" dirty="0" smtClean="0">
                <a:solidFill>
                  <a:srgbClr val="3A08C8"/>
                </a:solidFill>
                <a:latin typeface="Monotype Corsiva" pitchFamily="66" charset="0"/>
              </a:rPr>
              <a:t>с ОНР</a:t>
            </a:r>
            <a:endParaRPr lang="ru-RU" sz="3600" b="1" dirty="0">
              <a:solidFill>
                <a:srgbClr val="3A08C8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375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3185038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A08C8"/>
                </a:solidFill>
                <a:latin typeface="Monotype Corsiva" panose="03010101010201010101" pitchFamily="66" charset="0"/>
              </a:rPr>
              <a:t>«Как хорошо уметь читать!»</a:t>
            </a:r>
          </a:p>
          <a:p>
            <a:r>
              <a:rPr lang="ru-RU" sz="3200" b="1" dirty="0" smtClean="0">
                <a:solidFill>
                  <a:srgbClr val="3A08C8"/>
                </a:solidFill>
                <a:latin typeface="Monotype Corsiva" panose="03010101010201010101" pitchFamily="66" charset="0"/>
              </a:rPr>
              <a:t>Подготовила: учитель-логопед высшей квалификационной категории МБДОУ д/с №8 </a:t>
            </a:r>
          </a:p>
          <a:p>
            <a:r>
              <a:rPr lang="ru-RU" sz="3200" b="1" dirty="0" smtClean="0">
                <a:solidFill>
                  <a:srgbClr val="3A08C8"/>
                </a:solidFill>
                <a:latin typeface="Monotype Corsiva" panose="03010101010201010101" pitchFamily="66" charset="0"/>
              </a:rPr>
              <a:t>г. Североморск</a:t>
            </a:r>
          </a:p>
          <a:p>
            <a:r>
              <a:rPr lang="ru-RU" sz="3200" b="1" dirty="0" smtClean="0">
                <a:solidFill>
                  <a:srgbClr val="3A08C8"/>
                </a:solidFill>
                <a:latin typeface="Monotype Corsiva" panose="03010101010201010101" pitchFamily="66" charset="0"/>
              </a:rPr>
              <a:t> Мурманской области</a:t>
            </a:r>
            <a:endParaRPr lang="ru-RU" sz="3200" b="1" dirty="0">
              <a:solidFill>
                <a:srgbClr val="3A08C8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Логопед\документы 13-14г\мо 16.10.13\фото\DSC07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8" y="2015118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Логопед\документы 13-14г\мо 16.10.13\фото\DSC07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779449" cy="18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356" y="2074084"/>
            <a:ext cx="2704141" cy="181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D:\Логопед\документы 13-14г\мо 16.10.13\фото\DSC070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85" y="4830489"/>
            <a:ext cx="2895965" cy="19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215500"/>
            <a:ext cx="2363755" cy="354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D:\Логопед\документы 13-14г\мо 16.10.13\фото\DSC0706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092" y="4537462"/>
            <a:ext cx="3297405" cy="219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39561" y="589330"/>
            <a:ext cx="3360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>
                <a:latin typeface="Monotype Corsiva" pitchFamily="66" charset="0"/>
              </a:rPr>
              <a:t>Библиотека </a:t>
            </a:r>
            <a:r>
              <a:rPr lang="ru-RU" sz="2400" b="1" dirty="0">
                <a:latin typeface="Monotype Corsiva" pitchFamily="66" charset="0"/>
              </a:rPr>
              <a:t>для родителей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огопед\документы 13-14г\мо 16.10.13\фото\DSC070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51" y="1785466"/>
            <a:ext cx="2798788" cy="20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623" y="1785467"/>
            <a:ext cx="2800537" cy="200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554" y="1785467"/>
            <a:ext cx="2795665" cy="200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12" y="4365104"/>
            <a:ext cx="2800234" cy="206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654" y="4357286"/>
            <a:ext cx="2799564" cy="207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244" y="4365104"/>
            <a:ext cx="2799563" cy="207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30946" y="908720"/>
            <a:ext cx="362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«</a:t>
            </a:r>
            <a:r>
              <a:rPr lang="ru-RU" sz="2400" b="1" dirty="0" smtClean="0">
                <a:latin typeface="Monotype Corsiva" pitchFamily="66" charset="0"/>
              </a:rPr>
              <a:t>Библиотека  </a:t>
            </a:r>
            <a:r>
              <a:rPr lang="ru-RU" sz="2400" b="1" dirty="0" err="1">
                <a:latin typeface="Monotype Corsiva" pitchFamily="66" charset="0"/>
              </a:rPr>
              <a:t>Звуковичка</a:t>
            </a:r>
            <a:r>
              <a:rPr lang="ru-RU" sz="2400" b="1" dirty="0">
                <a:latin typeface="Monotype Corsiva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744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4" y="0"/>
            <a:ext cx="8305800" cy="5646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3A08C8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3) Работа с дошкольниками</a:t>
            </a:r>
            <a:endParaRPr lang="ru-RU" sz="2400" b="1" dirty="0">
              <a:solidFill>
                <a:srgbClr val="3A08C8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771" name="Рисунок 13" descr="SDC10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2634706" cy="32403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010" y="544985"/>
            <a:ext cx="2664296" cy="340348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Picture 2" descr="D:\Логопед\док-ты12-13\КОНФЕР 23.04.13\обуч грамоте фото\обуч грамоте 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645024"/>
            <a:ext cx="2203364" cy="30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Логопед\док-ты12-13\КОНФЕР 23.04.13\обуч грамоте фото\обуч грамоте 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44985"/>
            <a:ext cx="2908622" cy="340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5" y="4293096"/>
            <a:ext cx="3736975" cy="2319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836712"/>
            <a:ext cx="9108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A08C8"/>
                </a:solidFill>
                <a:latin typeface="Monotype Corsiva" pitchFamily="66" charset="0"/>
              </a:rPr>
              <a:t>Исходя,  из полученных результатов определено содержание  работы  по проекту: </a:t>
            </a:r>
          </a:p>
          <a:p>
            <a:endParaRPr lang="ru-RU" sz="2400" dirty="0">
              <a:latin typeface="Monotype Corsiva" pitchFamily="66" charset="0"/>
            </a:endParaRPr>
          </a:p>
          <a:p>
            <a:pPr lvl="0"/>
            <a:r>
              <a:rPr lang="ru-RU" sz="2400" dirty="0" smtClean="0">
                <a:latin typeface="Monotype Corsiva" pitchFamily="66" charset="0"/>
              </a:rPr>
              <a:t>-  </a:t>
            </a:r>
            <a:r>
              <a:rPr lang="ru-RU" sz="2400" dirty="0">
                <a:latin typeface="Monotype Corsiva" pitchFamily="66" charset="0"/>
              </a:rPr>
              <a:t>Изучена методическая литература по обучению детей с ОНР чтению;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-  Выстроена </a:t>
            </a:r>
            <a:r>
              <a:rPr lang="ru-RU" sz="2400" dirty="0">
                <a:latin typeface="Monotype Corsiva" pitchFamily="66" charset="0"/>
              </a:rPr>
              <a:t>система образовательных ситуаций творческого цикла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 «Как хорошо уметь читать!» с использованием метода наглядного моделирования;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-  Разработан </a:t>
            </a:r>
            <a:r>
              <a:rPr lang="ru-RU" sz="2400" dirty="0">
                <a:latin typeface="Monotype Corsiva" pitchFamily="66" charset="0"/>
              </a:rPr>
              <a:t>перспективный план по работе с родителями;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-  Составлен </a:t>
            </a:r>
            <a:r>
              <a:rPr lang="ru-RU" sz="2400" dirty="0">
                <a:latin typeface="Monotype Corsiva" pitchFamily="66" charset="0"/>
              </a:rPr>
              <a:t>тематический план работы с детьми (определены виды деятельности, содержание, методы и приёмы);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-  Оформлена </a:t>
            </a:r>
            <a:r>
              <a:rPr lang="ru-RU" sz="2400" dirty="0">
                <a:latin typeface="Monotype Corsiva" pitchFamily="66" charset="0"/>
              </a:rPr>
              <a:t>картотека пальчиковых и дидактических игр;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-  Созданы </a:t>
            </a:r>
            <a:r>
              <a:rPr lang="ru-RU" sz="2400" dirty="0">
                <a:latin typeface="Monotype Corsiva" pitchFamily="66" charset="0"/>
              </a:rPr>
              <a:t>буквенные фризы и книжки-малышки;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-  Подобраны </a:t>
            </a:r>
            <a:r>
              <a:rPr lang="ru-RU" sz="2400" dirty="0">
                <a:latin typeface="Monotype Corsiva" pitchFamily="66" charset="0"/>
              </a:rPr>
              <a:t>дидактические игры («Слоговой цветочек»; «Звуковой поезд», «Разноцветные дорожки» и др.);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-   Определены </a:t>
            </a:r>
            <a:r>
              <a:rPr lang="ru-RU" sz="2400" dirty="0">
                <a:latin typeface="Monotype Corsiva" pitchFamily="66" charset="0"/>
              </a:rPr>
              <a:t>предполагаемые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16321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28800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3A08C8"/>
                </a:solidFill>
                <a:latin typeface="Monotype Corsiva" pitchFamily="66" charset="0"/>
              </a:rPr>
              <a:t>Результаты работы  по проекту на </a:t>
            </a:r>
            <a:r>
              <a:rPr lang="en-US" sz="2400" b="1" u="sng" dirty="0">
                <a:solidFill>
                  <a:srgbClr val="3A08C8"/>
                </a:solidFill>
                <a:latin typeface="Monotype Corsiva" pitchFamily="66" charset="0"/>
              </a:rPr>
              <a:t>I</a:t>
            </a:r>
            <a:r>
              <a:rPr lang="ru-RU" sz="2400" b="1" u="sng" dirty="0">
                <a:solidFill>
                  <a:srgbClr val="3A08C8"/>
                </a:solidFill>
                <a:latin typeface="Monotype Corsiva" pitchFamily="66" charset="0"/>
              </a:rPr>
              <a:t> этапе</a:t>
            </a:r>
            <a:r>
              <a:rPr lang="ru-RU" sz="2400" u="sng" dirty="0">
                <a:solidFill>
                  <a:srgbClr val="3A08C8"/>
                </a:solidFill>
                <a:latin typeface="Monotype Corsiva" pitchFamily="66" charset="0"/>
              </a:rPr>
              <a:t> </a:t>
            </a:r>
            <a:r>
              <a:rPr lang="ru-RU" sz="2400" u="sng" dirty="0" smtClean="0">
                <a:solidFill>
                  <a:srgbClr val="3A08C8"/>
                </a:solidFill>
                <a:latin typeface="Monotype Corsiva" pitchFamily="66" charset="0"/>
              </a:rPr>
              <a:t>–</a:t>
            </a:r>
          </a:p>
          <a:p>
            <a:pPr algn="ctr"/>
            <a:r>
              <a:rPr lang="ru-RU" sz="2400" dirty="0" smtClean="0">
                <a:solidFill>
                  <a:srgbClr val="3A08C8"/>
                </a:solidFill>
                <a:latin typeface="Monotype Corsiva" pitchFamily="66" charset="0"/>
              </a:rPr>
              <a:t>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определены </a:t>
            </a:r>
            <a:r>
              <a:rPr lang="ru-RU" sz="2400" dirty="0">
                <a:latin typeface="Monotype Corsiva" pitchFamily="66" charset="0"/>
              </a:rPr>
              <a:t>задачи  и направления работы по теме, созданы условия для развития у детей фонематического </a:t>
            </a:r>
            <a:r>
              <a:rPr lang="ru-RU" sz="2400" dirty="0" smtClean="0">
                <a:latin typeface="Monotype Corsiva" pitchFamily="66" charset="0"/>
              </a:rPr>
              <a:t>слуха; </a:t>
            </a:r>
            <a:r>
              <a:rPr lang="ru-RU" sz="2400" dirty="0">
                <a:latin typeface="Monotype Corsiva" pitchFamily="66" charset="0"/>
              </a:rPr>
              <a:t>формирования предпосылок к успешному овладению звуковым анализом и синтезом; обучения </a:t>
            </a:r>
            <a:r>
              <a:rPr lang="ru-RU" sz="2400" dirty="0" smtClean="0">
                <a:latin typeface="Monotype Corsiva" pitchFamily="66" charset="0"/>
              </a:rPr>
              <a:t>детей  чтению </a:t>
            </a:r>
            <a:r>
              <a:rPr lang="ru-RU" sz="2400" dirty="0">
                <a:latin typeface="Monotype Corsiva" pitchFamily="66" charset="0"/>
              </a:rPr>
              <a:t>посредством использования игровых методов и приёмов обучения, том числе метода наглядного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6849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48680"/>
            <a:ext cx="4280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A08C8"/>
                </a:solidFill>
                <a:latin typeface="Monotype Corsiva" pitchFamily="66" charset="0"/>
              </a:rPr>
              <a:t>II</a:t>
            </a:r>
            <a:r>
              <a:rPr lang="ru-RU" sz="2400" b="1" dirty="0">
                <a:solidFill>
                  <a:srgbClr val="3A08C8"/>
                </a:solidFill>
                <a:latin typeface="Monotype Corsiva" pitchFamily="66" charset="0"/>
              </a:rPr>
              <a:t> – Основной (практический) этап</a:t>
            </a:r>
            <a:endParaRPr lang="ru-RU" sz="2400" dirty="0">
              <a:solidFill>
                <a:srgbClr val="3A08C8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1034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Направления </a:t>
            </a:r>
            <a:r>
              <a:rPr lang="ru-RU" sz="2400" b="1" dirty="0">
                <a:latin typeface="Monotype Corsiva" pitchFamily="66" charset="0"/>
              </a:rPr>
              <a:t>творческого цикла «Как хорошо уметь читать!»: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58672" y="1354369"/>
            <a:ext cx="243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Цикл «Фонетика».</a:t>
            </a:r>
            <a:r>
              <a:rPr lang="ru-RU" sz="2400" dirty="0">
                <a:latin typeface="Monotype Corsiva" pitchFamily="66" charset="0"/>
              </a:rPr>
              <a:t>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41" y="1844823"/>
            <a:ext cx="3097151" cy="211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41" y="4157496"/>
            <a:ext cx="3087279" cy="231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844822"/>
            <a:ext cx="3259089" cy="211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4449" y="4157496"/>
            <a:ext cx="3267256" cy="238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713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340767"/>
            <a:ext cx="4416489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54868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Monotype Corsiva" pitchFamily="66" charset="0"/>
              </a:rPr>
              <a:t>Цикл «Слово</a:t>
            </a:r>
            <a:r>
              <a:rPr lang="ru-RU" sz="2400" b="1" dirty="0" smtClean="0">
                <a:latin typeface="Monotype Corsiva" pitchFamily="66" charset="0"/>
              </a:rPr>
              <a:t>»                          Цикл «Предложение»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" name="Рисунок 5" descr="C:\Users\МДОУ ДС №8\AppData\Local\Microsoft\Windows\Temporary Internet Files\Content.Word\DSCF254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283968" cy="331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4-tub-ru.yandex.net/i?id=50802634-57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4283968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ranok.com.ua/images/objects_object/1/0/3/3/3/image/3993achitaempredlozheniya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4725144"/>
            <a:ext cx="4040095" cy="2132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3A08C8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Результаты работы  по проекту на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3A08C8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3A08C8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этапе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Все эти мероприятия способствовали к концу второго этапа: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осознанному, правильному, плавному слоговому чтению с постепенным переходом к чтению целыми словами и небольшими предложениями;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чтению без утомления и перенапряжения;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работе по трём единицам речи: звуку, слову, предложению;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обогащению словарного запаса, развитию коммуникативных способностей на основе общения.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7888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3A08C8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Третий этап - итоговый. </a:t>
            </a:r>
            <a:br>
              <a:rPr lang="ru-RU" sz="2400" b="1" dirty="0" smtClean="0">
                <a:solidFill>
                  <a:srgbClr val="3A08C8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rgbClr val="3A08C8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rgbClr val="3A08C8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обобщение и оценка результатов, анализ работы и  прогнозирование дальнейшей деятельности.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Мониторинг качества освоения содержания образовательной области «Коммуникация» по разделу «Обучение грамоте и чтению»</a:t>
            </a:r>
            <a:endParaRPr lang="ru-RU" sz="2400" dirty="0">
              <a:solidFill>
                <a:schemeClr val="tx1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67544" y="3356992"/>
          <a:ext cx="3553671" cy="246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Диаграмма" r:id="rId3" imgW="2990911" imgH="1857421" progId="Excel.Sheet.8">
                  <p:embed/>
                </p:oleObj>
              </mc:Choice>
              <mc:Fallback>
                <p:oleObj name="Диаграмма" r:id="rId3" imgW="2990911" imgH="1857421" progId="Excel.Sheet.8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356992"/>
                        <a:ext cx="3553671" cy="246824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285293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2012 – 2013 </a:t>
            </a:r>
            <a:r>
              <a:rPr lang="ru-RU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уч.год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85293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2013 – 2014 </a:t>
            </a:r>
            <a:r>
              <a:rPr lang="ru-RU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уч.год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004048" y="3356992"/>
          <a:ext cx="367240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Диаграмма" r:id="rId5" imgW="3343412" imgH="2486162" progId="Excel.Sheet.8">
                  <p:embed/>
                </p:oleObj>
              </mc:Choice>
              <mc:Fallback>
                <p:oleObj name="Диаграмма" r:id="rId5" imgW="3343412" imgH="2486162" progId="Excel.Sheet.8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356992"/>
                        <a:ext cx="3672408" cy="252028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5688124" y="447311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3999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97552" cy="2376264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400" b="1" dirty="0" smtClean="0">
                <a:solidFill>
                  <a:srgbClr val="3A08C8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СПАСИБО ЗА ВНИМАНИЕ!!!</a:t>
            </a:r>
            <a:endParaRPr lang="ru-RU" sz="4400" dirty="0">
              <a:solidFill>
                <a:srgbClr val="3A08C8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2549562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6037280"/>
          </a:xfrm>
        </p:spPr>
        <p:txBody>
          <a:bodyPr anchor="ctr">
            <a:normAutofit/>
          </a:bodyPr>
          <a:lstStyle/>
          <a:p>
            <a:r>
              <a:rPr lang="ru-RU" sz="2400" b="1" dirty="0" smtClean="0">
                <a:solidFill>
                  <a:srgbClr val="3A08C8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Цель проекта: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Обучить детей сознательному, правильному, плавному слоговому чтению с постепенным переходом к чтению целыми словами.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3A08C8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Задачи проекта: </a:t>
            </a:r>
            <a:r>
              <a:rPr lang="ru-RU" sz="2400" dirty="0" smtClean="0">
                <a:solidFill>
                  <a:srgbClr val="3A08C8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3A08C8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- хорошо владеть понятиями: «слово», «звук», «буква», «предложение»; 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- различать гласные и согласные звуки;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- правильно ставить ударение в знакомых словах;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- свободно и осознанно читать трехбуквенные слова; правильно, плавно читать по слогам с постепенным переходом к чтению целыми словами;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-  правильно составлять из букв разрезной азбуки слоги всех видов и слова простой структуры;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- уметь составлять простые предложения и интонационно правильно проговаривать их в соответствии со знаком на конце (. ! ?).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- проявлять любовь и интерес к чтению, родному языку. </a:t>
            </a:r>
            <a:endParaRPr lang="ru-RU" sz="2400" dirty="0">
              <a:solidFill>
                <a:schemeClr val="tx1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3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000108"/>
            <a:ext cx="8928992" cy="5616624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latin typeface="Segoe Print" panose="02000600000000000000" pitchFamily="2" charset="0"/>
              </a:rPr>
              <a:t/>
            </a:r>
            <a:br>
              <a:rPr lang="ru-RU" sz="1300" b="1" dirty="0" smtClean="0">
                <a:latin typeface="Segoe Print" panose="02000600000000000000" pitchFamily="2" charset="0"/>
              </a:rPr>
            </a:br>
            <a:r>
              <a:rPr lang="ru-RU" sz="1300" b="1" dirty="0">
                <a:latin typeface="Segoe Print" panose="02000600000000000000" pitchFamily="2" charset="0"/>
              </a:rPr>
              <a:t/>
            </a:r>
            <a:br>
              <a:rPr lang="ru-RU" sz="1300" b="1" dirty="0">
                <a:latin typeface="Segoe Print" panose="02000600000000000000" pitchFamily="2" charset="0"/>
              </a:rPr>
            </a:br>
            <a:r>
              <a:rPr lang="ru-RU" sz="1300" b="1" dirty="0" smtClean="0">
                <a:latin typeface="Segoe Print" panose="02000600000000000000" pitchFamily="2" charset="0"/>
              </a:rPr>
              <a:t/>
            </a:r>
            <a:br>
              <a:rPr lang="ru-RU" sz="1300" b="1" dirty="0" smtClean="0">
                <a:latin typeface="Segoe Print" panose="02000600000000000000" pitchFamily="2" charset="0"/>
              </a:rPr>
            </a:br>
            <a:r>
              <a:rPr lang="ru-RU" sz="1300" b="1" dirty="0">
                <a:latin typeface="Segoe Print" panose="02000600000000000000" pitchFamily="2" charset="0"/>
              </a:rPr>
              <a:t/>
            </a:r>
            <a:br>
              <a:rPr lang="ru-RU" sz="1300" b="1" dirty="0">
                <a:latin typeface="Segoe Print" panose="02000600000000000000" pitchFamily="2" charset="0"/>
              </a:rPr>
            </a:br>
            <a:r>
              <a:rPr lang="ru-RU" sz="1300" b="1" dirty="0" smtClean="0">
                <a:latin typeface="Segoe Print" panose="02000600000000000000" pitchFamily="2" charset="0"/>
              </a:rPr>
              <a:t/>
            </a:r>
            <a:br>
              <a:rPr lang="ru-RU" sz="1300" b="1" dirty="0" smtClean="0">
                <a:latin typeface="Segoe Print" panose="02000600000000000000" pitchFamily="2" charset="0"/>
              </a:rPr>
            </a:br>
            <a:r>
              <a:rPr lang="ru-RU" sz="1300" b="1" dirty="0">
                <a:latin typeface="Segoe Print" panose="02000600000000000000" pitchFamily="2" charset="0"/>
              </a:rPr>
              <a:t/>
            </a:r>
            <a:br>
              <a:rPr lang="ru-RU" sz="1300" b="1" dirty="0">
                <a:latin typeface="Segoe Print" panose="02000600000000000000" pitchFamily="2" charset="0"/>
              </a:rPr>
            </a:br>
            <a:r>
              <a:rPr lang="ru-RU" sz="1300" b="1" dirty="0" smtClean="0">
                <a:latin typeface="Segoe Print" panose="02000600000000000000" pitchFamily="2" charset="0"/>
              </a:rPr>
              <a:t/>
            </a:r>
            <a:br>
              <a:rPr lang="ru-RU" sz="1300" b="1" dirty="0" smtClean="0">
                <a:latin typeface="Segoe Print" panose="02000600000000000000" pitchFamily="2" charset="0"/>
              </a:rPr>
            </a:br>
            <a:r>
              <a:rPr lang="ru-RU" sz="1300" b="1" dirty="0">
                <a:latin typeface="Segoe Print" panose="02000600000000000000" pitchFamily="2" charset="0"/>
              </a:rPr>
              <a:t/>
            </a:r>
            <a:br>
              <a:rPr lang="ru-RU" sz="1300" b="1" dirty="0">
                <a:latin typeface="Segoe Print" panose="02000600000000000000" pitchFamily="2" charset="0"/>
              </a:rPr>
            </a:br>
            <a:r>
              <a:rPr lang="ru-RU" sz="1300" b="1" dirty="0" smtClean="0">
                <a:latin typeface="Segoe Print" panose="02000600000000000000" pitchFamily="2" charset="0"/>
              </a:rPr>
              <a:t/>
            </a:r>
            <a:br>
              <a:rPr lang="ru-RU" sz="1300" b="1" dirty="0" smtClean="0">
                <a:latin typeface="Segoe Print" panose="02000600000000000000" pitchFamily="2" charset="0"/>
              </a:rPr>
            </a:br>
            <a:r>
              <a:rPr lang="ru-RU" sz="1300" b="1" dirty="0">
                <a:latin typeface="Segoe Print" panose="02000600000000000000" pitchFamily="2" charset="0"/>
              </a:rPr>
              <a:t/>
            </a:r>
            <a:br>
              <a:rPr lang="ru-RU" sz="1300" b="1" dirty="0">
                <a:latin typeface="Segoe Print" panose="02000600000000000000" pitchFamily="2" charset="0"/>
              </a:rPr>
            </a:br>
            <a:r>
              <a:rPr lang="ru-RU" sz="2700" b="1" dirty="0" smtClean="0">
                <a:solidFill>
                  <a:srgbClr val="3A08C8"/>
                </a:solidFill>
                <a:latin typeface="Monotype Corsiva" pitchFamily="66" charset="0"/>
              </a:rPr>
              <a:t>Участники </a:t>
            </a:r>
            <a:r>
              <a:rPr lang="ru-RU" sz="2700" b="1" dirty="0">
                <a:solidFill>
                  <a:srgbClr val="3A08C8"/>
                </a:solidFill>
                <a:latin typeface="Monotype Corsiva" pitchFamily="66" charset="0"/>
              </a:rPr>
              <a:t>проекта: </a:t>
            </a:r>
            <a:r>
              <a:rPr lang="ru-RU" sz="2700" dirty="0">
                <a:solidFill>
                  <a:schemeClr val="tx1"/>
                </a:solidFill>
                <a:latin typeface="Monotype Corsiva" pitchFamily="66" charset="0"/>
              </a:rPr>
              <a:t>воспитанники логопедической группы, учитель-логопед, воспитатели, родители.</a:t>
            </a:r>
            <a:r>
              <a:rPr lang="ru-RU" sz="27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3A08C8"/>
                </a:solidFill>
                <a:latin typeface="Monotype Corsiva" pitchFamily="66" charset="0"/>
              </a:rPr>
              <a:t>Срок  </a:t>
            </a:r>
            <a:r>
              <a:rPr lang="ru-RU" sz="2700" b="1" dirty="0">
                <a:solidFill>
                  <a:srgbClr val="3A08C8"/>
                </a:solidFill>
                <a:latin typeface="Monotype Corsiva" pitchFamily="66" charset="0"/>
              </a:rPr>
              <a:t>реализации </a:t>
            </a:r>
            <a:r>
              <a:rPr lang="ru-RU" sz="2700" b="1" dirty="0">
                <a:solidFill>
                  <a:schemeClr val="tx1"/>
                </a:solidFill>
                <a:latin typeface="Monotype Corsiva" pitchFamily="66" charset="0"/>
              </a:rPr>
              <a:t>– </a:t>
            </a:r>
            <a:r>
              <a:rPr lang="ru-RU" sz="2700" b="1" dirty="0" smtClean="0">
                <a:solidFill>
                  <a:schemeClr val="tx1"/>
                </a:solidFill>
                <a:latin typeface="Monotype Corsiva" pitchFamily="66" charset="0"/>
              </a:rPr>
              <a:t>2 </a:t>
            </a:r>
            <a:r>
              <a:rPr lang="ru-RU" sz="2700" dirty="0" smtClean="0">
                <a:solidFill>
                  <a:schemeClr val="tx1"/>
                </a:solidFill>
                <a:latin typeface="Monotype Corsiva" pitchFamily="66" charset="0"/>
              </a:rPr>
              <a:t>учебных года </a:t>
            </a:r>
            <a:r>
              <a:rPr lang="ru-RU" sz="2700" dirty="0">
                <a:solidFill>
                  <a:schemeClr val="tx1"/>
                </a:solidFill>
                <a:latin typeface="Monotype Corsiva" pitchFamily="66" charset="0"/>
              </a:rPr>
              <a:t>(с 01 сентября по 25 мая</a:t>
            </a:r>
            <a:r>
              <a:rPr lang="ru-RU" sz="2700" dirty="0" smtClean="0">
                <a:solidFill>
                  <a:schemeClr val="tx1"/>
                </a:solidFill>
                <a:latin typeface="Monotype Corsiva" pitchFamily="66" charset="0"/>
              </a:rPr>
              <a:t>).</a:t>
            </a:r>
            <a:br>
              <a:rPr lang="ru-RU" sz="27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3A08C8"/>
                </a:solidFill>
                <a:latin typeface="Monotype Corsiva" pitchFamily="66" charset="0"/>
              </a:rPr>
              <a:t>Основополагающие </a:t>
            </a:r>
            <a:r>
              <a:rPr lang="ru-RU" sz="2700" b="1" dirty="0">
                <a:solidFill>
                  <a:srgbClr val="3A08C8"/>
                </a:solidFill>
                <a:latin typeface="Monotype Corsiva" pitchFamily="66" charset="0"/>
              </a:rPr>
              <a:t>принципы  организации проекта:</a:t>
            </a:r>
            <a:r>
              <a:rPr lang="ru-RU" sz="2700" dirty="0">
                <a:solidFill>
                  <a:srgbClr val="3A08C8"/>
                </a:solidFill>
                <a:latin typeface="Monotype Corsiva" pitchFamily="66" charset="0"/>
              </a:rPr>
              <a:t> </a:t>
            </a:r>
            <a:br>
              <a:rPr lang="ru-RU" sz="2700" dirty="0">
                <a:solidFill>
                  <a:srgbClr val="3A08C8"/>
                </a:solidFill>
                <a:latin typeface="Monotype Corsiva" pitchFamily="66" charset="0"/>
              </a:rPr>
            </a:br>
            <a:r>
              <a:rPr lang="ru-RU" sz="2700" dirty="0">
                <a:latin typeface="Monotype Corsiva" pitchFamily="66" charset="0"/>
              </a:rPr>
              <a:t> </a:t>
            </a:r>
            <a:r>
              <a:rPr lang="ru-RU" sz="2700" dirty="0">
                <a:solidFill>
                  <a:schemeClr val="tx1"/>
                </a:solidFill>
                <a:latin typeface="Monotype Corsiva" pitchFamily="66" charset="0"/>
              </a:rPr>
              <a:t>- развивающего обучения; </a:t>
            </a:r>
            <a:br>
              <a:rPr lang="ru-RU" sz="27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700" dirty="0">
                <a:solidFill>
                  <a:schemeClr val="tx1"/>
                </a:solidFill>
                <a:latin typeface="Monotype Corsiva" pitchFamily="66" charset="0"/>
              </a:rPr>
              <a:t> - учёт возрастных и психологических особенностей дошкольников; </a:t>
            </a:r>
            <a:br>
              <a:rPr lang="ru-RU" sz="27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700" dirty="0">
                <a:solidFill>
                  <a:schemeClr val="tx1"/>
                </a:solidFill>
                <a:latin typeface="Monotype Corsiva" pitchFamily="66" charset="0"/>
              </a:rPr>
              <a:t>- вариативности использования образовательного материала в соответствии с интересами каждого ребёнка; </a:t>
            </a:r>
            <a:br>
              <a:rPr lang="ru-RU" sz="27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700" dirty="0">
                <a:solidFill>
                  <a:schemeClr val="tx1"/>
                </a:solidFill>
                <a:latin typeface="Monotype Corsiva" pitchFamily="66" charset="0"/>
              </a:rPr>
              <a:t>- деятельностного подхода  (представления о звуковых единицах речи ребёнок получает в процессе деятельности: игры, общения, экспериментирования, моделирования, творческой познавательно-коммуникативной  деятельности);</a:t>
            </a:r>
            <a:br>
              <a:rPr lang="ru-RU" sz="27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700" dirty="0">
                <a:solidFill>
                  <a:schemeClr val="tx1"/>
                </a:solidFill>
                <a:latin typeface="Monotype Corsiva" pitchFamily="66" charset="0"/>
              </a:rPr>
              <a:t>- интегративного подхода к обучению. </a:t>
            </a:r>
            <a:br>
              <a:rPr lang="ru-RU" sz="2700" dirty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27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928670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A08C8"/>
                </a:solidFill>
                <a:latin typeface="Monotype Corsiva" pitchFamily="66" charset="0"/>
              </a:rPr>
              <a:t>I </a:t>
            </a:r>
            <a:r>
              <a:rPr lang="ru-RU" sz="2800" b="1" dirty="0">
                <a:solidFill>
                  <a:srgbClr val="3A08C8"/>
                </a:solidFill>
                <a:latin typeface="Monotype Corsiva" pitchFamily="66" charset="0"/>
              </a:rPr>
              <a:t>– Подготовительный </a:t>
            </a:r>
            <a:r>
              <a:rPr lang="ru-RU" sz="2800" b="1" dirty="0" smtClean="0">
                <a:solidFill>
                  <a:srgbClr val="3A08C8"/>
                </a:solidFill>
                <a:latin typeface="Monotype Corsiva" pitchFamily="66" charset="0"/>
              </a:rPr>
              <a:t>этап,</a:t>
            </a:r>
          </a:p>
          <a:p>
            <a:r>
              <a:rPr lang="ru-RU" sz="2800" u="sng" dirty="0" smtClean="0">
                <a:latin typeface="Monotype Corsiva" pitchFamily="66" charset="0"/>
              </a:rPr>
              <a:t>его </a:t>
            </a:r>
            <a:r>
              <a:rPr lang="ru-RU" sz="2800" u="sng" dirty="0">
                <a:latin typeface="Monotype Corsiva" pitchFamily="66" charset="0"/>
              </a:rPr>
              <a:t>цель</a:t>
            </a:r>
            <a:r>
              <a:rPr lang="ru-RU" sz="2800" dirty="0">
                <a:latin typeface="Monotype Corsiva" pitchFamily="66" charset="0"/>
              </a:rPr>
              <a:t>: создать условия для закрепления акустического и графического образа изображения букв русского алфавита.</a:t>
            </a:r>
            <a:r>
              <a:rPr lang="ru-RU" sz="2800" b="1" dirty="0">
                <a:latin typeface="Monotype Corsiva" pitchFamily="66" charset="0"/>
              </a:rPr>
              <a:t> </a:t>
            </a:r>
            <a:endParaRPr lang="ru-RU" sz="2800" b="1" dirty="0" smtClean="0">
              <a:latin typeface="Monotype Corsiva" pitchFamily="66" charset="0"/>
            </a:endParaRPr>
          </a:p>
          <a:p>
            <a:endParaRPr lang="ru-RU" sz="2800" b="1" dirty="0">
              <a:latin typeface="Monotype Corsiva" pitchFamily="66" charset="0"/>
            </a:endParaRPr>
          </a:p>
          <a:p>
            <a:pPr marL="342900" indent="-342900">
              <a:buAutoNum type="arabicParenR"/>
            </a:pPr>
            <a:r>
              <a:rPr lang="ru-RU" sz="2800" dirty="0">
                <a:latin typeface="Monotype Corsiva" pitchFamily="66" charset="0"/>
              </a:rPr>
              <a:t>Использование эффективных приемов и методов коррекции </a:t>
            </a:r>
            <a:r>
              <a:rPr lang="ru-RU" sz="2800" dirty="0" smtClean="0">
                <a:latin typeface="Monotype Corsiva" pitchFamily="66" charset="0"/>
              </a:rPr>
              <a:t>речи;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Monotype Corsiva" pitchFamily="66" charset="0"/>
              </a:rPr>
              <a:t>Привлечение </a:t>
            </a:r>
            <a:r>
              <a:rPr lang="ru-RU" sz="2800" dirty="0">
                <a:latin typeface="Monotype Corsiva" pitchFamily="66" charset="0"/>
              </a:rPr>
              <a:t>родителей к сотрудничеству;</a:t>
            </a:r>
            <a:r>
              <a:rPr lang="ru-RU" sz="2800" b="1" dirty="0">
                <a:latin typeface="Monotype Corsiva" pitchFamily="66" charset="0"/>
              </a:rPr>
              <a:t> </a:t>
            </a:r>
            <a:endParaRPr lang="ru-RU" sz="2800" b="1" dirty="0" smtClean="0">
              <a:latin typeface="Monotype Corsiva" pitchFamily="66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Monotype Corsiva" pitchFamily="66" charset="0"/>
              </a:rPr>
              <a:t>Работа </a:t>
            </a:r>
            <a:r>
              <a:rPr lang="ru-RU" sz="2800" dirty="0">
                <a:latin typeface="Monotype Corsiva" pitchFamily="66" charset="0"/>
              </a:rPr>
              <a:t>с дошкольниками </a:t>
            </a:r>
          </a:p>
        </p:txBody>
      </p:sp>
    </p:spTree>
    <p:extLst>
      <p:ext uri="{BB962C8B-B14F-4D97-AF65-F5344CB8AC3E}">
        <p14:creationId xmlns:p14="http://schemas.microsoft.com/office/powerpoint/2010/main" val="27756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51" y="4247656"/>
            <a:ext cx="19797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8974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arenR"/>
            </a:pPr>
            <a:r>
              <a:rPr lang="ru-RU" sz="2400" b="1" dirty="0">
                <a:solidFill>
                  <a:srgbClr val="3A08C8"/>
                </a:solidFill>
                <a:latin typeface="Monotype Corsiva" pitchFamily="66" charset="0"/>
              </a:rPr>
              <a:t>Использование эффективных приемов и методов коррекции </a:t>
            </a:r>
            <a:r>
              <a:rPr lang="ru-RU" sz="2400" b="1" dirty="0" smtClean="0">
                <a:solidFill>
                  <a:srgbClr val="3A08C8"/>
                </a:solidFill>
                <a:latin typeface="Monotype Corsiva" pitchFamily="66" charset="0"/>
              </a:rPr>
              <a:t>речи</a:t>
            </a:r>
            <a:endParaRPr lang="ru-RU" sz="2400" b="1" dirty="0">
              <a:solidFill>
                <a:srgbClr val="3A08C8"/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5" y="1442566"/>
            <a:ext cx="9132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Д</a:t>
            </a:r>
            <a:r>
              <a:rPr lang="ru-RU" sz="2400" b="1" dirty="0" smtClean="0">
                <a:latin typeface="Monotype Corsiva" pitchFamily="66" charset="0"/>
              </a:rPr>
              <a:t>идактический </a:t>
            </a:r>
            <a:r>
              <a:rPr lang="ru-RU" sz="2400" b="1" dirty="0">
                <a:latin typeface="Monotype Corsiva" pitchFamily="66" charset="0"/>
              </a:rPr>
              <a:t>материал, упражнения и игры, компьютерные программы направленные    на обучение грамоте и навыка чтения.</a:t>
            </a:r>
          </a:p>
        </p:txBody>
      </p:sp>
      <p:pic>
        <p:nvPicPr>
          <p:cNvPr id="11" name="Рисунок 10" descr="http://im0-tub-ru.yandex.net/i?id=241769814-46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277757"/>
            <a:ext cx="1656184" cy="217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5-tub-ru.yandex.net/i?id=639704595-29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6078" y="4235142"/>
            <a:ext cx="1608956" cy="2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3-tub-ru.yandex.net/i?id=444613687-38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17" y="4230136"/>
            <a:ext cx="1522282" cy="219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3-tub-ru.yandex.net/i?id=351598122-06-72&amp;n=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389054"/>
            <a:ext cx="1621656" cy="206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im3-tub-ru.yandex.net/i?id=280429264-39-72&amp;n=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914" y="2420888"/>
            <a:ext cx="1728192" cy="151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m0-tub-ru.yandex.net/i?id=332713525-40-72&amp;n=2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425258"/>
            <a:ext cx="1718398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im1-tub-ru.yandex.net/i?id=281902650-17-72&amp;n=21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750" y="2417215"/>
            <a:ext cx="1735472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&amp;rcy;&amp;acy;&amp;dcy;2 (700x590, 82Kb)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1689290" cy="154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&amp;rcy;&amp;acy;&amp;dcy; (700x589, 85Kb)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1466230" cy="1431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5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024536"/>
            <a:ext cx="30972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00" b="92667" l="18447" r="85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705" y="1662728"/>
            <a:ext cx="3672408" cy="267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http://im5-tub-ru.yandex.net/i?id=508339859-1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146041"/>
            <a:ext cx="1882322" cy="17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http://im0-tub-ru.yandex.net/i?id=30717257-10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1441" y="4256561"/>
            <a:ext cx="38816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8" name="Picture 14" descr="http://im7-tub-ru.yandex.net/i?id=222099210-68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918" y="2046077"/>
            <a:ext cx="1584176" cy="20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0" name="Picture 16" descr="http://im6-tub-ru.yandex.net/i?id=30951510-00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296673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75" y="785794"/>
            <a:ext cx="913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Игровые образовательные ситуации  с применением метода наглядного моделирования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(</a:t>
            </a:r>
            <a:r>
              <a:rPr lang="ru-RU" sz="2400" b="1" dirty="0" err="1" smtClean="0">
                <a:latin typeface="Monotype Corsiva" pitchFamily="66" charset="0"/>
              </a:rPr>
              <a:t>мнемотаблицы</a:t>
            </a:r>
            <a:r>
              <a:rPr lang="ru-RU" sz="2400" b="1" dirty="0" smtClean="0">
                <a:latin typeface="Monotype Corsiva" pitchFamily="66" charset="0"/>
              </a:rPr>
              <a:t>, рисунки, коллажи, мозаики, буквенные панно)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613" y="787771"/>
            <a:ext cx="4176464" cy="256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4082763"/>
            <a:ext cx="3600400" cy="258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787771"/>
            <a:ext cx="3456385" cy="277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88" l="12804" r="8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98" y="3861048"/>
            <a:ext cx="3304764" cy="266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600" r="72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0963" y="3305270"/>
            <a:ext cx="3522443" cy="25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948" r="8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976" y="4581128"/>
            <a:ext cx="2376372" cy="269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0613" y="260648"/>
            <a:ext cx="752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Использование многофункциональных </a:t>
            </a:r>
            <a:r>
              <a:rPr lang="ru-RU" sz="2400" b="1" dirty="0">
                <a:latin typeface="Monotype Corsiva" pitchFamily="66" charset="0"/>
              </a:rPr>
              <a:t>наглядных </a:t>
            </a:r>
            <a:r>
              <a:rPr lang="ru-RU" sz="2400" b="1" dirty="0" smtClean="0">
                <a:latin typeface="Monotype Corsiva" pitchFamily="66" charset="0"/>
              </a:rPr>
              <a:t>модулей 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К</a:t>
            </a:r>
            <a:r>
              <a:rPr lang="ru-RU" sz="2400" b="1" dirty="0" smtClean="0">
                <a:latin typeface="Monotype Corsiva" pitchFamily="66" charset="0"/>
              </a:rPr>
              <a:t>омпьютерные </a:t>
            </a:r>
            <a:r>
              <a:rPr lang="ru-RU" sz="2400" b="1" dirty="0">
                <a:latin typeface="Monotype Corsiva" pitchFamily="66" charset="0"/>
              </a:rPr>
              <a:t>средства обучения, мультимедиа </a:t>
            </a:r>
            <a:r>
              <a:rPr lang="ru-RU" sz="2400" b="1" dirty="0" smtClean="0">
                <a:latin typeface="Monotype Corsiva" pitchFamily="66" charset="0"/>
              </a:rPr>
              <a:t>технологии, различные </a:t>
            </a:r>
            <a:r>
              <a:rPr lang="ru-RU" sz="2400" b="1" dirty="0">
                <a:latin typeface="Monotype Corsiva" pitchFamily="66" charset="0"/>
              </a:rPr>
              <a:t>виды интерактивных </a:t>
            </a:r>
            <a:r>
              <a:rPr lang="ru-RU" sz="2400" b="1" dirty="0" smtClean="0">
                <a:latin typeface="Monotype Corsiva" pitchFamily="66" charset="0"/>
              </a:rPr>
              <a:t>материалов и </a:t>
            </a:r>
            <a:r>
              <a:rPr lang="ru-RU" sz="2400" b="1" dirty="0" err="1" smtClean="0">
                <a:latin typeface="Monotype Corsiva" pitchFamily="66" charset="0"/>
              </a:rPr>
              <a:t>интернет-ресурсы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" name="Рисунок 3" descr="http://im3-tub-ru.yandex.net/i?id=436101653-26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22" y="4509120"/>
            <a:ext cx="222687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5-tub-ru.yandex.net/i?id=379519921-56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478" y="4542013"/>
            <a:ext cx="223224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5-tub-ru.yandex.net/i?id=172090179-05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08317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Света\Рабочий стол\2010-05 (май)\сканирование000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35" y="1417110"/>
            <a:ext cx="3442642" cy="268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2964" y="1411035"/>
            <a:ext cx="331236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140" y="797101"/>
            <a:ext cx="4156087" cy="29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9871" y="1145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A08C8"/>
                </a:solidFill>
                <a:latin typeface="Monotype Corsiva" pitchFamily="66" charset="0"/>
              </a:rPr>
              <a:t>2)Привлечение </a:t>
            </a:r>
            <a:r>
              <a:rPr lang="ru-RU" sz="2400" b="1" dirty="0">
                <a:solidFill>
                  <a:srgbClr val="3A08C8"/>
                </a:solidFill>
                <a:latin typeface="Monotype Corsiva" pitchFamily="66" charset="0"/>
              </a:rPr>
              <a:t>родителей к сотрудничеству; </a:t>
            </a:r>
          </a:p>
        </p:txBody>
      </p:sp>
      <p:pic>
        <p:nvPicPr>
          <p:cNvPr id="4" name="Рисунок 13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551" y="3798168"/>
            <a:ext cx="3911263" cy="28939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50490"/>
              </p:ext>
            </p:extLst>
          </p:nvPr>
        </p:nvGraphicFramePr>
        <p:xfrm>
          <a:off x="251520" y="929664"/>
          <a:ext cx="4608512" cy="5707698"/>
        </p:xfrm>
        <a:graphic>
          <a:graphicData uri="http://schemas.openxmlformats.org/drawingml/2006/table">
            <a:tbl>
              <a:tblPr/>
              <a:tblGrid>
                <a:gridCol w="1197869"/>
                <a:gridCol w="2070963"/>
                <a:gridCol w="1339680"/>
              </a:tblGrid>
              <a:tr h="510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Формы взаимодействия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Пути осуществления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взаимодействия с родителями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1. День открытых дверей.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2.Анкетирование «Ваши запросы, наши возможности».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3. Ознакомление родителей с уставом о выполнении правил посещения логопедической группы.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4. Оформление уголка для родителей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Информация о МДОУ (режим работы, сотрудники, графики приёма специалистов)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Режим дня, меню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Сетка занятий, цель занятий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Консультация «Методы и приёмы выполнения заданий логопеда дома»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5. Тренинг «Давайте познакомимся».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Беседы, показ осуществления режимных моментов, игр и занятий.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Собеседование с родителями, сбор основных сведений о ребёнке, анкетирование.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Беседы, памятка.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Письменные консультации.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См. методические рекомендации по работе с родителями Нищевой Н.В.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См. методические рекомендации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И.А.Пазухиной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Тренинговое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развитие и коррекция эмоционального мира дошкольников».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0004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П</a:t>
            </a:r>
            <a:r>
              <a:rPr lang="ru-RU" sz="2400" b="1" dirty="0" smtClean="0">
                <a:latin typeface="Monotype Corsiva" pitchFamily="66" charset="0"/>
              </a:rPr>
              <a:t>ерспективный </a:t>
            </a:r>
            <a:r>
              <a:rPr lang="ru-RU" sz="2400" b="1" dirty="0">
                <a:latin typeface="Monotype Corsiva" pitchFamily="66" charset="0"/>
              </a:rPr>
              <a:t>план работы; </a:t>
            </a:r>
            <a:r>
              <a:rPr lang="ru-RU" sz="2400" b="1" dirty="0" smtClean="0">
                <a:latin typeface="Monotype Corsiva" pitchFamily="66" charset="0"/>
              </a:rPr>
              <a:t>консультации.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942</TotalTime>
  <Words>575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Диаграмма</vt:lpstr>
      <vt:lpstr>Презентация PowerPoint</vt:lpstr>
      <vt:lpstr>Цель проекта: Обучить детей сознательному, правильному, плавному слоговому чтению с постепенным переходом к чтению целыми словами.   Задачи проекта:  - хорошо владеть понятиями: «слово», «звук», «буква», «предложение»;  - различать гласные и согласные звуки; - правильно ставить ударение в знакомых словах; - свободно и осознанно читать трехбуквенные слова; правильно, плавно читать по слогам с постепенным переходом к чтению целыми словами; -  правильно составлять из букв разрезной азбуки слоги всех видов и слова простой структуры; - уметь составлять простые предложения и интонационно правильно проговаривать их в соответствии со знаком на конце (. ! ?). - проявлять любовь и интерес к чтению, родному языку. </vt:lpstr>
      <vt:lpstr>          Участники проекта: воспитанники логопедической группы, учитель-логопед, воспитатели, родители.   Срок  реализации – 2 учебных года (с 01 сентября по 25 мая).  Основополагающие принципы  организации проекта:   - развивающего обучения;   - учёт возрастных и психологических особенностей дошкольников;  - вариативности использования образовательного материала в соответствии с интересами каждого ребёнка;  - деятельностного подхода  (представления о звуковых единицах речи ребёнок получает в процессе деятельности: игры, общения, экспериментирования, моделирования, творческой познавательно-коммуникативной  деятельности); - интегративного подхода к обучению.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3) Работа с дошкольниками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Третий этап - итоговый.   обобщение и оценка результатов, анализ работы и  прогнозирование дальнейшей деятельности. Мониторинг качества освоения содержания образовательной области «Коммуникация» по разделу «Обучение грамоте и чтению»</vt:lpstr>
      <vt:lpstr>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обучению дошкольников грамоте с применением метода наглядного моделирования   «Школа города Звукограда». </dc:title>
  <cp:lastModifiedBy>МДОУ ДС №8</cp:lastModifiedBy>
  <cp:revision>78</cp:revision>
  <dcterms:modified xsi:type="dcterms:W3CDTF">2015-03-31T09:05:27Z</dcterms:modified>
</cp:coreProperties>
</file>