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9" r:id="rId4"/>
    <p:sldId id="262" r:id="rId5"/>
    <p:sldId id="263" r:id="rId6"/>
    <p:sldId id="264" r:id="rId7"/>
    <p:sldId id="268" r:id="rId8"/>
    <p:sldId id="270" r:id="rId9"/>
    <p:sldId id="269" r:id="rId10"/>
    <p:sldId id="271" r:id="rId11"/>
    <p:sldId id="260" r:id="rId12"/>
    <p:sldId id="261" r:id="rId13"/>
    <p:sldId id="274" r:id="rId14"/>
    <p:sldId id="265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1AD6-257C-42D9-A8D6-CE57B6E2101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B5FC-CBA9-4B50-934C-5BB027139E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468E-F906-4B2C-8CA3-D7796EC6DD3C}" type="datetimeFigureOut">
              <a:rPr lang="ru-RU" smtClean="0"/>
              <a:pPr/>
              <a:t>04.04.2015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AEA4-396F-450A-AC57-88F51A8CBF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arece.ru/?attachment_id=22754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Компьютер и ребенок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«ЗА и ПРОТИВ»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Выполнила воспитатель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МБДОУ ДС КВ №42 г. Воронеж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Чистякова И. В.</a:t>
            </a:r>
            <a:endParaRPr lang="ru-RU" dirty="0"/>
          </a:p>
        </p:txBody>
      </p:sp>
      <p:pic>
        <p:nvPicPr>
          <p:cNvPr id="3" name="Рисунок 2" descr="http://www.syl.ru/misc/i/ai/79489/120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48071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бучающие и развивающие игр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4320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tx2"/>
                </a:solidFill>
                <a:latin typeface="Verdana" pitchFamily="34" charset="0"/>
              </a:rPr>
              <a:t>Рабочее место ребенка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1" name="Содержимое 4" descr="pravilno2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1"/>
            <a:ext cx="67532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9330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Verdana" pitchFamily="34" charset="0"/>
                <a:cs typeface="Times New Roman" pitchFamily="18" charset="0"/>
              </a:rPr>
              <a:t>• 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стул должен быть со спинкой и желательно с подножкой;</a:t>
            </a:r>
            <a:endParaRPr lang="ru-RU" dirty="0" smtClean="0">
              <a:latin typeface="Verdana" pitchFamily="34" charset="0"/>
            </a:endParaRPr>
          </a:p>
          <a:p>
            <a:pPr eaLnBrk="0" hangingPunct="0"/>
            <a:r>
              <a:rPr lang="ru-RU" dirty="0" smtClean="0">
                <a:latin typeface="Verdana" pitchFamily="34" charset="0"/>
                <a:cs typeface="Times New Roman" pitchFamily="18" charset="0"/>
              </a:rPr>
              <a:t>• монитор нужно устанавливать только на верхнюю столешницу, клавиатура и мышь должны располагаться перед монитором так, чтобы было место на столе для опоры предплечий рук ребенка;</a:t>
            </a:r>
            <a:endParaRPr lang="ru-RU" dirty="0" smtClean="0">
              <a:latin typeface="Verdana" pitchFamily="34" charset="0"/>
            </a:endParaRPr>
          </a:p>
          <a:p>
            <a:pPr eaLnBrk="0" hangingPunct="0"/>
            <a:r>
              <a:rPr lang="ru-RU" dirty="0" smtClean="0">
                <a:latin typeface="Verdana" pitchFamily="34" charset="0"/>
                <a:cs typeface="Times New Roman" pitchFamily="18" charset="0"/>
              </a:rPr>
              <a:t>• глаза должны быть на уровне середины или 2/3 экрана монитора;</a:t>
            </a:r>
            <a:endParaRPr lang="ru-RU" dirty="0" smtClean="0">
              <a:latin typeface="Verdana" pitchFamily="34" charset="0"/>
            </a:endParaRPr>
          </a:p>
          <a:p>
            <a:pPr eaLnBrk="0" hangingPunct="0"/>
            <a:r>
              <a:rPr lang="ru-RU" dirty="0" smtClean="0">
                <a:latin typeface="Verdana" pitchFamily="34" charset="0"/>
                <a:cs typeface="Times New Roman" pitchFamily="18" charset="0"/>
              </a:rPr>
              <a:t>• расстояние от глаз до экрана монитора должно быть в пределах 50-60 см;</a:t>
            </a:r>
          </a:p>
          <a:p>
            <a:pPr eaLnBrk="0" hangingPunct="0">
              <a:buFont typeface="Arial" pitchFamily="34" charset="0"/>
              <a:buChar char="•"/>
            </a:pP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>
                <a:latin typeface="Verdana" pitchFamily="34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Verdana" pitchFamily="34" charset="0"/>
              </a:rPr>
              <a:t>Для того, чтобы компьютер стал вашим союзником в воспитании и развитии ребёнка, а не врагом, необходимо строго выполнять ряд требований:</a:t>
            </a:r>
            <a:endParaRPr lang="ru-RU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85750" y="1643063"/>
            <a:ext cx="5715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defTabSz="914400"/>
            <a:r>
              <a:rPr lang="ru-RU" dirty="0">
                <a:latin typeface="Verdana" pitchFamily="34" charset="0"/>
                <a:cs typeface="Times New Roman" pitchFamily="18" charset="0"/>
              </a:rPr>
              <a:t>1.Не рекомендуется допускать ребенка дошкольного возраста к компьютеру чаще</a:t>
            </a:r>
          </a:p>
          <a:p>
            <a:pPr marL="342900" indent="-342900" defTabSz="914400"/>
            <a:r>
              <a:rPr lang="ru-RU" dirty="0">
                <a:latin typeface="Verdana" pitchFamily="34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2 - 3 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раз в неделю, больше одного раза в течение дня, а также поздно вечером или  перед сном.  </a:t>
            </a:r>
            <a:endParaRPr lang="ru-RU" dirty="0">
              <a:latin typeface="Verdana" pitchFamily="34" charset="0"/>
            </a:endParaRPr>
          </a:p>
          <a:p>
            <a:pPr marL="342900" indent="-342900" defTabSz="914400"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2. Продолжительность разовой работы ребенка на компьютере не должна превышать</a:t>
            </a:r>
            <a:endParaRPr lang="ru-RU" dirty="0">
              <a:latin typeface="Verdana" pitchFamily="34" charset="0"/>
            </a:endParaRPr>
          </a:p>
          <a:p>
            <a:pPr marL="342900" indent="-342900" defTabSz="914400"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   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10 минут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 для детей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5 лет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,</a:t>
            </a:r>
          </a:p>
          <a:p>
            <a:pPr marL="342900" indent="-342900" defTabSz="914400"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15 минут 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– для детей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6 лет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85750" y="4500563"/>
            <a:ext cx="86439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3. После игры за компьютером полезно провести с ребенком в течение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>1 минуты зрительную гимнастику</a:t>
            </a:r>
            <a:r>
              <a:rPr lang="ru-RU" dirty="0">
                <a:latin typeface="Verdana" pitchFamily="34" charset="0"/>
              </a:rPr>
              <a:t>, чтобы снять напряжение с глаз, а также выполнить  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>физические упражнения </a:t>
            </a:r>
            <a:r>
              <a:rPr lang="ru-RU" dirty="0">
                <a:latin typeface="Verdana" pitchFamily="34" charset="0"/>
              </a:rPr>
              <a:t>для снятия общего утомления и напряжения с мышц шеи, верхнего плечевого пояса. </a:t>
            </a:r>
          </a:p>
        </p:txBody>
      </p:sp>
      <p:pic>
        <p:nvPicPr>
          <p:cNvPr id="8" name="Рисунок 7" descr="http://img0.liveinternet.ru/images/foto/c/9/apps/2/266/2266324_thumb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30598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</a:rPr>
              <a:t>Признаки компьютерной зависимости у детей:</a:t>
            </a:r>
            <a:endParaRPr lang="ru-RU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" name="Рисунок 3" descr="http://im0-tub-ru.yandex.net/i?id=190515649-1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7718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64705"/>
            <a:ext cx="6300192" cy="625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ребенок ест, пьет чай у компьютера;</a:t>
            </a:r>
          </a:p>
          <a:p>
            <a:pPr marL="274320" indent="-274320"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приходит домой, и сразу к компьютеру;</a:t>
            </a:r>
          </a:p>
          <a:p>
            <a:pPr marL="274320" indent="-274320"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забыл поесть, почистить зубы (раньше такого не наблюдалось);</a:t>
            </a:r>
          </a:p>
          <a:p>
            <a:pPr marL="274320" indent="-274320">
              <a:buFont typeface="Wingdings 3"/>
              <a:buChar char=""/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испытывает эйфорию, хорошо себя чувствует за компьютером, и наоборот, ощущает пустоту, раздражение, когда вынужден заниматься чем-то другим или лишен компьютера;</a:t>
            </a:r>
          </a:p>
          <a:p>
            <a:pPr marL="274320" indent="-274320"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увеличивает число времени, проводимое за компьютером; </a:t>
            </a:r>
          </a:p>
          <a:p>
            <a:pPr marL="274320" indent="-274320"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вступает в конфликт с близкими людьми из-за своей деятельности, что ведет ко лжи относительно того, что он делает;</a:t>
            </a:r>
          </a:p>
          <a:p>
            <a:pPr marL="274320" indent="-274320">
              <a:defRPr/>
            </a:pPr>
            <a:endParaRPr lang="ru-RU" dirty="0" smtClean="0">
              <a:latin typeface="Verdana" pitchFamily="34" charset="0"/>
              <a:cs typeface="Times New Roman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предвкушает следующий сеанс жизни в виртуальной реальности, что также поднимает настроение и захватывает все помыслы.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Verdana" pitchFamily="34" charset="0"/>
              </a:rPr>
              <a:t>Комплекс зрительной гимнастики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71500" y="1000125"/>
            <a:ext cx="72151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Сильно закрыть глаза (зажмурить) на счет 1-4, затем раскрыть глаза, посмотреть вдаль через окно на счет 1-6. Повторить 3 раза.</a:t>
            </a:r>
          </a:p>
          <a:p>
            <a:pPr defTabSz="914400"/>
            <a:endParaRPr lang="ru-RU" sz="2000" dirty="0">
              <a:latin typeface="Verdana" pitchFamily="34" charset="0"/>
            </a:endParaRPr>
          </a:p>
          <a:p>
            <a:pPr defTabSz="914400"/>
            <a:endParaRPr lang="ru-RU" sz="2000" dirty="0">
              <a:latin typeface="Verdana" pitchFamily="34" charset="0"/>
            </a:endParaRPr>
          </a:p>
          <a:p>
            <a:pPr defTabSz="914400" eaLnBrk="0" hangingPunct="0">
              <a:buFont typeface="Arial" pitchFamily="34" charset="0"/>
              <a:buChar char="•"/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Verdana" pitchFamily="34" charset="0"/>
                <a:cs typeface="Times New Roman" pitchFamily="18" charset="0"/>
              </a:rPr>
              <a:t>Не поворачивая головы, посмотреть направо и зафиксировать взгляд на счет 1-4, затем посмотреть вдаль на счет 1-6. Аналогично проводится упражнение с фиксацией взгляда влево.</a:t>
            </a:r>
          </a:p>
          <a:p>
            <a:pPr defTabSz="914400" eaLnBrk="0" hangingPunct="0"/>
            <a:endParaRPr lang="ru-RU" sz="2000" dirty="0">
              <a:latin typeface="Verdana" pitchFamily="34" charset="0"/>
            </a:endParaRPr>
          </a:p>
          <a:p>
            <a:pPr defTabSz="914400" eaLnBrk="0" hangingPunct="0">
              <a:buFont typeface="Arial" pitchFamily="34" charset="0"/>
              <a:buChar char="•"/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Verdana" pitchFamily="34" charset="0"/>
                <a:cs typeface="Times New Roman" pitchFamily="18" charset="0"/>
              </a:rPr>
              <a:t>Голову держать прямо. Поморгать на счет 10-15.</a:t>
            </a:r>
            <a:endParaRPr lang="ru-RU" sz="2000" dirty="0">
              <a:latin typeface="Verdana" pitchFamily="34" charset="0"/>
            </a:endParaRPr>
          </a:p>
          <a:p>
            <a:pPr defTabSz="914400" eaLnBrk="0" hangingPunct="0"/>
            <a:r>
              <a:rPr lang="ru-RU" sz="2000" dirty="0">
                <a:latin typeface="Verdana" pitchFamily="34" charset="0"/>
                <a:cs typeface="Times New Roman" pitchFamily="18" charset="0"/>
              </a:rPr>
              <a:t> - Не поворачивая головы перевести взор с фиксацией его на счет 1-4 - вверх, на счет 1-6 - прямо, 1-4 - вниз, 1-6 - прямо.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17412" name="Содержимое 4" descr="small_information_items_13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 l="22096" r="21281" b="50928"/>
          <a:stretch>
            <a:fillRect/>
          </a:stretch>
        </p:blipFill>
        <p:spPr bwMode="auto">
          <a:xfrm>
            <a:off x="7429500" y="2643188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Содержимое 4" descr="small_information_items_13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 l="22096" t="49072" r="21281"/>
          <a:stretch>
            <a:fillRect/>
          </a:stretch>
        </p:blipFill>
        <p:spPr bwMode="auto">
          <a:xfrm>
            <a:off x="7524750" y="4508500"/>
            <a:ext cx="13573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Содержимое 5" descr="ey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Упражнение для пальцев рук</a:t>
            </a:r>
            <a:endParaRPr lang="ru-RU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08407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484E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84E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84E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— дать нагрузку мышцам пальцев и ладоней, разработать запястье, снять усталость с пальцев.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Положение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— сидя или стоя.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Длительность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— 30 сек.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Поднимите руки на уровень лица: ладони наружу, пальцы выпрямлены. Напрягите ладони и запястья (рис. </a:t>
            </a:r>
            <a:r>
              <a:rPr lang="ru-RU" sz="2000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). Начиная с мизинца, быстро загибайте один палец за другим, пока они не окажутся зажатыми в кулак (рис. </a:t>
            </a:r>
            <a:r>
              <a:rPr lang="ru-RU" sz="2000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). Поверните кисти рук на 90° так, чтобы кулаки «смотрели» друг на друга (рис. </a:t>
            </a:r>
            <a:r>
              <a:rPr lang="ru-RU" sz="2000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Verdana" pitchFamily="34" charset="0"/>
              </a:rPr>
              <a:t>Повторите упражнение 8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4" name="Рисунок 3" descr="http://larece.ru/wp-content/uploads/2012/09/0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84969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748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    Интерес детей к компьютеру огромен, и нужно направить его в полезное русло. Компьютер может быть и другом, и врагом – всё зависит от того, сколько времени и с какой целью ребёнок проводит у компьютера.</a:t>
            </a:r>
            <a:br>
              <a:rPr lang="ru-RU" dirty="0" smtClean="0">
                <a:latin typeface="Verdana" pitchFamily="34" charset="0"/>
              </a:rPr>
            </a:br>
            <a:r>
              <a:rPr lang="ru-RU" dirty="0" smtClean="0">
                <a:latin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</a:rPr>
            </a:br>
            <a:r>
              <a:rPr lang="ru-RU" dirty="0" smtClean="0">
                <a:latin typeface="Verdana" pitchFamily="34" charset="0"/>
              </a:rPr>
              <a:t>    Компьютер должен стать для ребёнка равноправным партнёром, способным очень тонко реагировать на все его действия и запросы. Он, с одной стороны, – терпеливый учитель и мудрый наставник, помощник в учёбе, а в дальнейшем и в работе, а с другой</a:t>
            </a:r>
          </a:p>
          <a:p>
            <a:r>
              <a:rPr lang="ru-RU" dirty="0" smtClean="0">
                <a:latin typeface="Verdana" pitchFamily="34" charset="0"/>
              </a:rPr>
              <a:t> стороны – творец сказочных миров и отважных героев, </a:t>
            </a:r>
          </a:p>
          <a:p>
            <a:r>
              <a:rPr lang="ru-RU" dirty="0" smtClean="0">
                <a:latin typeface="Verdana" pitchFamily="34" charset="0"/>
              </a:rPr>
              <a:t>друг, с которым нескучно. </a:t>
            </a:r>
          </a:p>
          <a:p>
            <a:endParaRPr lang="ru-RU" dirty="0" smtClean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     При разумном подходе компьютер для </a:t>
            </a:r>
          </a:p>
          <a:p>
            <a:r>
              <a:rPr lang="ru-RU" dirty="0" smtClean="0">
                <a:latin typeface="Verdana" pitchFamily="34" charset="0"/>
              </a:rPr>
              <a:t>ребенка никакого вреда не принесет, </a:t>
            </a:r>
          </a:p>
          <a:p>
            <a:r>
              <a:rPr lang="ru-RU" dirty="0" smtClean="0">
                <a:latin typeface="Verdana" pitchFamily="34" charset="0"/>
              </a:rPr>
              <a:t>а польза будет существенной и неоценимой. </a:t>
            </a:r>
          </a:p>
          <a:p>
            <a:r>
              <a:rPr lang="ru-RU" dirty="0" smtClean="0">
                <a:latin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</a:rPr>
            </a:br>
            <a:endParaRPr lang="ru-RU" dirty="0">
              <a:latin typeface="Verdana" pitchFamily="34" charset="0"/>
            </a:endParaRPr>
          </a:p>
        </p:txBody>
      </p:sp>
      <p:pic>
        <p:nvPicPr>
          <p:cNvPr id="4" name="Рисунок 3" descr="http://im7-tub-ru.yandex.net/i?id=80517328-0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29878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395536" y="4465111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    Если ребенок использует компьютер безответственно, необходимо ввести пароль, чтобы сделать невозможным доступ без разрешения родителей.   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3" name="Рисунок 2" descr="http://www.saki.ru/news/img/233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2816"/>
            <a:ext cx="6624638" cy="43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04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i="1" dirty="0">
                <a:solidFill>
                  <a:schemeClr val="tx2"/>
                </a:solidFill>
                <a:latin typeface="Verdana" pitchFamily="34" charset="0"/>
              </a:rPr>
              <a:t>«Компьютерной проблемы не существует.</a:t>
            </a:r>
            <a:r>
              <a:rPr lang="ru-RU" sz="3200" b="1" dirty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3200" b="1" i="1" dirty="0">
                <a:solidFill>
                  <a:schemeClr val="tx2"/>
                </a:solidFill>
                <a:latin typeface="Verdana" pitchFamily="34" charset="0"/>
              </a:rPr>
              <a:t>Есть проблемы отношений со сверстниками  и проблемы общения в семье»</a:t>
            </a:r>
            <a:r>
              <a:rPr lang="ru-RU" sz="3200" b="1" dirty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3200" b="1" i="1" dirty="0">
                <a:solidFill>
                  <a:schemeClr val="tx2"/>
                </a:solidFill>
                <a:latin typeface="Verdana" pitchFamily="34" charset="0"/>
              </a:rPr>
              <a:t>                                                                                                З. и Н. Некрасовы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6" descr="kd_one_thin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4572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     </a:t>
            </a:r>
            <a:r>
              <a:rPr lang="ru-RU" sz="4000" b="1" dirty="0" smtClean="0"/>
              <a:t> </a:t>
            </a:r>
            <a:r>
              <a:rPr lang="ru-RU" sz="2200" b="1" dirty="0" smtClean="0">
                <a:solidFill>
                  <a:schemeClr val="tx2"/>
                </a:solidFill>
                <a:latin typeface="Verdana" pitchFamily="34" charset="0"/>
              </a:rPr>
              <a:t>В наше время редкий дошкольник не умеет пользоваться компьютером. У многих возникает вопрос: хорошо это или плохо?</a:t>
            </a:r>
            <a:endParaRPr lang="ru-RU" sz="31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340768"/>
            <a:ext cx="3500437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Положительное влияние</a:t>
            </a:r>
            <a:endParaRPr lang="ru-RU" sz="2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5" y="1268760"/>
            <a:ext cx="3500438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Отрицательное влияние</a:t>
            </a:r>
            <a:endParaRPr lang="ru-RU" sz="24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552" y="2060848"/>
            <a:ext cx="3643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1.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</a:rPr>
              <a:t>Умение  работать на компьютере (владение мышью, умение включать, выключать и т.д.)</a:t>
            </a:r>
          </a:p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</a:rPr>
              <a:t>Компьютер – источник информации.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Verdana" pitchFamily="34" charset="0"/>
              </a:rPr>
              <a:t>3.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</a:rPr>
              <a:t>Развитие  интеллекта ребенка через развивающие игры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4.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Воспитывает целеустремленность.</a:t>
            </a:r>
          </a:p>
          <a:p>
            <a:endParaRPr lang="ru-RU" sz="2000" dirty="0">
              <a:latin typeface="Verdana" pitchFamily="34" charset="0"/>
            </a:endParaRPr>
          </a:p>
          <a:p>
            <a:r>
              <a:rPr lang="ru-RU" sz="2000" dirty="0">
                <a:latin typeface="Verdana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9188" y="2214563"/>
            <a:ext cx="38576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</a:rPr>
              <a:t>Нарушение санитарно – гигиенических требований к организации места ведет к ухудшению здоровья.</a:t>
            </a: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</a:rPr>
              <a:t>2. 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</a:rPr>
              <a:t>Компьютерная зависимость.</a:t>
            </a: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</a:rPr>
              <a:t>3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</a:rPr>
              <a:t>.Способствует развитию гиподинамии.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</a:rPr>
              <a:t>.Содержание игр провоцирует проявления агрессии и жестокости.</a:t>
            </a:r>
          </a:p>
        </p:txBody>
      </p:sp>
    </p:spTree>
    <p:custDataLst>
      <p:tags r:id="rId1"/>
    </p:custDataLst>
  </p:cSld>
  <p:clrMapOvr>
    <a:masterClrMapping/>
  </p:clrMapOvr>
  <p:transition advTm="6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Verdana" pitchFamily="34" charset="0"/>
              </a:rPr>
              <a:t>Из 30 опрошенных детей в возрасте 5-7 лет:</a:t>
            </a:r>
            <a:endParaRPr lang="ru-RU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4339" name="Содержимое 3" descr="http://fs.nashaucheba.ru/tw_files2/urls_3/1177/d-1176456/1176456_html_4153d6c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73238"/>
            <a:ext cx="4383088" cy="4392612"/>
          </a:xfrm>
        </p:spPr>
      </p:pic>
      <p:pic>
        <p:nvPicPr>
          <p:cNvPr id="14340" name="Рисунок 4" descr="http://fs.nashaucheba.ru/tw_files2/urls_3/1177/d-1176456/1176456_html_m39befb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2830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tx2"/>
                </a:solidFill>
                <a:latin typeface="Verdana" pitchFamily="34" charset="0"/>
              </a:rPr>
              <a:t>Как выбрать игры для ребёнка дошкольника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Содержимое 4" descr="2d988c213f8e86a034088f98befeb46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143000"/>
            <a:ext cx="3429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643313" y="857250"/>
            <a:ext cx="5357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sz="2000" dirty="0">
                <a:latin typeface="Verdana" pitchFamily="34" charset="0"/>
                <a:cs typeface="Times New Roman" pitchFamily="18" charset="0"/>
              </a:rPr>
              <a:t>Отдавайте предпочтение обучающе-развивающим программам, а не развлекательным играм, так как дети отличаются повышенной эмоциональностью, впечатлительностью, из-за чего мир виртуальной игры может сильно увлечь малыша, стать значимым, исказить реальные представления и привести к дальнейшему неадекватному поведению в обычных ситуациях.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14313" y="4572000"/>
            <a:ext cx="8572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Развивающая программа должна:</a:t>
            </a:r>
            <a:endParaRPr lang="ru-RU" b="1" dirty="0">
              <a:solidFill>
                <a:srgbClr val="C00000"/>
              </a:solidFill>
              <a:latin typeface="Verdana" pitchFamily="34" charset="0"/>
            </a:endParaRPr>
          </a:p>
          <a:p>
            <a:pPr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-  соответствовать возрасту ребёнка;</a:t>
            </a:r>
            <a:endParaRPr lang="ru-RU" dirty="0">
              <a:latin typeface="Verdana" pitchFamily="34" charset="0"/>
            </a:endParaRPr>
          </a:p>
          <a:p>
            <a:pPr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- состоять из мини-игр, которые он сможет пройти;</a:t>
            </a:r>
            <a:endParaRPr lang="ru-RU" dirty="0">
              <a:latin typeface="Verdana" pitchFamily="34" charset="0"/>
            </a:endParaRPr>
          </a:p>
          <a:p>
            <a:pPr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- занимать по времени одна игра или уровень, тур должен не более 15 минут, чтобы ее можно было прервать,  не приводя малыша к раздражению.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Виды игр</a:t>
            </a:r>
            <a:endParaRPr lang="ru-RU" sz="2800" b="1" dirty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6346825" cy="57610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6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Игры типа «убей их всех». </a:t>
            </a:r>
            <a:r>
              <a:rPr lang="ru-RU" sz="6400" dirty="0" smtClean="0">
                <a:latin typeface="Verdana" pitchFamily="34" charset="0"/>
                <a:cs typeface="Times New Roman" pitchFamily="18" charset="0"/>
              </a:rPr>
              <a:t>Это игры с воинственными сюжетами, лужами проливаемой крови и горами трупов. Естественно это всё провоцирует  вспышки гнева, зла и  насилия у детей.</a:t>
            </a:r>
          </a:p>
          <a:p>
            <a:pPr>
              <a:defRPr/>
            </a:pPr>
            <a:r>
              <a:rPr lang="ru-RU" sz="6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Игры – приключения</a:t>
            </a:r>
            <a:r>
              <a:rPr lang="ru-RU" sz="6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r>
              <a:rPr lang="ru-RU" sz="6400" dirty="0" smtClean="0">
                <a:latin typeface="Verdana" pitchFamily="34" charset="0"/>
                <a:cs typeface="Times New Roman" pitchFamily="18" charset="0"/>
              </a:rPr>
              <a:t> Это игры  на основе мультипликационных фильмов. Они очень красочны и эмоциональны, но здесь необходимо тоже быть настороже. Японскими врачами были описаны массовые эпилептические припадки у детей, которые смотрели компьютерные мультфильмы. Оказалось, что световые мелькания на дисплее навязывают свой ритм коре головного мозга, вызывая судороги.</a:t>
            </a:r>
          </a:p>
          <a:p>
            <a:pPr>
              <a:defRPr/>
            </a:pPr>
            <a:endParaRPr lang="ru-RU" sz="6400" dirty="0" smtClean="0"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6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Игры стратегические.</a:t>
            </a:r>
            <a:r>
              <a:rPr lang="ru-RU" sz="6400" dirty="0" smtClean="0">
                <a:latin typeface="Verdana" pitchFamily="34" charset="0"/>
                <a:cs typeface="Times New Roman" pitchFamily="18" charset="0"/>
              </a:rPr>
              <a:t> В играх требуется принимать решения. Формируют внутренний план действий, развивают память, мышление, воображение. </a:t>
            </a:r>
          </a:p>
          <a:p>
            <a:pPr>
              <a:defRPr/>
            </a:pPr>
            <a:endParaRPr lang="ru-RU" sz="6400" dirty="0" smtClean="0"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6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Развивающие и обучающие игры. </a:t>
            </a:r>
            <a:r>
              <a:rPr lang="ru-RU" sz="6400" dirty="0" smtClean="0">
                <a:latin typeface="Verdana" pitchFamily="34" charset="0"/>
                <a:cs typeface="Times New Roman" pitchFamily="18" charset="0"/>
              </a:rPr>
              <a:t>Они очень эмоциональны, сопровождаются весёлой детской мелодией или песней. При их создании использованы красивые яркие краски, которые привлекают внимание детей. Они очень познавательны: дети получают знания об окружающем мире, учатся  писать, считать. Происходит развитие творческих способностей, мыслительных процессов.</a:t>
            </a:r>
          </a:p>
          <a:p>
            <a:pPr>
              <a:defRPr/>
            </a:pPr>
            <a:r>
              <a:rPr lang="ru-RU" sz="6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Графические игры</a:t>
            </a:r>
            <a:r>
              <a:rPr lang="ru-RU" sz="6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ru-RU" sz="6400" dirty="0" smtClean="0">
                <a:latin typeface="Verdana" pitchFamily="34" charset="0"/>
                <a:cs typeface="Times New Roman" pitchFamily="18" charset="0"/>
              </a:rPr>
              <a:t>Игры, связанные с рисованием, конструированием.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5" name="Рисунок 4" descr="http://otkrytie-khv.ucoz.ru/Kopilka/7c9f65a4e6df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76872"/>
            <a:ext cx="22677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гры типа «Убей их всех!»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гры - приключен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тратеги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8|5.9|5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501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Компьютер и ребенок  «ЗА и ПРОТИВ» Выполнила воспитатель  МБДОУ ДС КВ №42 г. Воронеж  Чистякова И. В.</vt:lpstr>
      <vt:lpstr>«Компьютерной проблемы не существует. Есть проблемы отношений со сверстниками  и проблемы общения в семье»                                                                                                 З. и Н. Некрасовы </vt:lpstr>
      <vt:lpstr>      В наше время редкий дошкольник не умеет пользоваться компьютером. У многих возникает вопрос: хорошо это или плохо?</vt:lpstr>
      <vt:lpstr>Из 30 опрошенных детей в возрасте 5-7 лет:</vt:lpstr>
      <vt:lpstr>Как выбрать игры для ребёнка дошкольника </vt:lpstr>
      <vt:lpstr>Виды игр</vt:lpstr>
      <vt:lpstr>Слайд 7</vt:lpstr>
      <vt:lpstr>Слайд 8</vt:lpstr>
      <vt:lpstr>Слайд 9</vt:lpstr>
      <vt:lpstr>Слайд 10</vt:lpstr>
      <vt:lpstr>Рабочее место ребенка </vt:lpstr>
      <vt:lpstr> Для того, чтобы компьютер стал вашим союзником в воспитании и развитии ребёнка, а не врагом, необходимо строго выполнять ряд требований:</vt:lpstr>
      <vt:lpstr>Признаки компьютерной зависимости у детей:</vt:lpstr>
      <vt:lpstr>Комплекс зрительной гимнастики</vt:lpstr>
      <vt:lpstr>Упражнение для пальцев рук</vt:lpstr>
      <vt:lpstr>Слайд 16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2013-10-16T11:56:06Z</dcterms:created>
  <dcterms:modified xsi:type="dcterms:W3CDTF">2015-04-04T06:44:50Z</dcterms:modified>
</cp:coreProperties>
</file>