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7" r:id="rId6"/>
    <p:sldId id="261" r:id="rId7"/>
    <p:sldId id="263" r:id="rId8"/>
    <p:sldId id="268" r:id="rId9"/>
    <p:sldId id="269" r:id="rId10"/>
    <p:sldId id="271" r:id="rId11"/>
    <p:sldId id="273" r:id="rId12"/>
    <p:sldId id="274" r:id="rId13"/>
    <p:sldId id="270" r:id="rId14"/>
    <p:sldId id="26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3300"/>
    <a:srgbClr val="003399"/>
    <a:srgbClr val="99FF66"/>
    <a:srgbClr val="33CCFF"/>
    <a:srgbClr val="0000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37" autoAdjust="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D9CE0-853B-4580-9817-FED28540C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D45E2-CE25-4313-AC05-1985F0DD7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FFB65-A671-402C-8C21-88EA6E5D8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F6CBB-196F-4D54-B4A7-9864CE385A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366DE-9E8D-41B1-AC5A-DE2F33E1F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5EA6F-C4AD-4532-901B-520D81DAC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544AE-6AC6-4A94-98A2-E5BA1E921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154F9-7769-461D-AEA7-BF401A425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14A42-3E2A-490A-82E1-F027BE248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5FCA8-1234-4706-8659-D5429650E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0D417-19CC-4A93-80D4-1ABE6E06A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21E6094-7FA6-45D0-A3C3-0ADA137DE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3573913-3db30bb84fbd02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4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468313" y="1200150"/>
            <a:ext cx="801846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/>
              <a:t>                     </a:t>
            </a:r>
            <a:r>
              <a:rPr lang="ru-RU" sz="3600">
                <a:solidFill>
                  <a:srgbClr val="FF0000"/>
                </a:solidFill>
                <a:latin typeface="Times New Roman" pitchFamily="18" charset="0"/>
              </a:rPr>
              <a:t>Медлительный ребенок. </a:t>
            </a:r>
          </a:p>
          <a:p>
            <a:r>
              <a:rPr lang="ru-RU" sz="3600">
                <a:solidFill>
                  <a:srgbClr val="FF0000"/>
                </a:solidFill>
                <a:latin typeface="Times New Roman" pitchFamily="18" charset="0"/>
              </a:rPr>
              <a:t> Особенности, формы и методы работы</a:t>
            </a:r>
          </a:p>
          <a:p>
            <a:r>
              <a:rPr lang="ru-RU" sz="3600">
                <a:solidFill>
                  <a:srgbClr val="FF0000"/>
                </a:solidFill>
                <a:latin typeface="Times New Roman" pitchFamily="18" charset="0"/>
              </a:rPr>
              <a:t>        с  медлительным  ребенком.  </a:t>
            </a:r>
          </a:p>
          <a:p>
            <a:r>
              <a:rPr lang="ru-RU" sz="3600">
                <a:solidFill>
                  <a:srgbClr val="FF0000"/>
                </a:solidFill>
                <a:latin typeface="Times New Roman" pitchFamily="18" charset="0"/>
              </a:rPr>
              <a:t>           Профилактическая работа.</a:t>
            </a:r>
          </a:p>
          <a:p>
            <a:pPr eaLnBrk="0" hangingPunct="0"/>
            <a:endParaRPr lang="ru-RU" sz="3600">
              <a:latin typeface="Times New Roman" pitchFamily="18" charset="0"/>
            </a:endParaRP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1042988" y="3792538"/>
            <a:ext cx="6985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/>
              <a:t>                               </a:t>
            </a:r>
            <a:r>
              <a:rPr lang="ru-RU" sz="2400"/>
              <a:t>Выполнила: педагог-психолог</a:t>
            </a:r>
          </a:p>
          <a:p>
            <a:r>
              <a:rPr lang="ru-RU" sz="2400"/>
              <a:t>                                                   Зимаева А.А.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900113" y="404813"/>
            <a:ext cx="6911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     Рекомендации родителям</a:t>
            </a:r>
          </a:p>
        </p:txBody>
      </p:sp>
      <p:pic>
        <p:nvPicPr>
          <p:cNvPr id="11267" name="Picture 5" descr="head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338" y="0"/>
            <a:ext cx="1871662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468313" y="1484313"/>
            <a:ext cx="7632700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00FF"/>
                </a:solidFill>
              </a:rPr>
              <a:t>Спокойствие, выдержка, доброжелательность, ровный тон голоса, без раздражения и окриков, должны стать постоянными спутниками в общении с вашим ребенком. </a:t>
            </a:r>
          </a:p>
          <a:p>
            <a:r>
              <a:rPr lang="ru-RU">
                <a:solidFill>
                  <a:srgbClr val="0000FF"/>
                </a:solidFill>
              </a:rPr>
              <a:t>Продумайте и организуйте домашние дела ребенка равномерно на все дни рабочей недели. Четкая организация режима дня поможет медлительному ребенку справиться с нагрузками, в определенное время включиться в работу.</a:t>
            </a:r>
          </a:p>
          <a:p>
            <a:r>
              <a:rPr lang="ru-RU">
                <a:solidFill>
                  <a:srgbClr val="0000FF"/>
                </a:solidFill>
              </a:rPr>
              <a:t> Не перегружайте ребенка той работой, которая не получается, чередуйте с той, что получается хорошо. </a:t>
            </a:r>
          </a:p>
          <a:p>
            <a:r>
              <a:rPr lang="ru-RU">
                <a:solidFill>
                  <a:srgbClr val="0000FF"/>
                </a:solidFill>
              </a:rPr>
              <a:t>Главное, о чем должны знать мы, взрослые, - это то, что для помощи медлительным детям нужны системная работа и системное взаимодействие педагога, психолога, родителей. </a:t>
            </a:r>
            <a:br>
              <a:rPr lang="ru-RU">
                <a:solidFill>
                  <a:srgbClr val="0000FF"/>
                </a:solidFill>
              </a:rPr>
            </a:br>
            <a:r>
              <a:rPr lang="ru-RU">
                <a:solidFill>
                  <a:srgbClr val="0000FF"/>
                </a:solidFill>
              </a:rPr>
              <a:t>Важно помнить: при создании необходимых условий, при учете индивидуальных особенностей ребенка и, главное, при работе в оптимальном темпе качество и точность работы медлительных детей могут быть очень высокими, а обучение в школе может быть вполне успешным. </a:t>
            </a:r>
          </a:p>
          <a:p>
            <a:r>
              <a:rPr lang="ru-RU">
                <a:solidFill>
                  <a:srgbClr val="0000FF"/>
                </a:solidFill>
              </a:rPr>
              <a:t>Необходимо сделать все возможное, чтобы медлительный ребенок не чувствовал себя виноватым</a:t>
            </a:r>
          </a:p>
        </p:txBody>
      </p:sp>
      <p:sp>
        <p:nvSpPr>
          <p:cNvPr id="11269" name="Oval 8"/>
          <p:cNvSpPr>
            <a:spLocks noChangeArrowheads="1"/>
          </p:cNvSpPr>
          <p:nvPr/>
        </p:nvSpPr>
        <p:spPr bwMode="auto">
          <a:xfrm>
            <a:off x="250825" y="1557338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Oval 9"/>
          <p:cNvSpPr>
            <a:spLocks noChangeArrowheads="1"/>
          </p:cNvSpPr>
          <p:nvPr/>
        </p:nvSpPr>
        <p:spPr bwMode="auto">
          <a:xfrm>
            <a:off x="250825" y="2420938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Oval 10"/>
          <p:cNvSpPr>
            <a:spLocks noChangeArrowheads="1"/>
          </p:cNvSpPr>
          <p:nvPr/>
        </p:nvSpPr>
        <p:spPr bwMode="auto">
          <a:xfrm>
            <a:off x="250825" y="3500438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Oval 11"/>
          <p:cNvSpPr>
            <a:spLocks noChangeArrowheads="1"/>
          </p:cNvSpPr>
          <p:nvPr/>
        </p:nvSpPr>
        <p:spPr bwMode="auto">
          <a:xfrm>
            <a:off x="250825" y="4005263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3" name="Oval 12"/>
          <p:cNvSpPr>
            <a:spLocks noChangeArrowheads="1"/>
          </p:cNvSpPr>
          <p:nvPr/>
        </p:nvSpPr>
        <p:spPr bwMode="auto">
          <a:xfrm>
            <a:off x="250825" y="4868863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Oval 13"/>
          <p:cNvSpPr>
            <a:spLocks noChangeArrowheads="1"/>
          </p:cNvSpPr>
          <p:nvPr/>
        </p:nvSpPr>
        <p:spPr bwMode="auto">
          <a:xfrm>
            <a:off x="179388" y="6237288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68313" y="188913"/>
            <a:ext cx="75612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Рекомендации педагогам в работе с</a:t>
            </a:r>
          </a:p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         медлительными детьми.</a:t>
            </a:r>
          </a:p>
        </p:txBody>
      </p:sp>
      <p:pic>
        <p:nvPicPr>
          <p:cNvPr id="12291" name="Picture 5" descr="head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3775" y="-242888"/>
            <a:ext cx="1800225" cy="162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323850" y="1700213"/>
            <a:ext cx="860425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Главное</a:t>
            </a:r>
            <a:r>
              <a:rPr lang="ru-RU" sz="2400">
                <a:latin typeface="Times New Roman" pitchFamily="18" charset="0"/>
              </a:rPr>
              <a:t> — </a:t>
            </a: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не напоминать ребенку о его медлительности и не стыдить за нее. </a:t>
            </a:r>
            <a:br>
              <a:rPr lang="ru-RU" sz="240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Медлительным детямдля организации учебной деятельности необходимы контроль, помощь со стороны взрослых. </a:t>
            </a:r>
            <a:br>
              <a:rPr lang="ru-RU" sz="240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  В работе с медлительными детьми следует оценивать не объем работы, а ее качество.  </a:t>
            </a:r>
            <a:br>
              <a:rPr lang="ru-RU" sz="240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На проверочных и контрольных работах медлительный ребенок либо должен получать меньший объем заданий, либо иметь больше времени для их выполнения. </a:t>
            </a:r>
          </a:p>
          <a:p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     Медлительный ребенок должен иметь время на включение в деятельность, и простые ритуалы (разложить тетради, приготовить все необходимое для урока), повторяющиеся ежедневно, помогают ему успешно работать. </a:t>
            </a:r>
            <a:br>
              <a:rPr lang="ru-RU" sz="240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    </a:t>
            </a:r>
          </a:p>
        </p:txBody>
      </p:sp>
      <p:sp>
        <p:nvSpPr>
          <p:cNvPr id="12293" name="Oval 7"/>
          <p:cNvSpPr>
            <a:spLocks noChangeArrowheads="1"/>
          </p:cNvSpPr>
          <p:nvPr/>
        </p:nvSpPr>
        <p:spPr bwMode="auto">
          <a:xfrm>
            <a:off x="0" y="1844675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Oval 8"/>
          <p:cNvSpPr>
            <a:spLocks noChangeArrowheads="1"/>
          </p:cNvSpPr>
          <p:nvPr/>
        </p:nvSpPr>
        <p:spPr bwMode="auto">
          <a:xfrm>
            <a:off x="0" y="2565400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Oval 9"/>
          <p:cNvSpPr>
            <a:spLocks noChangeArrowheads="1"/>
          </p:cNvSpPr>
          <p:nvPr/>
        </p:nvSpPr>
        <p:spPr bwMode="auto">
          <a:xfrm>
            <a:off x="0" y="3284538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6" name="Oval 10"/>
          <p:cNvSpPr>
            <a:spLocks noChangeArrowheads="1"/>
          </p:cNvSpPr>
          <p:nvPr/>
        </p:nvSpPr>
        <p:spPr bwMode="auto">
          <a:xfrm>
            <a:off x="0" y="4005263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7" name="Oval 11"/>
          <p:cNvSpPr>
            <a:spLocks noChangeArrowheads="1"/>
          </p:cNvSpPr>
          <p:nvPr/>
        </p:nvSpPr>
        <p:spPr bwMode="auto">
          <a:xfrm>
            <a:off x="0" y="5084763"/>
            <a:ext cx="288925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4"/>
          <p:cNvSpPr>
            <a:spLocks noChangeArrowheads="1"/>
          </p:cNvSpPr>
          <p:nvPr/>
        </p:nvSpPr>
        <p:spPr bwMode="auto">
          <a:xfrm>
            <a:off x="609600" y="1219200"/>
            <a:ext cx="7696200" cy="1143000"/>
          </a:xfrm>
          <a:prstGeom prst="ellipse">
            <a:avLst/>
          </a:prstGeom>
          <a:solidFill>
            <a:srgbClr val="FF00FF"/>
          </a:solidFill>
          <a:ln w="9525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r>
              <a:rPr lang="ru-RU" sz="3600" b="1">
                <a:solidFill>
                  <a:srgbClr val="292929"/>
                </a:solidFill>
                <a:latin typeface="Times New Roman" pitchFamily="18" charset="0"/>
                <a:cs typeface="Arial" charset="0"/>
              </a:rPr>
              <a:t>Профилактическая работа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685800" y="2286000"/>
            <a:ext cx="7696200" cy="1066800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Просветительская работа среди педагогов и родителей.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685800" y="3352800"/>
            <a:ext cx="7696200" cy="1143000"/>
          </a:xfrm>
          <a:prstGeom prst="rect">
            <a:avLst/>
          </a:prstGeom>
          <a:solidFill>
            <a:srgbClr val="3366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Консультативная помощь родителям, </a:t>
            </a:r>
          </a:p>
          <a:p>
            <a:pPr algn="ctr" eaLnBrk="0" hangingPunct="0"/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воспитателям, педагогам.</a:t>
            </a:r>
          </a:p>
        </p:txBody>
      </p:sp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685800" y="4419600"/>
            <a:ext cx="7696200" cy="990600"/>
          </a:xfrm>
          <a:prstGeom prst="rect">
            <a:avLst/>
          </a:prstGeom>
          <a:solidFill>
            <a:srgbClr val="00CC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Психологическое обследование дошкольников.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Сбор информации о ребенке, его семье</a:t>
            </a: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755650" y="5445125"/>
            <a:ext cx="7696200" cy="1219200"/>
          </a:xfrm>
          <a:prstGeom prst="rect">
            <a:avLst/>
          </a:prstGeom>
          <a:solidFill>
            <a:srgbClr val="FF99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Психологические занятия с детьми 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для профилактики медлительности.</a:t>
            </a:r>
          </a:p>
          <a:p>
            <a:pPr algn="ctr"/>
            <a:endParaRPr lang="ru-RU" sz="2400" b="1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3573913-3db30bb84fbd02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35150" y="1268413"/>
            <a:ext cx="5616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FF"/>
                </a:solidFill>
                <a:latin typeface="Times New Roman" pitchFamily="18" charset="0"/>
              </a:rPr>
              <a:t>           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Заключение</a:t>
            </a:r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1116013" y="1989138"/>
            <a:ext cx="683418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Систематическая совместная работа психолога 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с педагогами и активная помощь со стороны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родителей способствует успешной адаптации 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медлительного ребенка в коллективе, 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развитию темпа деятельности и позитивного 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эмоционального самочувствия.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4112998-3ce9c47bfccd4b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196975"/>
            <a:ext cx="6696075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1403350" y="476250"/>
            <a:ext cx="676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   Спасибо   за  внимание!</a:t>
            </a:r>
          </a:p>
        </p:txBody>
      </p:sp>
      <p:pic>
        <p:nvPicPr>
          <p:cNvPr id="15364" name="Picture 6" descr="62bad4cd2095ab03634e2517aceecb3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0"/>
            <a:ext cx="10223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62bad4cd2095ab03634e2517aceecb3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260350"/>
            <a:ext cx="10223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" descr="62bad4cd2095ab03634e2517aceecb3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73688"/>
            <a:ext cx="10223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9" descr="62bad4cd2095ab03634e2517aceecb3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1650" y="4868863"/>
            <a:ext cx="10223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6" descr="butterfly4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32412">
            <a:off x="5580063" y="162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6" descr="butterfly4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32412">
            <a:off x="6300788" y="3068638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Rectangle 12"/>
          <p:cNvSpPr>
            <a:spLocks noChangeArrowheads="1"/>
          </p:cNvSpPr>
          <p:nvPr/>
        </p:nvSpPr>
        <p:spPr bwMode="auto">
          <a:xfrm>
            <a:off x="6443663" y="3641725"/>
            <a:ext cx="15128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663300"/>
                </a:solidFill>
              </a:rPr>
              <a:t>Удачи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4" descr="3573925-3865d8e923d7e5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0725" y="-674688"/>
            <a:ext cx="9864725" cy="715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484438" y="771525"/>
            <a:ext cx="6048375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>
                <a:solidFill>
                  <a:srgbClr val="FF0000"/>
                </a:solidFill>
                <a:latin typeface="Times New Roman" pitchFamily="18" charset="0"/>
              </a:rPr>
              <a:t>Медлительность</a:t>
            </a:r>
            <a:r>
              <a:rPr lang="ru-RU" sz="2400">
                <a:latin typeface="Times New Roman" pitchFamily="18" charset="0"/>
              </a:rPr>
              <a:t> – свойство личности, заключающееся в снижении двигательной активности, медленности психической деятельности, основанное на малой</a:t>
            </a:r>
          </a:p>
          <a:p>
            <a:r>
              <a:rPr lang="ru-RU" sz="2400">
                <a:latin typeface="Times New Roman" pitchFamily="18" charset="0"/>
              </a:rPr>
              <a:t> подвижности нервных процессов или возникающее в результате неправильного воспитания 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252413" y="-315913"/>
            <a:ext cx="8856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Медлительность.    Медлительный ребенок.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2700338" y="4221163"/>
            <a:ext cx="5256212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>
                <a:solidFill>
                  <a:srgbClr val="FF0000"/>
                </a:solidFill>
                <a:latin typeface="Times New Roman" pitchFamily="18" charset="0"/>
              </a:rPr>
              <a:t>Медлительный ребенок- </a:t>
            </a:r>
            <a:r>
              <a:rPr lang="ru-RU" sz="2400">
                <a:latin typeface="Times New Roman" pitchFamily="18" charset="0"/>
              </a:rPr>
              <a:t>ребенок с низкой подвижностью нервных процессов.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3573925-3865d8e923d7e5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0"/>
            <a:ext cx="10440988" cy="731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468313" y="260350"/>
            <a:ext cx="8675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FF"/>
                </a:solidFill>
                <a:latin typeface="Times New Roman" pitchFamily="18" charset="0"/>
              </a:rPr>
              <a:t>        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Особенности медлительного ребенка.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2627313" y="1052513"/>
            <a:ext cx="7273925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1.Скорость деятельности медлительных детей:</a:t>
            </a:r>
          </a:p>
          <a:p>
            <a:r>
              <a:rPr lang="ru-RU"/>
              <a:t> - скорость письма - в 2 раза;</a:t>
            </a:r>
          </a:p>
          <a:p>
            <a:r>
              <a:rPr lang="ru-RU"/>
              <a:t> - скорость выполнения простых движений — в 1,6 раза;</a:t>
            </a:r>
          </a:p>
          <a:p>
            <a:pPr>
              <a:buFontTx/>
              <a:buChar char="-"/>
            </a:pPr>
            <a:r>
              <a:rPr lang="ru-RU"/>
              <a:t>скорость решения логических задач — более чем в </a:t>
            </a:r>
          </a:p>
          <a:p>
            <a:pPr>
              <a:buFontTx/>
              <a:buChar char="-"/>
            </a:pPr>
            <a:r>
              <a:rPr lang="ru-RU"/>
              <a:t>1,5 раза).</a:t>
            </a:r>
          </a:p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2. Продуктивность работы:</a:t>
            </a:r>
          </a:p>
          <a:p>
            <a:pPr>
              <a:buFontTx/>
              <a:buChar char="-"/>
            </a:pPr>
            <a:r>
              <a:rPr lang="ru-RU"/>
              <a:t>у медлительных детей в 2 раза ниже.</a:t>
            </a:r>
          </a:p>
          <a:p>
            <a:r>
              <a:rPr lang="ru-RU"/>
              <a:t>Это значит, что они могут работать либо качественно, но медленно, либо быстро, но некачественно. Им </a:t>
            </a:r>
          </a:p>
          <a:p>
            <a:r>
              <a:rPr lang="ru-RU"/>
              <a:t>необходимо достаточно длительное время на включение </a:t>
            </a:r>
          </a:p>
          <a:p>
            <a:r>
              <a:rPr lang="ru-RU"/>
              <a:t>в работу и переключение. </a:t>
            </a:r>
            <a:br>
              <a:rPr lang="ru-RU"/>
            </a:br>
            <a:endParaRPr lang="ru-RU"/>
          </a:p>
          <a:p>
            <a:endParaRPr lang="ru-RU"/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987675" y="5157788"/>
            <a:ext cx="2482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3. Новые навыки-</a:t>
            </a: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5435600" y="5229225"/>
            <a:ext cx="44973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у медлительных </a:t>
            </a:r>
          </a:p>
          <a:p>
            <a:r>
              <a:rPr lang="ru-RU"/>
              <a:t>детей значительно дольше формируются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66"/>
            </a:gs>
            <a:gs pos="100000">
              <a:srgbClr val="47762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1042988" y="401638"/>
            <a:ext cx="8569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Причины медлительности детей</a:t>
            </a:r>
          </a:p>
        </p:txBody>
      </p:sp>
      <p:pic>
        <p:nvPicPr>
          <p:cNvPr id="5123" name="Picture 6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669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323850" y="1722438"/>
            <a:ext cx="1178242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1.Ослабленность, повышенная утомляемость ребенка </a:t>
            </a:r>
          </a:p>
          <a:p>
            <a:r>
              <a:rPr lang="ru-RU" sz="2400">
                <a:latin typeface="Times New Roman" pitchFamily="18" charset="0"/>
              </a:rPr>
              <a:t>после перенесённого острого заболевания или наличие </a:t>
            </a:r>
          </a:p>
          <a:p>
            <a:r>
              <a:rPr lang="ru-RU" sz="2400">
                <a:latin typeface="Times New Roman" pitchFamily="18" charset="0"/>
              </a:rPr>
              <a:t>хронического заболевания .</a:t>
            </a:r>
          </a:p>
          <a:p>
            <a:r>
              <a:rPr lang="ru-RU" sz="2400">
                <a:latin typeface="Times New Roman" pitchFamily="18" charset="0"/>
              </a:rPr>
              <a:t>2. Врожденная патология головного мозга.</a:t>
            </a:r>
          </a:p>
          <a:p>
            <a:r>
              <a:rPr lang="ru-RU" sz="2400">
                <a:latin typeface="Times New Roman" pitchFamily="18" charset="0"/>
              </a:rPr>
              <a:t>3. Леворукость детей.</a:t>
            </a:r>
          </a:p>
          <a:p>
            <a:r>
              <a:rPr lang="ru-RU" sz="2400">
                <a:latin typeface="Times New Roman" pitchFamily="18" charset="0"/>
              </a:rPr>
              <a:t>4. Особенности темперамента ребенка-флегматика.</a:t>
            </a:r>
          </a:p>
          <a:p>
            <a:r>
              <a:rPr lang="ru-RU" sz="2400">
                <a:latin typeface="Times New Roman" pitchFamily="18" charset="0"/>
              </a:rPr>
              <a:t>5. Любые кризисные моменты в жизни семьи.</a:t>
            </a:r>
          </a:p>
          <a:p>
            <a:r>
              <a:rPr lang="ru-RU" sz="2400">
                <a:latin typeface="Times New Roman" pitchFamily="18" charset="0"/>
              </a:rPr>
              <a:t>6. Дисгармоничные отношения между взрослым и ребенком. </a:t>
            </a:r>
          </a:p>
          <a:p>
            <a:r>
              <a:rPr lang="ru-RU" sz="2400">
                <a:latin typeface="Times New Roman" pitchFamily="18" charset="0"/>
              </a:rPr>
              <a:t>7. Авторитарный стиль воспитания в семье, жесткое принуждение</a:t>
            </a:r>
          </a:p>
          <a:p>
            <a:r>
              <a:rPr lang="ru-RU" sz="2400">
                <a:latin typeface="Times New Roman" pitchFamily="18" charset="0"/>
              </a:rPr>
              <a:t> ребенка к выполнению тех или иных требований.</a:t>
            </a:r>
          </a:p>
          <a:p>
            <a:endParaRPr lang="ru-RU" sz="2400">
              <a:latin typeface="Times New Roman" pitchFamily="18" charset="0"/>
            </a:endParaRPr>
          </a:p>
        </p:txBody>
      </p:sp>
      <p:pic>
        <p:nvPicPr>
          <p:cNvPr id="5125" name="Picture 8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2492375"/>
            <a:ext cx="20510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9" descr="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5429250"/>
            <a:ext cx="2160588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476375" y="0"/>
            <a:ext cx="59499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Основные правила работы с </a:t>
            </a:r>
          </a:p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    медлительными детьми: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0" y="908050"/>
            <a:ext cx="91440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-не спешить, не торопить, не подгонять ребенка;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-не работать "на время";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не требовать от детей немедленного включения в деятельность 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не перегружать ребенка той работой, которая не получается, чередовать ее с той, что получается хорошо;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-использовать специальные упражнения для развития моторики 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 -не торопиться заставлять ребенка выполнять задание самостоятельно;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-работать только на "положительном подкреплении": при неудачах подбадривать, поддерживать, подчеркивать успех;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 -нельзя сравнивать медлительного ребенка с его подвижным сверстником ;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-медлительным детям  необходим размеренный и четкий режим дня. </a:t>
            </a:r>
          </a:p>
        </p:txBody>
      </p:sp>
      <p:pic>
        <p:nvPicPr>
          <p:cNvPr id="6148" name="Picture 6" descr="3573995-fe5469e1d7d235e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260350"/>
            <a:ext cx="161925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D:\картинки из сети\images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3888" y="4221163"/>
            <a:ext cx="11557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8" descr="MM90028363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5683250"/>
            <a:ext cx="151130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3573925-3865d8e923d7e5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75"/>
            <a:ext cx="993775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0" y="-171450"/>
            <a:ext cx="99012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             Цель и задачи  работы психолога </a:t>
            </a:r>
          </a:p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                  с медлительными детьми.</a:t>
            </a: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2627313" y="1125538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Цель- </a:t>
            </a: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3276600" y="2924175"/>
            <a:ext cx="60848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Задачи- </a:t>
            </a:r>
            <a:r>
              <a:rPr lang="ru-RU" sz="2400">
                <a:latin typeface="Times New Roman" pitchFamily="18" charset="0"/>
              </a:rPr>
              <a:t>развивать у ребенка устойчивый темп деятельности;</a:t>
            </a:r>
          </a:p>
          <a:p>
            <a:pPr>
              <a:buFontTx/>
              <a:buChar char="-"/>
            </a:pPr>
            <a:r>
              <a:rPr lang="ru-RU" sz="2400">
                <a:latin typeface="Times New Roman" pitchFamily="18" charset="0"/>
              </a:rPr>
              <a:t>формировать навыки самоконтроля;</a:t>
            </a:r>
          </a:p>
          <a:p>
            <a:pPr>
              <a:buFontTx/>
              <a:buChar char="-"/>
            </a:pPr>
            <a:endParaRPr lang="ru-RU" sz="2400"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2400"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>
                <a:latin typeface="Times New Roman" pitchFamily="18" charset="0"/>
              </a:rPr>
              <a:t>создавать ситуацию успеха на занятиях;</a:t>
            </a:r>
          </a:p>
          <a:p>
            <a:pPr>
              <a:buFontTx/>
              <a:buChar char="-"/>
            </a:pPr>
            <a:r>
              <a:rPr lang="ru-RU" sz="2400">
                <a:latin typeface="Times New Roman" pitchFamily="18" charset="0"/>
              </a:rPr>
              <a:t>развивать навыки общения и взаимодействия.</a:t>
            </a:r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3419475" y="1125538"/>
            <a:ext cx="57245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помочь детям с темповыми трудностями справиться со своими проблемами, которые препятствуют их нормальному</a:t>
            </a:r>
          </a:p>
          <a:p>
            <a:r>
              <a:rPr lang="ru-RU" sz="2400">
                <a:latin typeface="Times New Roman" pitchFamily="18" charset="0"/>
              </a:rPr>
              <a:t> эмоциональному самочувствию и общению с окружающими людьми.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ChangeArrowheads="1"/>
          </p:cNvSpPr>
          <p:nvPr/>
        </p:nvSpPr>
        <p:spPr bwMode="auto">
          <a:xfrm>
            <a:off x="179388" y="260350"/>
            <a:ext cx="9505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            </a:t>
            </a:r>
          </a:p>
        </p:txBody>
      </p:sp>
      <p:sp>
        <p:nvSpPr>
          <p:cNvPr id="8195" name="Rectangle 8"/>
          <p:cNvSpPr>
            <a:spLocks noChangeArrowheads="1"/>
          </p:cNvSpPr>
          <p:nvPr/>
        </p:nvSpPr>
        <p:spPr bwMode="auto">
          <a:xfrm>
            <a:off x="1763713" y="188913"/>
            <a:ext cx="5181600" cy="1676400"/>
          </a:xfrm>
          <a:prstGeom prst="rect">
            <a:avLst/>
          </a:prstGeom>
          <a:solidFill>
            <a:srgbClr val="FF99CC">
              <a:alpha val="83920"/>
            </a:srgbClr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Методы и приемы работы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с медлительными детьми.</a:t>
            </a:r>
          </a:p>
          <a:p>
            <a:pPr algn="ctr"/>
            <a:endParaRPr lang="ru-RU" sz="3200" b="1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152400" y="2286000"/>
            <a:ext cx="1905000" cy="4038600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197" name="Rectangle 11"/>
          <p:cNvSpPr>
            <a:spLocks noChangeArrowheads="1"/>
          </p:cNvSpPr>
          <p:nvPr/>
        </p:nvSpPr>
        <p:spPr bwMode="auto">
          <a:xfrm>
            <a:off x="2484438" y="2565400"/>
            <a:ext cx="1828800" cy="3581400"/>
          </a:xfrm>
          <a:prstGeom prst="rect">
            <a:avLst/>
          </a:prstGeom>
          <a:solidFill>
            <a:srgbClr val="CC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endParaRPr lang="ru-RU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8" name="Rectangle 12"/>
          <p:cNvSpPr>
            <a:spLocks noChangeArrowheads="1"/>
          </p:cNvSpPr>
          <p:nvPr/>
        </p:nvSpPr>
        <p:spPr bwMode="auto">
          <a:xfrm>
            <a:off x="4716463" y="2276475"/>
            <a:ext cx="1828800" cy="3663950"/>
          </a:xfrm>
          <a:prstGeom prst="rect">
            <a:avLst/>
          </a:prstGeom>
          <a:solidFill>
            <a:srgbClr val="00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40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400">
                <a:solidFill>
                  <a:srgbClr val="FF0000"/>
                </a:solidFill>
                <a:latin typeface="Times New Roman" pitchFamily="18" charset="0"/>
              </a:rPr>
            </a:br>
            <a:endParaRPr lang="ru-RU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199" name="Rectangle 13"/>
          <p:cNvSpPr>
            <a:spLocks noChangeArrowheads="1"/>
          </p:cNvSpPr>
          <p:nvPr/>
        </p:nvSpPr>
        <p:spPr bwMode="auto">
          <a:xfrm>
            <a:off x="7010400" y="2362200"/>
            <a:ext cx="1752600" cy="38862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r>
              <a:rPr lang="ru-RU"/>
              <a:t> </a:t>
            </a:r>
          </a:p>
        </p:txBody>
      </p:sp>
      <p:sp>
        <p:nvSpPr>
          <p:cNvPr id="8200" name="Line 14"/>
          <p:cNvSpPr>
            <a:spLocks noChangeShapeType="1"/>
          </p:cNvSpPr>
          <p:nvPr/>
        </p:nvSpPr>
        <p:spPr bwMode="auto">
          <a:xfrm flipH="1">
            <a:off x="1547813" y="1484313"/>
            <a:ext cx="762000" cy="609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1" name="Line 15"/>
          <p:cNvSpPr>
            <a:spLocks noChangeShapeType="1"/>
          </p:cNvSpPr>
          <p:nvPr/>
        </p:nvSpPr>
        <p:spPr bwMode="auto">
          <a:xfrm flipH="1">
            <a:off x="2916238" y="1700213"/>
            <a:ext cx="762000" cy="609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2" name="Line 16"/>
          <p:cNvSpPr>
            <a:spLocks noChangeShapeType="1"/>
          </p:cNvSpPr>
          <p:nvPr/>
        </p:nvSpPr>
        <p:spPr bwMode="auto">
          <a:xfrm>
            <a:off x="5478463" y="1628775"/>
            <a:ext cx="749300" cy="6477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3" name="Line 17"/>
          <p:cNvSpPr>
            <a:spLocks noChangeShapeType="1"/>
          </p:cNvSpPr>
          <p:nvPr/>
        </p:nvSpPr>
        <p:spPr bwMode="auto">
          <a:xfrm>
            <a:off x="6773863" y="1412875"/>
            <a:ext cx="1038225" cy="863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4" name="Rectangle 18"/>
          <p:cNvSpPr>
            <a:spLocks noChangeArrowheads="1"/>
          </p:cNvSpPr>
          <p:nvPr/>
        </p:nvSpPr>
        <p:spPr bwMode="auto">
          <a:xfrm>
            <a:off x="250825" y="2852738"/>
            <a:ext cx="2520950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Вербальные (словесные) 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методы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рассказ;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сказкотерапия;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театрализация</a:t>
            </a:r>
          </a:p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400">
                <a:solidFill>
                  <a:srgbClr val="FF0000"/>
                </a:solidFill>
                <a:latin typeface="Times New Roman" pitchFamily="18" charset="0"/>
              </a:rPr>
            </a:br>
            <a:endParaRPr lang="ru-RU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205" name="Rectangle 19"/>
          <p:cNvSpPr>
            <a:spLocks noChangeArrowheads="1"/>
          </p:cNvSpPr>
          <p:nvPr/>
        </p:nvSpPr>
        <p:spPr bwMode="auto">
          <a:xfrm>
            <a:off x="2484438" y="2781300"/>
            <a:ext cx="51974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Наглядные </a:t>
            </a:r>
          </a:p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(визуальные) </a:t>
            </a:r>
          </a:p>
          <a:p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методы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иллюстрация;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музыкальная</a:t>
            </a:r>
          </a:p>
          <a:p>
            <a:r>
              <a:rPr lang="ru-RU" sz="2000">
                <a:latin typeface="Times New Roman" pitchFamily="18" charset="0"/>
              </a:rPr>
              <a:t>иллюстрация;</a:t>
            </a:r>
          </a:p>
          <a:p>
            <a:r>
              <a:rPr lang="ru-RU" sz="2000">
                <a:latin typeface="Times New Roman" pitchFamily="18" charset="0"/>
              </a:rPr>
              <a:t>-фото и слайды</a:t>
            </a:r>
          </a:p>
          <a:p>
            <a:endParaRPr lang="ru-RU" sz="2000">
              <a:latin typeface="Times New Roman" pitchFamily="18" charset="0"/>
            </a:endParaRPr>
          </a:p>
        </p:txBody>
      </p:sp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4859338" y="2852738"/>
            <a:ext cx="5116512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Игровые </a:t>
            </a:r>
          </a:p>
          <a:p>
            <a:r>
              <a:rPr lang="ru-RU" sz="2400">
                <a:solidFill>
                  <a:srgbClr val="003399"/>
                </a:solidFill>
                <a:latin typeface="Times New Roman" pitchFamily="18" charset="0"/>
              </a:rPr>
              <a:t>методы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коррекционно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развивающие </a:t>
            </a:r>
          </a:p>
          <a:p>
            <a:r>
              <a:rPr lang="ru-RU" sz="2000">
                <a:latin typeface="Times New Roman" pitchFamily="18" charset="0"/>
              </a:rPr>
              <a:t>игры;</a:t>
            </a:r>
          </a:p>
          <a:p>
            <a:pPr>
              <a:buFontTx/>
              <a:buChar char="-"/>
            </a:pPr>
            <a:r>
              <a:rPr lang="ru-RU" sz="2000">
                <a:latin typeface="Times New Roman" pitchFamily="18" charset="0"/>
              </a:rPr>
              <a:t>подвижные</a:t>
            </a:r>
          </a:p>
          <a:p>
            <a:r>
              <a:rPr lang="ru-RU" sz="2000">
                <a:latin typeface="Times New Roman" pitchFamily="18" charset="0"/>
              </a:rPr>
              <a:t> игры;</a:t>
            </a:r>
          </a:p>
          <a:p>
            <a:r>
              <a:rPr lang="ru-RU" sz="2000">
                <a:latin typeface="Times New Roman" pitchFamily="18" charset="0"/>
              </a:rPr>
              <a:t>- танец</a:t>
            </a:r>
          </a:p>
          <a:p>
            <a:pPr>
              <a:buFontTx/>
              <a:buChar char="-"/>
            </a:pPr>
            <a:endParaRPr lang="ru-RU" sz="2000">
              <a:latin typeface="Times New Roman" pitchFamily="18" charset="0"/>
            </a:endParaRPr>
          </a:p>
          <a:p>
            <a:endParaRPr lang="ru-RU" sz="2000">
              <a:latin typeface="Times New Roman" pitchFamily="18" charset="0"/>
            </a:endParaRPr>
          </a:p>
        </p:txBody>
      </p:sp>
      <p:sp>
        <p:nvSpPr>
          <p:cNvPr id="8207" name="Rectangle 22"/>
          <p:cNvSpPr>
            <a:spLocks noChangeArrowheads="1"/>
          </p:cNvSpPr>
          <p:nvPr/>
        </p:nvSpPr>
        <p:spPr bwMode="auto">
          <a:xfrm>
            <a:off x="7092950" y="3141663"/>
            <a:ext cx="247332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/>
              <a:t> </a:t>
            </a:r>
            <a:r>
              <a:rPr lang="ru-RU" sz="2400">
                <a:latin typeface="Times New Roman" pitchFamily="18" charset="0"/>
              </a:rPr>
              <a:t>Арт- </a:t>
            </a:r>
          </a:p>
          <a:p>
            <a:pPr eaLnBrk="0" hangingPunct="0"/>
            <a:r>
              <a:rPr lang="ru-RU" sz="2400">
                <a:latin typeface="Times New Roman" pitchFamily="18" charset="0"/>
              </a:rPr>
              <a:t>технологии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-рисование;</a:t>
            </a:r>
          </a:p>
          <a:p>
            <a:pPr eaLnBrk="0" hangingPunct="0"/>
            <a:r>
              <a:rPr lang="ru-RU" sz="2000">
                <a:solidFill>
                  <a:srgbClr val="0000FF"/>
                </a:solidFill>
                <a:latin typeface="Times New Roman" pitchFamily="18" charset="0"/>
              </a:rPr>
              <a:t>-лепка</a:t>
            </a:r>
          </a:p>
          <a:p>
            <a:pPr eaLnBrk="0" hangingPunct="0"/>
            <a:endParaRPr lang="ru-RU" sz="200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8208" name="Picture 23" descr="3329682-462971dee524585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6438" y="-171450"/>
            <a:ext cx="20875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79388" y="0"/>
            <a:ext cx="8785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Формы работы с медлительными детьми</a:t>
            </a:r>
          </a:p>
        </p:txBody>
      </p:sp>
      <p:pic>
        <p:nvPicPr>
          <p:cNvPr id="9219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23887">
            <a:off x="0" y="765175"/>
            <a:ext cx="262731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15686">
            <a:off x="5795963" y="4868863"/>
            <a:ext cx="28400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7" descr="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620713"/>
            <a:ext cx="32400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8" descr="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808984">
            <a:off x="6407150" y="836613"/>
            <a:ext cx="2736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9" descr="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5875" y="2924175"/>
            <a:ext cx="36004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 descr="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284538"/>
            <a:ext cx="23733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1" descr="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325" y="3141663"/>
            <a:ext cx="29876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2" descr="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580335">
            <a:off x="611188" y="5300663"/>
            <a:ext cx="3095625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684213" y="1263650"/>
            <a:ext cx="8459787" cy="7620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ru-RU" sz="4400" b="1">
                <a:solidFill>
                  <a:srgbClr val="FF0000"/>
                </a:solidFill>
                <a:latin typeface="Times New Roman" pitchFamily="18" charset="0"/>
              </a:rPr>
              <a:t>Индивидуальное занятие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1116013" y="2420938"/>
            <a:ext cx="7346950" cy="7620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</a:rPr>
              <a:t>    Групповое занятие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3492500" y="3573463"/>
            <a:ext cx="1858963" cy="7620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</a:rPr>
              <a:t>Беседа</a:t>
            </a: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3203575" y="4581525"/>
            <a:ext cx="2336800" cy="7620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</a:rPr>
              <a:t>Тренинг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2987675" y="5764213"/>
            <a:ext cx="4175125" cy="1431925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400" b="1">
                <a:solidFill>
                  <a:srgbClr val="FF0000"/>
                </a:solidFill>
                <a:latin typeface="Times New Roman" pitchFamily="18" charset="0"/>
              </a:rPr>
              <a:t>Игра-тренинг</a:t>
            </a:r>
          </a:p>
          <a:p>
            <a:pPr eaLnBrk="0" hangingPunct="0"/>
            <a:endParaRPr lang="ru-RU" sz="44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5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900113" y="188913"/>
            <a:ext cx="7924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    Виды игр с медлительными детьми</a:t>
            </a: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1835150" y="1125538"/>
            <a:ext cx="484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Игры со сменой темпа движений:</a:t>
            </a: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684213" y="1700213"/>
            <a:ext cx="454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            Ходьба - бег - ходьба медленная 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539750" y="2133600"/>
            <a:ext cx="5254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              Хлопать в ладоши с разной скоростью </a:t>
            </a:r>
          </a:p>
        </p:txBody>
      </p:sp>
      <p:sp>
        <p:nvSpPr>
          <p:cNvPr id="10246" name="Rectangle 9"/>
          <p:cNvSpPr>
            <a:spLocks noChangeArrowheads="1"/>
          </p:cNvSpPr>
          <p:nvPr/>
        </p:nvSpPr>
        <p:spPr bwMode="auto">
          <a:xfrm>
            <a:off x="611188" y="2492375"/>
            <a:ext cx="665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             Сгибать и разгибать пальцы рук с разной скоростью </a:t>
            </a:r>
          </a:p>
        </p:txBody>
      </p:sp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1258888" y="2952750"/>
            <a:ext cx="6623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Игры с максимально быстрыми движениями</a:t>
            </a:r>
            <a:r>
              <a:rPr lang="ru-RU"/>
              <a:t>: </a:t>
            </a:r>
          </a:p>
        </p:txBody>
      </p:sp>
      <p:sp>
        <p:nvSpPr>
          <p:cNvPr id="10248" name="Rectangle 11"/>
          <p:cNvSpPr>
            <a:spLocks noChangeArrowheads="1"/>
          </p:cNvSpPr>
          <p:nvPr/>
        </p:nvSpPr>
        <p:spPr bwMode="auto">
          <a:xfrm>
            <a:off x="1258888" y="3429000"/>
            <a:ext cx="2760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  Игра «Горячий мячик» </a:t>
            </a:r>
          </a:p>
        </p:txBody>
      </p:sp>
      <p:sp>
        <p:nvSpPr>
          <p:cNvPr id="10249" name="Rectangle 12"/>
          <p:cNvSpPr>
            <a:spLocks noChangeArrowheads="1"/>
          </p:cNvSpPr>
          <p:nvPr/>
        </p:nvSpPr>
        <p:spPr bwMode="auto">
          <a:xfrm>
            <a:off x="1331913" y="3933825"/>
            <a:ext cx="3051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Игра «Четвертый лишний»</a:t>
            </a:r>
          </a:p>
          <a:p>
            <a:endParaRPr lang="ru-RU"/>
          </a:p>
        </p:txBody>
      </p:sp>
      <p:sp>
        <p:nvSpPr>
          <p:cNvPr id="10250" name="Rectangle 13"/>
          <p:cNvSpPr>
            <a:spLocks noChangeArrowheads="1"/>
          </p:cNvSpPr>
          <p:nvPr/>
        </p:nvSpPr>
        <p:spPr bwMode="auto">
          <a:xfrm>
            <a:off x="1331913" y="4365625"/>
            <a:ext cx="292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Эстафеты «Кто быстрее»</a:t>
            </a:r>
          </a:p>
        </p:txBody>
      </p:sp>
      <p:sp>
        <p:nvSpPr>
          <p:cNvPr id="10251" name="Rectangle 14"/>
          <p:cNvSpPr>
            <a:spLocks noChangeArrowheads="1"/>
          </p:cNvSpPr>
          <p:nvPr/>
        </p:nvSpPr>
        <p:spPr bwMode="auto">
          <a:xfrm>
            <a:off x="1331913" y="4868863"/>
            <a:ext cx="6532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Игры для развития внутреннего торможения</a:t>
            </a:r>
            <a:r>
              <a:rPr lang="ru-RU"/>
              <a:t> </a:t>
            </a:r>
          </a:p>
        </p:txBody>
      </p:sp>
      <p:sp>
        <p:nvSpPr>
          <p:cNvPr id="10252" name="Rectangle 15"/>
          <p:cNvSpPr>
            <a:spLocks noChangeArrowheads="1"/>
          </p:cNvSpPr>
          <p:nvPr/>
        </p:nvSpPr>
        <p:spPr bwMode="auto">
          <a:xfrm>
            <a:off x="1331913" y="5373688"/>
            <a:ext cx="334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/>
              <a:t>Игра "Запретное движение". </a:t>
            </a:r>
          </a:p>
        </p:txBody>
      </p:sp>
      <p:sp>
        <p:nvSpPr>
          <p:cNvPr id="10253" name="Rectangle 16"/>
          <p:cNvSpPr>
            <a:spLocks noChangeArrowheads="1"/>
          </p:cNvSpPr>
          <p:nvPr/>
        </p:nvSpPr>
        <p:spPr bwMode="auto">
          <a:xfrm>
            <a:off x="1331913" y="5805488"/>
            <a:ext cx="2490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/>
              <a:t>Игра "Замена". </a:t>
            </a:r>
          </a:p>
        </p:txBody>
      </p:sp>
      <p:sp>
        <p:nvSpPr>
          <p:cNvPr id="10254" name="Rectangle 17"/>
          <p:cNvSpPr>
            <a:spLocks noChangeArrowheads="1"/>
          </p:cNvSpPr>
          <p:nvPr/>
        </p:nvSpPr>
        <p:spPr bwMode="auto">
          <a:xfrm>
            <a:off x="1331913" y="6237288"/>
            <a:ext cx="2603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/>
              <a:t>Игра «Все наоборот»" </a:t>
            </a:r>
          </a:p>
        </p:txBody>
      </p:sp>
      <p:pic>
        <p:nvPicPr>
          <p:cNvPr id="10255" name="Picture 18" descr="Копия MM90035671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908050"/>
            <a:ext cx="13398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19" descr="MC9002330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0713"/>
            <a:ext cx="16922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20" descr="MM9003653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5373688"/>
            <a:ext cx="2016125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757</Words>
  <Application>Microsoft Office PowerPoint</Application>
  <PresentationFormat>Экран (4:3)</PresentationFormat>
  <Paragraphs>134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12</cp:revision>
  <dcterms:created xsi:type="dcterms:W3CDTF">2014-01-21T11:40:34Z</dcterms:created>
  <dcterms:modified xsi:type="dcterms:W3CDTF">2015-03-29T18:15:16Z</dcterms:modified>
</cp:coreProperties>
</file>