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56" r:id="rId2"/>
    <p:sldId id="257" r:id="rId3"/>
    <p:sldId id="314" r:id="rId4"/>
    <p:sldId id="283" r:id="rId5"/>
    <p:sldId id="285" r:id="rId6"/>
    <p:sldId id="299" r:id="rId7"/>
    <p:sldId id="302" r:id="rId8"/>
    <p:sldId id="288" r:id="rId9"/>
    <p:sldId id="276" r:id="rId10"/>
    <p:sldId id="277" r:id="rId11"/>
    <p:sldId id="268" r:id="rId12"/>
    <p:sldId id="269" r:id="rId13"/>
    <p:sldId id="265" r:id="rId14"/>
    <p:sldId id="262" r:id="rId15"/>
    <p:sldId id="303" r:id="rId16"/>
    <p:sldId id="304" r:id="rId17"/>
    <p:sldId id="305" r:id="rId18"/>
    <p:sldId id="306" r:id="rId19"/>
    <p:sldId id="307" r:id="rId20"/>
    <p:sldId id="310" r:id="rId21"/>
    <p:sldId id="315"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Владелец" initials="В"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0463" autoAdjust="0"/>
  </p:normalViewPr>
  <p:slideViewPr>
    <p:cSldViewPr>
      <p:cViewPr>
        <p:scale>
          <a:sx n="80" d="100"/>
          <a:sy n="80" d="100"/>
        </p:scale>
        <p:origin x="-8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1C006E-2798-4132-B271-83971FB728F3}" type="datetimeFigureOut">
              <a:rPr lang="ru-RU" smtClean="0"/>
              <a:pPr/>
              <a:t>03.05.2012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A35BD-2849-41D2-BF71-2200E13AAD1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21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A4FA35BD-2849-41D2-BF71-2200E13AAD14}"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2E5501B5-07E6-4BC8-B48E-1D3E58B0ADDB}" type="datetimeFigureOut">
              <a:rPr lang="ru-RU" smtClean="0"/>
              <a:pPr/>
              <a:t>03.05.2012</a:t>
            </a:fld>
            <a:endParaRPr lang="ru-RU"/>
          </a:p>
        </p:txBody>
      </p:sp>
      <p:sp>
        <p:nvSpPr>
          <p:cNvPr id="16" name="Номер слайда 15"/>
          <p:cNvSpPr>
            <a:spLocks noGrp="1"/>
          </p:cNvSpPr>
          <p:nvPr>
            <p:ph type="sldNum" sz="quarter" idx="11"/>
          </p:nvPr>
        </p:nvSpPr>
        <p:spPr/>
        <p:txBody>
          <a:bodyPr/>
          <a:lstStyle/>
          <a:p>
            <a:fld id="{2F237E6E-CECF-4581-9057-A8143C3D989F}"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E5501B5-07E6-4BC8-B48E-1D3E58B0ADDB}" type="datetimeFigureOut">
              <a:rPr lang="ru-RU" smtClean="0"/>
              <a:pPr/>
              <a:t>03.05.2012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237E6E-CECF-4581-9057-A8143C3D989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E5501B5-07E6-4BC8-B48E-1D3E58B0ADDB}" type="datetimeFigureOut">
              <a:rPr lang="ru-RU" smtClean="0"/>
              <a:pPr/>
              <a:t>03.05.2012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237E6E-CECF-4581-9057-A8143C3D989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2E5501B5-07E6-4BC8-B48E-1D3E58B0ADDB}" type="datetimeFigureOut">
              <a:rPr lang="ru-RU" smtClean="0"/>
              <a:pPr/>
              <a:t>03.05.2012</a:t>
            </a:fld>
            <a:endParaRPr lang="ru-RU"/>
          </a:p>
        </p:txBody>
      </p:sp>
      <p:sp>
        <p:nvSpPr>
          <p:cNvPr id="15" name="Номер слайда 14"/>
          <p:cNvSpPr>
            <a:spLocks noGrp="1"/>
          </p:cNvSpPr>
          <p:nvPr>
            <p:ph type="sldNum" sz="quarter" idx="15"/>
          </p:nvPr>
        </p:nvSpPr>
        <p:spPr/>
        <p:txBody>
          <a:bodyPr/>
          <a:lstStyle>
            <a:lvl1pPr algn="ctr">
              <a:defRPr/>
            </a:lvl1pPr>
          </a:lstStyle>
          <a:p>
            <a:fld id="{2F237E6E-CECF-4581-9057-A8143C3D989F}"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2E5501B5-07E6-4BC8-B48E-1D3E58B0ADDB}" type="datetimeFigureOut">
              <a:rPr lang="ru-RU" smtClean="0"/>
              <a:pPr/>
              <a:t>03.05.2012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237E6E-CECF-4581-9057-A8143C3D989F}"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2E5501B5-07E6-4BC8-B48E-1D3E58B0ADDB}" type="datetimeFigureOut">
              <a:rPr lang="ru-RU" smtClean="0"/>
              <a:pPr/>
              <a:t>03.05.2012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237E6E-CECF-4581-9057-A8143C3D989F}"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2F237E6E-CECF-4581-9057-A8143C3D989F}"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2E5501B5-07E6-4BC8-B48E-1D3E58B0ADDB}" type="datetimeFigureOut">
              <a:rPr lang="ru-RU" smtClean="0"/>
              <a:pPr/>
              <a:t>03.05.2012</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E5501B5-07E6-4BC8-B48E-1D3E58B0ADDB}" type="datetimeFigureOut">
              <a:rPr lang="ru-RU" smtClean="0"/>
              <a:pPr/>
              <a:t>03.05.2012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237E6E-CECF-4581-9057-A8143C3D989F}"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E5501B5-07E6-4BC8-B48E-1D3E58B0ADDB}" type="datetimeFigureOut">
              <a:rPr lang="ru-RU" smtClean="0"/>
              <a:pPr/>
              <a:t>03.05.2012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237E6E-CECF-4581-9057-A8143C3D989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2E5501B5-07E6-4BC8-B48E-1D3E58B0ADDB}" type="datetimeFigureOut">
              <a:rPr lang="ru-RU" smtClean="0"/>
              <a:pPr/>
              <a:t>03.05.2012</a:t>
            </a:fld>
            <a:endParaRPr lang="ru-RU"/>
          </a:p>
        </p:txBody>
      </p:sp>
      <p:sp>
        <p:nvSpPr>
          <p:cNvPr id="9" name="Номер слайда 8"/>
          <p:cNvSpPr>
            <a:spLocks noGrp="1"/>
          </p:cNvSpPr>
          <p:nvPr>
            <p:ph type="sldNum" sz="quarter" idx="15"/>
          </p:nvPr>
        </p:nvSpPr>
        <p:spPr/>
        <p:txBody>
          <a:bodyPr/>
          <a:lstStyle/>
          <a:p>
            <a:fld id="{2F237E6E-CECF-4581-9057-A8143C3D989F}"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2E5501B5-07E6-4BC8-B48E-1D3E58B0ADDB}" type="datetimeFigureOut">
              <a:rPr lang="ru-RU" smtClean="0"/>
              <a:pPr/>
              <a:t>03.05.2012</a:t>
            </a:fld>
            <a:endParaRPr lang="ru-RU"/>
          </a:p>
        </p:txBody>
      </p:sp>
      <p:sp>
        <p:nvSpPr>
          <p:cNvPr id="9" name="Номер слайда 8"/>
          <p:cNvSpPr>
            <a:spLocks noGrp="1"/>
          </p:cNvSpPr>
          <p:nvPr>
            <p:ph type="sldNum" sz="quarter" idx="11"/>
          </p:nvPr>
        </p:nvSpPr>
        <p:spPr/>
        <p:txBody>
          <a:bodyPr/>
          <a:lstStyle/>
          <a:p>
            <a:fld id="{2F237E6E-CECF-4581-9057-A8143C3D989F}"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E5501B5-07E6-4BC8-B48E-1D3E58B0ADDB}" type="datetimeFigureOut">
              <a:rPr lang="ru-RU" smtClean="0"/>
              <a:pPr/>
              <a:t>03.05.2012</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F237E6E-CECF-4581-9057-A8143C3D989F}"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ru.wikipedia.org/wiki/%D0%A4%D0%B0%D0%B9%D0%BB:Tangram-man.svg" TargetMode="External"/><Relationship Id="rId7"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ru.wikipedia.org/wiki/%D0%A4%D0%B0%D0%B9%D0%BB:Tangram_set_00.jpg" TargetMode="Externa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zaitseva-irina.ru/html/f1110825526.html"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23.gif"/></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8.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gif"/></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1472" y="2000240"/>
            <a:ext cx="7929618" cy="4286280"/>
          </a:xfrm>
        </p:spPr>
        <p:txBody>
          <a:bodyPr>
            <a:normAutofit fontScale="77500" lnSpcReduction="20000"/>
          </a:bodyPr>
          <a:lstStyle/>
          <a:p>
            <a:pPr algn="l"/>
            <a:endParaRPr lang="ru-RU" sz="2400" b="1" dirty="0" smtClean="0">
              <a:solidFill>
                <a:schemeClr val="accent4">
                  <a:lumMod val="50000"/>
                </a:schemeClr>
              </a:solidFill>
            </a:endParaRPr>
          </a:p>
          <a:p>
            <a:pPr algn="l"/>
            <a:endParaRPr lang="ru-RU" sz="2400" b="1" dirty="0" smtClean="0">
              <a:solidFill>
                <a:schemeClr val="accent4">
                  <a:lumMod val="50000"/>
                </a:schemeClr>
              </a:solidFill>
            </a:endParaRPr>
          </a:p>
          <a:p>
            <a:endParaRPr lang="ru-RU" sz="2400" dirty="0" smtClean="0"/>
          </a:p>
          <a:p>
            <a:endParaRPr lang="ru-RU" sz="2400" dirty="0" smtClean="0"/>
          </a:p>
          <a:p>
            <a:endParaRPr lang="ru-RU" sz="2400" dirty="0" smtClean="0"/>
          </a:p>
          <a:p>
            <a:endParaRPr lang="ru-RU" sz="2400" dirty="0"/>
          </a:p>
          <a:p>
            <a:r>
              <a:rPr lang="ru-RU" sz="2800" b="1" dirty="0" smtClean="0">
                <a:solidFill>
                  <a:schemeClr val="accent5">
                    <a:lumMod val="50000"/>
                  </a:schemeClr>
                </a:solidFill>
              </a:rPr>
              <a:t>Автор презентации: Гусева Анастасия</a:t>
            </a:r>
          </a:p>
          <a:p>
            <a:r>
              <a:rPr lang="ru-RU" sz="2800" b="1" dirty="0" smtClean="0">
                <a:solidFill>
                  <a:schemeClr val="accent5">
                    <a:lumMod val="50000"/>
                  </a:schemeClr>
                </a:solidFill>
              </a:rPr>
              <a:t> Класс 5-б</a:t>
            </a:r>
          </a:p>
          <a:p>
            <a:endParaRPr lang="ru-RU" sz="2800" b="1" dirty="0">
              <a:solidFill>
                <a:schemeClr val="accent5">
                  <a:lumMod val="50000"/>
                </a:schemeClr>
              </a:solidFill>
            </a:endParaRPr>
          </a:p>
          <a:p>
            <a:r>
              <a:rPr lang="ru-RU" sz="2800" b="1" dirty="0" smtClean="0">
                <a:solidFill>
                  <a:schemeClr val="accent5">
                    <a:lumMod val="50000"/>
                  </a:schemeClr>
                </a:solidFill>
              </a:rPr>
              <a:t>Руководитель: </a:t>
            </a:r>
            <a:r>
              <a:rPr lang="ru-RU" sz="2800" b="1" dirty="0" err="1" smtClean="0">
                <a:solidFill>
                  <a:schemeClr val="accent5">
                    <a:lumMod val="50000"/>
                  </a:schemeClr>
                </a:solidFill>
              </a:rPr>
              <a:t>Монакова</a:t>
            </a:r>
            <a:r>
              <a:rPr lang="ru-RU" sz="2800" b="1" dirty="0" smtClean="0">
                <a:solidFill>
                  <a:schemeClr val="accent5">
                    <a:lumMod val="50000"/>
                  </a:schemeClr>
                </a:solidFill>
              </a:rPr>
              <a:t> К.З.</a:t>
            </a:r>
          </a:p>
          <a:p>
            <a:endParaRPr lang="ru-RU" sz="2800" b="1" dirty="0">
              <a:solidFill>
                <a:schemeClr val="accent5">
                  <a:lumMod val="50000"/>
                </a:schemeClr>
              </a:solidFill>
            </a:endParaRPr>
          </a:p>
          <a:p>
            <a:r>
              <a:rPr lang="ru-RU" sz="2800" b="1" dirty="0" smtClean="0">
                <a:solidFill>
                  <a:schemeClr val="accent5">
                    <a:lumMod val="50000"/>
                  </a:schemeClr>
                </a:solidFill>
              </a:rPr>
              <a:t>Москва</a:t>
            </a:r>
          </a:p>
          <a:p>
            <a:r>
              <a:rPr lang="ru-RU" sz="2800" b="1" dirty="0" smtClean="0">
                <a:solidFill>
                  <a:schemeClr val="accent5">
                    <a:lumMod val="50000"/>
                  </a:schemeClr>
                </a:solidFill>
              </a:rPr>
              <a:t>2010 г.</a:t>
            </a:r>
            <a:endParaRPr lang="ru-RU" sz="2800" b="1" dirty="0">
              <a:solidFill>
                <a:schemeClr val="accent5">
                  <a:lumMod val="50000"/>
                </a:schemeClr>
              </a:solidFill>
            </a:endParaRPr>
          </a:p>
        </p:txBody>
      </p:sp>
      <p:sp>
        <p:nvSpPr>
          <p:cNvPr id="2" name="Заголовок 1"/>
          <p:cNvSpPr>
            <a:spLocks noGrp="1"/>
          </p:cNvSpPr>
          <p:nvPr>
            <p:ph type="ctrTitle"/>
          </p:nvPr>
        </p:nvSpPr>
        <p:spPr>
          <a:xfrm>
            <a:off x="685800" y="214291"/>
            <a:ext cx="7772400" cy="1714512"/>
          </a:xfrm>
        </p:spPr>
        <p:txBody>
          <a:bodyPr>
            <a:normAutofit/>
          </a:bodyPr>
          <a:lstStyle/>
          <a:p>
            <a:r>
              <a:rPr lang="ru-RU" sz="2000" b="1" dirty="0" smtClean="0">
                <a:solidFill>
                  <a:schemeClr val="accent5">
                    <a:lumMod val="50000"/>
                  </a:schemeClr>
                </a:solidFill>
              </a:rPr>
              <a:t>ГОУ СОШ «Школа надомного обучения» 367</a:t>
            </a:r>
            <a:br>
              <a:rPr lang="ru-RU" sz="2000" b="1" dirty="0" smtClean="0">
                <a:solidFill>
                  <a:schemeClr val="accent5">
                    <a:lumMod val="50000"/>
                  </a:schemeClr>
                </a:solidFill>
              </a:rPr>
            </a:br>
            <a:r>
              <a:rPr lang="ru-RU" sz="2000" b="1" dirty="0" err="1" smtClean="0">
                <a:solidFill>
                  <a:schemeClr val="accent5">
                    <a:lumMod val="50000"/>
                  </a:schemeClr>
                </a:solidFill>
              </a:rPr>
              <a:t>Зеленоградского</a:t>
            </a:r>
            <a:r>
              <a:rPr lang="ru-RU" sz="2000" b="1" dirty="0" smtClean="0">
                <a:solidFill>
                  <a:schemeClr val="accent5">
                    <a:lumMod val="50000"/>
                  </a:schemeClr>
                </a:solidFill>
              </a:rPr>
              <a:t>  округа  г. Москвы</a:t>
            </a:r>
            <a:br>
              <a:rPr lang="ru-RU" sz="2000" b="1" dirty="0" smtClean="0">
                <a:solidFill>
                  <a:schemeClr val="accent5">
                    <a:lumMod val="50000"/>
                  </a:schemeClr>
                </a:solidFill>
              </a:rPr>
            </a:br>
            <a:r>
              <a:rPr lang="ru-RU" sz="2000" b="1" dirty="0">
                <a:solidFill>
                  <a:schemeClr val="accent5">
                    <a:lumMod val="50000"/>
                  </a:schemeClr>
                </a:solidFill>
              </a:rPr>
              <a:t/>
            </a:r>
            <a:br>
              <a:rPr lang="ru-RU" sz="2000" b="1" dirty="0">
                <a:solidFill>
                  <a:schemeClr val="accent5">
                    <a:lumMod val="50000"/>
                  </a:schemeClr>
                </a:solidFill>
              </a:rPr>
            </a:br>
            <a:r>
              <a:rPr lang="ru-RU" sz="2400" b="1" dirty="0" smtClean="0">
                <a:solidFill>
                  <a:schemeClr val="accent5">
                    <a:lumMod val="50000"/>
                  </a:schemeClr>
                </a:solidFill>
              </a:rPr>
              <a:t>Конкурс «Умники и умницы»</a:t>
            </a:r>
            <a:endParaRPr lang="ru-RU" sz="2400" b="1" dirty="0">
              <a:solidFill>
                <a:schemeClr val="accent5">
                  <a:lumMod val="50000"/>
                </a:schemeClr>
              </a:solidFill>
            </a:endParaRPr>
          </a:p>
        </p:txBody>
      </p:sp>
      <p:sp>
        <p:nvSpPr>
          <p:cNvPr id="4" name="Прямоугольник 3"/>
          <p:cNvSpPr/>
          <p:nvPr/>
        </p:nvSpPr>
        <p:spPr>
          <a:xfrm>
            <a:off x="642910" y="1928802"/>
            <a:ext cx="7929618" cy="3046988"/>
          </a:xfrm>
          <a:prstGeom prst="rect">
            <a:avLst/>
          </a:prstGeom>
          <a:noFill/>
        </p:spPr>
        <p:txBody>
          <a:bodyPr wrap="square" lIns="91440" tIns="45720" rIns="91440" bIns="45720">
            <a:spAutoFit/>
          </a:bodyPr>
          <a:lstStyle/>
          <a:p>
            <a:pPr algn="ctr"/>
            <a:endPar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ru-RU" sz="36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«Рисунки</a:t>
            </a:r>
          </a:p>
          <a:p>
            <a:pPr algn="ctr"/>
            <a:r>
              <a:rPr lang="ru-RU" sz="3600" b="1" cap="all" dirty="0" smtClean="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rPr>
              <a:t>  из геометрических фигур»</a:t>
            </a:r>
          </a:p>
          <a:p>
            <a:pPr algn="ctr"/>
            <a:r>
              <a:rPr lang="ru-RU" sz="2400" b="1" cap="all" spc="0"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rPr>
              <a:t>(математика) </a:t>
            </a:r>
          </a:p>
          <a:p>
            <a:pPr algn="ctr"/>
            <a:endParaRPr lang="ru-RU" sz="2400" b="1" cap="all"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endParaRPr>
          </a:p>
          <a:p>
            <a:pPr algn="ctr"/>
            <a:endParaRPr lang="ru-RU" sz="2400" b="1" cap="all" spc="0" dirty="0" smtClean="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endParaRPr>
          </a:p>
          <a:p>
            <a:pPr algn="ctr"/>
            <a:endParaRPr lang="ru-RU" sz="2400" b="1" cap="all" spc="0" dirty="0">
              <a:ln w="9000" cmpd="sng">
                <a:solidFill>
                  <a:schemeClr val="accent4">
                    <a:shade val="50000"/>
                    <a:satMod val="120000"/>
                  </a:schemeClr>
                </a:solidFill>
                <a:prstDash val="solid"/>
              </a:ln>
              <a:solidFill>
                <a:schemeClr val="accent4">
                  <a:lumMod val="50000"/>
                </a:schemeClr>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1" descr="Картинка 144 из 3534"/>
          <p:cNvPicPr>
            <a:picLocks noChangeAspect="1" noChangeArrowheads="1"/>
          </p:cNvPicPr>
          <p:nvPr/>
        </p:nvPicPr>
        <p:blipFill>
          <a:blip r:embed="rId3" cstate="print"/>
          <a:srcRect/>
          <a:stretch>
            <a:fillRect/>
          </a:stretch>
        </p:blipFill>
        <p:spPr bwMode="auto">
          <a:xfrm>
            <a:off x="1857356" y="2143116"/>
            <a:ext cx="4857784" cy="3429024"/>
          </a:xfrm>
          <a:prstGeom prst="rect">
            <a:avLst/>
          </a:prstGeom>
          <a:noFill/>
        </p:spPr>
      </p:pic>
      <p:sp>
        <p:nvSpPr>
          <p:cNvPr id="3" name="TextBox 2"/>
          <p:cNvSpPr txBox="1"/>
          <p:nvPr/>
        </p:nvSpPr>
        <p:spPr>
          <a:xfrm>
            <a:off x="1571604" y="1000108"/>
            <a:ext cx="6286544" cy="584775"/>
          </a:xfrm>
          <a:prstGeom prst="rect">
            <a:avLst/>
          </a:prstGeom>
          <a:noFill/>
        </p:spPr>
        <p:txBody>
          <a:bodyPr wrap="square" rtlCol="0">
            <a:spAutoFit/>
          </a:bodyPr>
          <a:lstStyle/>
          <a:p>
            <a:pPr algn="ctr"/>
            <a:r>
              <a:rPr lang="ru-RU" sz="3200" b="1" i="1" dirty="0" smtClean="0">
                <a:solidFill>
                  <a:srgbClr val="C00000"/>
                </a:solidFill>
              </a:rPr>
              <a:t>«Геометрическая семья»</a:t>
            </a:r>
            <a:endParaRPr lang="ru-RU" sz="3200" b="1" i="1"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rebenok.com/img/547_400.jpg"/>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2143108" y="2357430"/>
            <a:ext cx="5143536" cy="3000396"/>
          </a:xfrm>
          <a:prstGeom prst="rect">
            <a:avLst/>
          </a:prstGeom>
          <a:noFill/>
        </p:spPr>
      </p:pic>
      <p:sp>
        <p:nvSpPr>
          <p:cNvPr id="3" name="TextBox 2"/>
          <p:cNvSpPr txBox="1"/>
          <p:nvPr/>
        </p:nvSpPr>
        <p:spPr>
          <a:xfrm>
            <a:off x="1428728" y="642918"/>
            <a:ext cx="6572296" cy="954107"/>
          </a:xfrm>
          <a:prstGeom prst="rect">
            <a:avLst/>
          </a:prstGeom>
          <a:noFill/>
        </p:spPr>
        <p:txBody>
          <a:bodyPr wrap="square" rtlCol="0">
            <a:spAutoFit/>
          </a:bodyPr>
          <a:lstStyle/>
          <a:p>
            <a:pPr algn="ctr"/>
            <a:r>
              <a:rPr lang="ru-RU" sz="2800" b="1" i="1" dirty="0" smtClean="0">
                <a:solidFill>
                  <a:srgbClr val="C00000"/>
                </a:solidFill>
              </a:rPr>
              <a:t>Геометрический подарок к празднику</a:t>
            </a:r>
            <a:endParaRPr lang="ru-RU" sz="2800" b="1" i="1"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Картинка 77 из 508"/>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1428728" y="1714488"/>
            <a:ext cx="6286544" cy="4000528"/>
          </a:xfrm>
          <a:prstGeom prst="rect">
            <a:avLst/>
          </a:prstGeom>
          <a:noFill/>
        </p:spPr>
      </p:pic>
      <p:sp>
        <p:nvSpPr>
          <p:cNvPr id="3" name="TextBox 2"/>
          <p:cNvSpPr txBox="1"/>
          <p:nvPr/>
        </p:nvSpPr>
        <p:spPr>
          <a:xfrm>
            <a:off x="1500166" y="785794"/>
            <a:ext cx="6215106" cy="584775"/>
          </a:xfrm>
          <a:prstGeom prst="rect">
            <a:avLst/>
          </a:prstGeom>
          <a:noFill/>
        </p:spPr>
        <p:txBody>
          <a:bodyPr wrap="square" rtlCol="0">
            <a:spAutoFit/>
          </a:bodyPr>
          <a:lstStyle/>
          <a:p>
            <a:pPr algn="ctr"/>
            <a:r>
              <a:rPr lang="ru-RU" sz="3200" b="1" i="1" dirty="0" smtClean="0">
                <a:solidFill>
                  <a:srgbClr val="C00000"/>
                </a:solidFill>
              </a:rPr>
              <a:t>Геометрический тренинг</a:t>
            </a:r>
            <a:endParaRPr lang="ru-RU" sz="3200" b="1" i="1"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214290"/>
            <a:ext cx="7643866" cy="13388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rPr>
              <a:t> </a:t>
            </a:r>
            <a:endParaRPr kumimoji="0" lang="ru-RU" sz="9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900" b="1"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charset="0"/>
            </a:endParaRPr>
          </a:p>
        </p:txBody>
      </p:sp>
      <p:pic>
        <p:nvPicPr>
          <p:cNvPr id="1026" name="Picture 2" descr="http://upload.wikimedia.org/wikipedia/commons/thumb/7/7a/Tangram-man.svg/180px-Tangram-man.svg.png">
            <a:hlinkClick r:id="rId3"/>
          </p:cNvPr>
          <p:cNvPicPr>
            <a:picLocks noChangeAspect="1" noChangeArrowheads="1"/>
          </p:cNvPicPr>
          <p:nvPr/>
        </p:nvPicPr>
        <p:blipFill>
          <a:blip r:embed="rId4" cstate="print"/>
          <a:srcRect/>
          <a:stretch>
            <a:fillRect/>
          </a:stretch>
        </p:blipFill>
        <p:spPr bwMode="auto">
          <a:xfrm>
            <a:off x="571472" y="2571744"/>
            <a:ext cx="2571768" cy="3286148"/>
          </a:xfrm>
          <a:prstGeom prst="rect">
            <a:avLst/>
          </a:prstGeom>
          <a:noFill/>
        </p:spPr>
      </p:pic>
      <p:pic>
        <p:nvPicPr>
          <p:cNvPr id="1027" name="Picture 3" descr="http://bits.wikimedia.org/skins-1.5/common/images/magnify-clip.png">
            <a:hlinkClick r:id="rId3" tooltip="Увеличить"/>
          </p:cNvPr>
          <p:cNvPicPr>
            <a:picLocks noChangeAspect="1" noChangeArrowheads="1"/>
          </p:cNvPicPr>
          <p:nvPr/>
        </p:nvPicPr>
        <p:blipFill>
          <a:blip r:embed="rId5" cstate="print"/>
          <a:srcRect/>
          <a:stretch>
            <a:fillRect/>
          </a:stretch>
        </p:blipFill>
        <p:spPr bwMode="auto">
          <a:xfrm>
            <a:off x="155575" y="593725"/>
            <a:ext cx="142875" cy="104775"/>
          </a:xfrm>
          <a:prstGeom prst="rect">
            <a:avLst/>
          </a:prstGeom>
          <a:noFill/>
        </p:spPr>
      </p:pic>
      <p:pic>
        <p:nvPicPr>
          <p:cNvPr id="1028" name="Picture 4" descr="http://upload.wikimedia.org/wikipedia/commons/thumb/c/cb/Tangram_set_00.jpg/180px-Tangram_set_00.jpg">
            <a:hlinkClick r:id="rId6"/>
          </p:cNvPr>
          <p:cNvPicPr>
            <a:picLocks noChangeAspect="1" noChangeArrowheads="1"/>
          </p:cNvPicPr>
          <p:nvPr/>
        </p:nvPicPr>
        <p:blipFill>
          <a:blip r:embed="rId7" cstate="print"/>
          <a:srcRect/>
          <a:stretch>
            <a:fillRect/>
          </a:stretch>
        </p:blipFill>
        <p:spPr bwMode="auto">
          <a:xfrm>
            <a:off x="4143372" y="2428868"/>
            <a:ext cx="4214842" cy="3714776"/>
          </a:xfrm>
          <a:prstGeom prst="rect">
            <a:avLst/>
          </a:prstGeom>
          <a:noFill/>
        </p:spPr>
      </p:pic>
      <p:pic>
        <p:nvPicPr>
          <p:cNvPr id="1029" name="Picture 5" descr="http://bits.wikimedia.org/skins-1.5/common/images/magnify-clip.png">
            <a:hlinkClick r:id="rId6" tooltip="Увеличить"/>
          </p:cNvPr>
          <p:cNvPicPr>
            <a:picLocks noChangeAspect="1" noChangeArrowheads="1"/>
          </p:cNvPicPr>
          <p:nvPr/>
        </p:nvPicPr>
        <p:blipFill>
          <a:blip r:embed="rId5" cstate="print"/>
          <a:srcRect/>
          <a:stretch>
            <a:fillRect/>
          </a:stretch>
        </p:blipFill>
        <p:spPr bwMode="auto">
          <a:xfrm>
            <a:off x="112713" y="2957513"/>
            <a:ext cx="142875" cy="104775"/>
          </a:xfrm>
          <a:prstGeom prst="rect">
            <a:avLst/>
          </a:prstGeom>
          <a:noFill/>
        </p:spPr>
      </p:pic>
      <p:sp>
        <p:nvSpPr>
          <p:cNvPr id="7" name="TextBox 6"/>
          <p:cNvSpPr txBox="1"/>
          <p:nvPr/>
        </p:nvSpPr>
        <p:spPr>
          <a:xfrm>
            <a:off x="5000628" y="4071942"/>
            <a:ext cx="428628" cy="369332"/>
          </a:xfrm>
          <a:prstGeom prst="rect">
            <a:avLst/>
          </a:prstGeom>
          <a:noFill/>
        </p:spPr>
        <p:txBody>
          <a:bodyPr wrap="square" rtlCol="0">
            <a:spAutoFit/>
          </a:bodyPr>
          <a:lstStyle/>
          <a:p>
            <a:r>
              <a:rPr lang="ru-RU" dirty="0">
                <a:solidFill>
                  <a:schemeClr val="bg1"/>
                </a:solidFill>
              </a:rPr>
              <a:t>1</a:t>
            </a:r>
          </a:p>
        </p:txBody>
      </p:sp>
      <p:sp>
        <p:nvSpPr>
          <p:cNvPr id="8" name="TextBox 7"/>
          <p:cNvSpPr txBox="1"/>
          <p:nvPr/>
        </p:nvSpPr>
        <p:spPr>
          <a:xfrm>
            <a:off x="6215074" y="3429000"/>
            <a:ext cx="428628" cy="369332"/>
          </a:xfrm>
          <a:prstGeom prst="rect">
            <a:avLst/>
          </a:prstGeom>
          <a:noFill/>
        </p:spPr>
        <p:txBody>
          <a:bodyPr wrap="square" rtlCol="0">
            <a:spAutoFit/>
          </a:bodyPr>
          <a:lstStyle/>
          <a:p>
            <a:r>
              <a:rPr lang="ru-RU" dirty="0" smtClean="0">
                <a:solidFill>
                  <a:schemeClr val="bg1"/>
                </a:solidFill>
              </a:rPr>
              <a:t>2</a:t>
            </a:r>
            <a:endParaRPr lang="ru-RU" dirty="0">
              <a:solidFill>
                <a:schemeClr val="bg1"/>
              </a:solidFill>
            </a:endParaRPr>
          </a:p>
        </p:txBody>
      </p:sp>
      <p:sp>
        <p:nvSpPr>
          <p:cNvPr id="9" name="TextBox 8"/>
          <p:cNvSpPr txBox="1"/>
          <p:nvPr/>
        </p:nvSpPr>
        <p:spPr>
          <a:xfrm>
            <a:off x="7500958" y="5143512"/>
            <a:ext cx="357190" cy="369332"/>
          </a:xfrm>
          <a:prstGeom prst="rect">
            <a:avLst/>
          </a:prstGeom>
          <a:noFill/>
        </p:spPr>
        <p:txBody>
          <a:bodyPr wrap="square" rtlCol="0">
            <a:spAutoFit/>
          </a:bodyPr>
          <a:lstStyle/>
          <a:p>
            <a:r>
              <a:rPr lang="ru-RU" dirty="0" smtClean="0">
                <a:solidFill>
                  <a:schemeClr val="bg1"/>
                </a:solidFill>
              </a:rPr>
              <a:t>3</a:t>
            </a:r>
            <a:endParaRPr lang="ru-RU" dirty="0">
              <a:solidFill>
                <a:schemeClr val="bg1"/>
              </a:solidFill>
            </a:endParaRPr>
          </a:p>
        </p:txBody>
      </p:sp>
      <p:sp>
        <p:nvSpPr>
          <p:cNvPr id="10" name="TextBox 9"/>
          <p:cNvSpPr txBox="1"/>
          <p:nvPr/>
        </p:nvSpPr>
        <p:spPr>
          <a:xfrm>
            <a:off x="5643570" y="5143512"/>
            <a:ext cx="571504" cy="369332"/>
          </a:xfrm>
          <a:prstGeom prst="rect">
            <a:avLst/>
          </a:prstGeom>
          <a:noFill/>
        </p:spPr>
        <p:txBody>
          <a:bodyPr wrap="square" rtlCol="0">
            <a:spAutoFit/>
          </a:bodyPr>
          <a:lstStyle/>
          <a:p>
            <a:r>
              <a:rPr lang="ru-RU" dirty="0">
                <a:solidFill>
                  <a:schemeClr val="bg1"/>
                </a:solidFill>
              </a:rPr>
              <a:t>6</a:t>
            </a:r>
          </a:p>
        </p:txBody>
      </p:sp>
      <p:sp>
        <p:nvSpPr>
          <p:cNvPr id="11" name="TextBox 10"/>
          <p:cNvSpPr txBox="1"/>
          <p:nvPr/>
        </p:nvSpPr>
        <p:spPr>
          <a:xfrm>
            <a:off x="7500958" y="3500438"/>
            <a:ext cx="357190" cy="369332"/>
          </a:xfrm>
          <a:prstGeom prst="rect">
            <a:avLst/>
          </a:prstGeom>
          <a:noFill/>
        </p:spPr>
        <p:txBody>
          <a:bodyPr wrap="square" rtlCol="0">
            <a:spAutoFit/>
          </a:bodyPr>
          <a:lstStyle/>
          <a:p>
            <a:r>
              <a:rPr lang="ru-RU" dirty="0" smtClean="0">
                <a:solidFill>
                  <a:schemeClr val="bg1"/>
                </a:solidFill>
              </a:rPr>
              <a:t>4</a:t>
            </a:r>
            <a:endParaRPr lang="ru-RU" dirty="0">
              <a:solidFill>
                <a:schemeClr val="bg1"/>
              </a:solidFill>
            </a:endParaRPr>
          </a:p>
        </p:txBody>
      </p:sp>
      <p:sp>
        <p:nvSpPr>
          <p:cNvPr id="12" name="TextBox 11"/>
          <p:cNvSpPr txBox="1"/>
          <p:nvPr/>
        </p:nvSpPr>
        <p:spPr>
          <a:xfrm>
            <a:off x="5929322" y="4572008"/>
            <a:ext cx="357190" cy="369332"/>
          </a:xfrm>
          <a:prstGeom prst="rect">
            <a:avLst/>
          </a:prstGeom>
          <a:noFill/>
        </p:spPr>
        <p:txBody>
          <a:bodyPr wrap="square" rtlCol="0">
            <a:spAutoFit/>
          </a:bodyPr>
          <a:lstStyle/>
          <a:p>
            <a:r>
              <a:rPr lang="ru-RU" dirty="0" smtClean="0">
                <a:solidFill>
                  <a:schemeClr val="bg1"/>
                </a:solidFill>
              </a:rPr>
              <a:t>5</a:t>
            </a:r>
            <a:endParaRPr lang="ru-RU" dirty="0">
              <a:solidFill>
                <a:schemeClr val="bg1"/>
              </a:solidFill>
            </a:endParaRPr>
          </a:p>
        </p:txBody>
      </p:sp>
      <p:sp>
        <p:nvSpPr>
          <p:cNvPr id="13" name="TextBox 12"/>
          <p:cNvSpPr txBox="1"/>
          <p:nvPr/>
        </p:nvSpPr>
        <p:spPr>
          <a:xfrm>
            <a:off x="6929454" y="4143380"/>
            <a:ext cx="500066" cy="369332"/>
          </a:xfrm>
          <a:prstGeom prst="rect">
            <a:avLst/>
          </a:prstGeom>
          <a:noFill/>
        </p:spPr>
        <p:txBody>
          <a:bodyPr wrap="square" rtlCol="0">
            <a:spAutoFit/>
          </a:bodyPr>
          <a:lstStyle/>
          <a:p>
            <a:r>
              <a:rPr lang="ru-RU" dirty="0" smtClean="0">
                <a:solidFill>
                  <a:schemeClr val="bg1"/>
                </a:solidFill>
              </a:rPr>
              <a:t>7</a:t>
            </a:r>
            <a:endParaRPr lang="ru-RU" dirty="0">
              <a:solidFill>
                <a:schemeClr val="bg1"/>
              </a:solidFill>
            </a:endParaRPr>
          </a:p>
        </p:txBody>
      </p:sp>
      <p:sp>
        <p:nvSpPr>
          <p:cNvPr id="14" name="Прямоугольник 13"/>
          <p:cNvSpPr/>
          <p:nvPr/>
        </p:nvSpPr>
        <p:spPr>
          <a:xfrm>
            <a:off x="785786" y="357166"/>
            <a:ext cx="7286676" cy="1938992"/>
          </a:xfrm>
          <a:prstGeom prst="rect">
            <a:avLst/>
          </a:prstGeom>
        </p:spPr>
        <p:txBody>
          <a:bodyPr wrap="square">
            <a:spAutoFit/>
          </a:bodyPr>
          <a:lstStyle/>
          <a:p>
            <a:pPr algn="ctr"/>
            <a:r>
              <a:rPr lang="ru-RU" sz="2400" b="1" dirty="0" smtClean="0">
                <a:solidFill>
                  <a:srgbClr val="002060"/>
                </a:solidFill>
              </a:rPr>
              <a:t>Детали «</a:t>
            </a:r>
            <a:r>
              <a:rPr lang="ru-RU" sz="2400" b="1" dirty="0" err="1" smtClean="0">
                <a:solidFill>
                  <a:srgbClr val="002060"/>
                </a:solidFill>
              </a:rPr>
              <a:t>Танграма</a:t>
            </a:r>
            <a:r>
              <a:rPr lang="ru-RU" sz="2400" b="1" dirty="0" smtClean="0">
                <a:solidFill>
                  <a:srgbClr val="002060"/>
                </a:solidFill>
              </a:rPr>
              <a:t>». </a:t>
            </a:r>
          </a:p>
          <a:p>
            <a:pPr algn="ctr"/>
            <a:r>
              <a:rPr lang="ru-RU" sz="2400" b="1" dirty="0" smtClean="0">
                <a:solidFill>
                  <a:srgbClr val="002060"/>
                </a:solidFill>
              </a:rPr>
              <a:t> Квадрат разделен на 7 кусков как показано на рисунке: </a:t>
            </a:r>
          </a:p>
          <a:p>
            <a:pPr algn="ctr"/>
            <a:r>
              <a:rPr lang="ru-RU" sz="2400" b="1" dirty="0" smtClean="0">
                <a:solidFill>
                  <a:srgbClr val="002060"/>
                </a:solidFill>
              </a:rPr>
              <a:t>5 различных  треугольников,  квадрат и параллелограмм</a:t>
            </a:r>
            <a:r>
              <a:rPr lang="ru-RU" b="1" dirty="0" smtClean="0"/>
              <a:t>.</a:t>
            </a:r>
            <a:endParaRPr lang="ru-RU"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0034" y="642918"/>
            <a:ext cx="8229600" cy="1000132"/>
          </a:xfrm>
        </p:spPr>
        <p:txBody>
          <a:bodyPr>
            <a:noAutofit/>
          </a:bodyPr>
          <a:lstStyle/>
          <a:p>
            <a:pPr algn="ctr"/>
            <a:r>
              <a:rPr lang="ru-RU" sz="2400" b="1" dirty="0" smtClean="0">
                <a:solidFill>
                  <a:srgbClr val="C00000"/>
                </a:solidFill>
              </a:rPr>
              <a:t>Более сложные рисунки из  7  частей  «</a:t>
            </a:r>
            <a:r>
              <a:rPr lang="ru-RU" sz="2400" b="1" dirty="0" err="1" smtClean="0">
                <a:solidFill>
                  <a:srgbClr val="C00000"/>
                </a:solidFill>
              </a:rPr>
              <a:t>Танграма</a:t>
            </a:r>
            <a:r>
              <a:rPr lang="ru-RU" sz="2400" b="1" dirty="0" smtClean="0">
                <a:solidFill>
                  <a:srgbClr val="C00000"/>
                </a:solidFill>
              </a:rPr>
              <a:t>»:  дом,  машина,  лошадь, </a:t>
            </a:r>
            <a:br>
              <a:rPr lang="ru-RU" sz="2400" b="1" dirty="0" smtClean="0">
                <a:solidFill>
                  <a:srgbClr val="C00000"/>
                </a:solidFill>
              </a:rPr>
            </a:br>
            <a:r>
              <a:rPr lang="ru-RU" sz="2400" b="1" dirty="0" smtClean="0">
                <a:solidFill>
                  <a:srgbClr val="C00000"/>
                </a:solidFill>
              </a:rPr>
              <a:t>мальчик на ослике; человек, толкающий тачку;  собака, велосипедист, британский лев и др</a:t>
            </a:r>
            <a:r>
              <a:rPr lang="ru-RU" sz="2400" b="1" dirty="0" smtClean="0">
                <a:solidFill>
                  <a:srgbClr val="002060"/>
                </a:solidFill>
              </a:rPr>
              <a:t>.</a:t>
            </a:r>
            <a:endParaRPr lang="ru-RU" sz="2400" b="1" dirty="0">
              <a:solidFill>
                <a:srgbClr val="002060"/>
              </a:solidFill>
            </a:endParaRPr>
          </a:p>
        </p:txBody>
      </p:sp>
      <p:pic>
        <p:nvPicPr>
          <p:cNvPr id="4" name="Содержимое 3" descr="tangram2"/>
          <p:cNvPicPr>
            <a:picLocks noGrp="1"/>
          </p:cNvPicPr>
          <p:nvPr>
            <p:ph idx="1"/>
          </p:nvPr>
        </p:nvPicPr>
        <p:blipFill>
          <a:blip r:embed="rId3" cstate="print">
            <a:duotone>
              <a:prstClr val="black"/>
              <a:srgbClr val="D9C3A5">
                <a:tint val="50000"/>
                <a:satMod val="180000"/>
              </a:srgbClr>
            </a:duotone>
          </a:blip>
          <a:srcRect/>
          <a:stretch>
            <a:fillRect/>
          </a:stretch>
        </p:blipFill>
        <p:spPr bwMode="auto">
          <a:xfrm>
            <a:off x="1357290" y="1857364"/>
            <a:ext cx="6143668" cy="4786346"/>
          </a:xfrm>
          <a:prstGeom prst="rect">
            <a:avLst/>
          </a:prstGeom>
          <a:solidFill>
            <a:srgbClr val="FFFF00"/>
          </a:solid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214290"/>
            <a:ext cx="7643866" cy="1323439"/>
          </a:xfrm>
          <a:prstGeom prst="rect">
            <a:avLst/>
          </a:prstGeom>
        </p:spPr>
        <p:txBody>
          <a:bodyPr wrap="square">
            <a:spAutoFit/>
          </a:bodyPr>
          <a:lstStyle/>
          <a:p>
            <a:pPr lvl="0" algn="ctr" fontAlgn="base">
              <a:spcBef>
                <a:spcPct val="0"/>
              </a:spcBef>
              <a:spcAft>
                <a:spcPct val="0"/>
              </a:spcAft>
            </a:pPr>
            <a:r>
              <a:rPr lang="ru-RU" sz="2000" b="1" i="1" dirty="0" smtClean="0">
                <a:solidFill>
                  <a:srgbClr val="FF2A2A"/>
                </a:solidFill>
                <a:latin typeface="Arial" pitchFamily="34" charset="0"/>
              </a:rPr>
              <a:t>Рисунки по координатам</a:t>
            </a:r>
          </a:p>
          <a:p>
            <a:pPr lvl="0" algn="ctr" fontAlgn="base">
              <a:spcBef>
                <a:spcPct val="0"/>
              </a:spcBef>
              <a:spcAft>
                <a:spcPct val="0"/>
              </a:spcAft>
            </a:pPr>
            <a:r>
              <a:rPr lang="ru-RU" sz="2000" b="1" i="1" dirty="0" smtClean="0">
                <a:solidFill>
                  <a:srgbClr val="FF2A2A"/>
                </a:solidFill>
                <a:latin typeface="Arial" pitchFamily="34" charset="0"/>
              </a:rPr>
              <a:t>ГЕОМЕТРИЧЕСКИЙ ЗООПАРК.</a:t>
            </a:r>
          </a:p>
          <a:p>
            <a:pPr lvl="0" algn="ctr" fontAlgn="base">
              <a:spcBef>
                <a:spcPct val="0"/>
              </a:spcBef>
              <a:spcAft>
                <a:spcPct val="0"/>
              </a:spcAft>
            </a:pPr>
            <a:endParaRPr lang="ru-RU" sz="2000" b="1" i="1" dirty="0" smtClean="0">
              <a:solidFill>
                <a:srgbClr val="FF2A2A"/>
              </a:solidFill>
              <a:latin typeface="Arial" pitchFamily="34" charset="0"/>
            </a:endParaRPr>
          </a:p>
          <a:p>
            <a:pPr lvl="0" algn="ctr" fontAlgn="base">
              <a:spcBef>
                <a:spcPct val="0"/>
              </a:spcBef>
              <a:spcAft>
                <a:spcPct val="0"/>
              </a:spcAft>
            </a:pPr>
            <a:r>
              <a:rPr lang="ru-RU" sz="2000" b="1" i="1" dirty="0" smtClean="0">
                <a:solidFill>
                  <a:srgbClr val="C00000"/>
                </a:solidFill>
                <a:latin typeface="Arial" pitchFamily="34" charset="0"/>
              </a:rPr>
              <a:t>1 Рисунок  по координатам  «Верблюд».</a:t>
            </a:r>
            <a:endParaRPr lang="ru-RU" dirty="0" smtClean="0">
              <a:solidFill>
                <a:srgbClr val="C00000"/>
              </a:solidFill>
              <a:latin typeface="Arial" pitchFamily="34" charset="0"/>
            </a:endParaRPr>
          </a:p>
        </p:txBody>
      </p:sp>
      <p:sp>
        <p:nvSpPr>
          <p:cNvPr id="63489" name="Rectangle 1"/>
          <p:cNvSpPr>
            <a:spLocks noChangeArrowheads="1"/>
          </p:cNvSpPr>
          <p:nvPr/>
        </p:nvSpPr>
        <p:spPr bwMode="auto">
          <a:xfrm>
            <a:off x="0" y="0"/>
            <a:ext cx="9144000" cy="158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63490" name="Rectangle 2"/>
          <p:cNvSpPr>
            <a:spLocks noChangeArrowheads="1"/>
          </p:cNvSpPr>
          <p:nvPr/>
        </p:nvSpPr>
        <p:spPr bwMode="auto">
          <a:xfrm>
            <a:off x="0" y="-285776"/>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
            </a:r>
            <a:br>
              <a:rPr kumimoji="0" lang="ru-RU" sz="1800" b="0" i="0" u="none" strike="noStrike" cap="none" normalizeH="0" baseline="0" dirty="0" smtClean="0">
                <a:ln>
                  <a:noFill/>
                </a:ln>
                <a:solidFill>
                  <a:schemeClr val="tx1"/>
                </a:solidFill>
                <a:effectLst/>
                <a:latin typeface="Arial" pitchFamily="34" charset="0"/>
              </a:rPr>
            </a:br>
            <a:endParaRPr kumimoji="0" lang="ru-RU" sz="18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
            </a:r>
            <a:br>
              <a:rPr kumimoji="0" lang="ru-RU" sz="1800" b="0" i="0" u="none" strike="noStrike" cap="none" normalizeH="0" baseline="0" dirty="0" smtClean="0">
                <a:ln>
                  <a:noFill/>
                </a:ln>
                <a:solidFill>
                  <a:schemeClr val="tx1"/>
                </a:solidFill>
                <a:effectLst/>
                <a:latin typeface="Arial" pitchFamily="34" charset="0"/>
              </a:rPr>
            </a:br>
            <a:r>
              <a:rPr kumimoji="0" lang="ru-RU" sz="1800" b="0" i="0" u="none" strike="noStrike" cap="none" normalizeH="0" baseline="0" dirty="0" smtClean="0">
                <a:ln>
                  <a:noFill/>
                </a:ln>
                <a:solidFill>
                  <a:schemeClr val="tx1"/>
                </a:solidFill>
                <a:effectLst/>
                <a:latin typeface="Arial" pitchFamily="34" charset="0"/>
              </a:rPr>
              <a:t> </a:t>
            </a:r>
            <a:endParaRPr kumimoji="0" lang="ru-RU" sz="8400" b="0" i="0" u="none" strike="noStrike" cap="none" normalizeH="0" baseline="0" dirty="0" smtClean="0">
              <a:ln>
                <a:noFill/>
              </a:ln>
              <a:solidFill>
                <a:schemeClr val="tx1"/>
              </a:solidFill>
              <a:effectLst/>
              <a:latin typeface="Arial" pitchFamily="34" charset="0"/>
            </a:endParaRPr>
          </a:p>
        </p:txBody>
      </p:sp>
      <p:pic>
        <p:nvPicPr>
          <p:cNvPr id="63491" name="Picture 3" descr="http://www.zaitseva-irina.ru/upload/main1224822826.png"/>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1214414" y="1785926"/>
            <a:ext cx="6500858" cy="450059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785786" y="-306493"/>
            <a:ext cx="7500990" cy="16619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Arial" pitchFamily="34" charset="0"/>
                <a:hlinkClick r:id="rId3"/>
              </a:rPr>
              <a:t>  </a:t>
            </a:r>
            <a:r>
              <a:rPr kumimoji="0" lang="ru-RU" sz="500" b="1" i="0" u="none" strike="noStrike" cap="none" normalizeH="0" baseline="0" dirty="0" smtClean="0">
                <a:ln>
                  <a:noFill/>
                </a:ln>
                <a:solidFill>
                  <a:schemeClr val="tx1"/>
                </a:solidFill>
                <a:effectLst/>
                <a:latin typeface="Arial" pitchFamily="34" charset="0"/>
              </a:rPr>
              <a:t> </a:t>
            </a:r>
            <a:endParaRPr kumimoji="0" lang="ru-RU" sz="1800" b="1" i="0" u="none" strike="noStrike" cap="none" normalizeH="0" baseline="0" dirty="0" smtClean="0">
              <a:ln>
                <a:noFill/>
              </a:ln>
              <a:solidFill>
                <a:schemeClr val="tx1"/>
              </a:solidFill>
              <a:effectLst/>
              <a:latin typeface="Arial" pitchFamily="34" charset="0"/>
            </a:endParaRPr>
          </a:p>
          <a:p>
            <a:pPr algn="ctr" eaLnBrk="0" fontAlgn="base" hangingPunct="0">
              <a:spcBef>
                <a:spcPct val="0"/>
              </a:spcBef>
              <a:spcAft>
                <a:spcPct val="0"/>
              </a:spcAft>
            </a:pPr>
            <a:r>
              <a:rPr kumimoji="0" lang="ru-RU" sz="1800" b="1" i="0" u="none" strike="noStrike" cap="none" normalizeH="0" baseline="0" dirty="0" smtClean="0">
                <a:ln>
                  <a:noFill/>
                </a:ln>
                <a:solidFill>
                  <a:schemeClr val="tx1"/>
                </a:solidFill>
                <a:effectLst/>
                <a:latin typeface="Arial" pitchFamily="34" charset="0"/>
              </a:rPr>
              <a:t/>
            </a:r>
            <a:br>
              <a:rPr kumimoji="0" lang="ru-RU" sz="1800" b="1" i="0" u="none" strike="noStrike" cap="none" normalizeH="0" baseline="0" dirty="0" smtClean="0">
                <a:ln>
                  <a:noFill/>
                </a:ln>
                <a:solidFill>
                  <a:schemeClr val="tx1"/>
                </a:solidFill>
                <a:effectLst/>
                <a:latin typeface="Arial" pitchFamily="34" charset="0"/>
              </a:rPr>
            </a:br>
            <a:r>
              <a:rPr lang="ru-RU" sz="2400" b="1" i="1" dirty="0" smtClean="0">
                <a:solidFill>
                  <a:srgbClr val="C00000"/>
                </a:solidFill>
                <a:latin typeface="Arial" pitchFamily="34" charset="0"/>
              </a:rPr>
              <a:t>2 Рисунок  по координатам «СТРАУС »  </a:t>
            </a:r>
            <a:r>
              <a:rPr lang="ru-RU" sz="2400" b="1" i="1" dirty="0" smtClean="0">
                <a:latin typeface="Arial" pitchFamily="34" charset="0"/>
              </a:rPr>
              <a:t>    </a:t>
            </a:r>
            <a:r>
              <a:rPr lang="ru-RU" b="1" i="1" dirty="0" smtClean="0">
                <a:latin typeface="Arial" pitchFamily="34" charset="0"/>
              </a:rPr>
              <a:t>   </a:t>
            </a:r>
            <a:r>
              <a:rPr lang="ru-RU" b="1" dirty="0" smtClean="0">
                <a:latin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rgbClr val="C00000"/>
              </a:solidFill>
              <a:effectLst/>
              <a:latin typeface="Arial" pitchFamily="34" charset="0"/>
            </a:endParaRPr>
          </a:p>
        </p:txBody>
      </p:sp>
      <p:pic>
        <p:nvPicPr>
          <p:cNvPr id="64515" name="Picture 3" descr="http://www.zaitseva-irina.ru/upload/main1224823003.png"/>
          <p:cNvPicPr>
            <a:picLocks noChangeAspect="1" noChangeArrowheads="1"/>
          </p:cNvPicPr>
          <p:nvPr/>
        </p:nvPicPr>
        <p:blipFill>
          <a:blip r:embed="rId4" cstate="print">
            <a:duotone>
              <a:prstClr val="black"/>
              <a:srgbClr val="D9C3A5">
                <a:tint val="50000"/>
                <a:satMod val="180000"/>
              </a:srgbClr>
            </a:duotone>
          </a:blip>
          <a:srcRect/>
          <a:stretch>
            <a:fillRect/>
          </a:stretch>
        </p:blipFill>
        <p:spPr bwMode="auto">
          <a:xfrm>
            <a:off x="1285852" y="1357298"/>
            <a:ext cx="6786610" cy="4786346"/>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AutoShape 1" descr="http://www.zaitseva-irina.ru/html/images/blank.gif"/>
          <p:cNvSpPr>
            <a:spLocks noChangeAspect="1" noChangeArrowheads="1"/>
          </p:cNvSpPr>
          <p:nvPr/>
        </p:nvSpPr>
        <p:spPr bwMode="auto">
          <a:xfrm>
            <a:off x="0" y="0"/>
            <a:ext cx="9525" cy="28575"/>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65538" name="Picture 2" descr="http://www.zaitseva-irina.ru/images/blank.gif"/>
          <p:cNvPicPr>
            <a:picLocks noChangeAspect="1" noChangeArrowheads="1"/>
          </p:cNvPicPr>
          <p:nvPr/>
        </p:nvPicPr>
        <p:blipFill>
          <a:blip r:embed="rId3"/>
          <a:srcRect/>
          <a:stretch>
            <a:fillRect/>
          </a:stretch>
        </p:blipFill>
        <p:spPr bwMode="auto">
          <a:xfrm>
            <a:off x="0" y="0"/>
            <a:ext cx="2124075" cy="9525"/>
          </a:xfrm>
          <a:prstGeom prst="rect">
            <a:avLst/>
          </a:prstGeom>
          <a:noFill/>
        </p:spPr>
      </p:pic>
      <p:pic>
        <p:nvPicPr>
          <p:cNvPr id="65539" name="Picture 3" descr="http://www.zaitseva-irina.ru/images/blank.gif"/>
          <p:cNvPicPr>
            <a:picLocks noChangeAspect="1" noChangeArrowheads="1"/>
          </p:cNvPicPr>
          <p:nvPr/>
        </p:nvPicPr>
        <p:blipFill>
          <a:blip r:embed="rId3"/>
          <a:srcRect/>
          <a:stretch>
            <a:fillRect/>
          </a:stretch>
        </p:blipFill>
        <p:spPr bwMode="auto">
          <a:xfrm>
            <a:off x="0" y="0"/>
            <a:ext cx="9525" cy="114300"/>
          </a:xfrm>
          <a:prstGeom prst="rect">
            <a:avLst/>
          </a:prstGeom>
          <a:noFill/>
        </p:spPr>
      </p:pic>
      <p:pic>
        <p:nvPicPr>
          <p:cNvPr id="65541" name="Picture 5" descr="http://www.zaitseva-irina.ru/images/blank.gif"/>
          <p:cNvPicPr>
            <a:picLocks noChangeAspect="1" noChangeArrowheads="1"/>
          </p:cNvPicPr>
          <p:nvPr/>
        </p:nvPicPr>
        <p:blipFill>
          <a:blip r:embed="rId3"/>
          <a:srcRect/>
          <a:stretch>
            <a:fillRect/>
          </a:stretch>
        </p:blipFill>
        <p:spPr bwMode="auto">
          <a:xfrm>
            <a:off x="0" y="0"/>
            <a:ext cx="9525" cy="95250"/>
          </a:xfrm>
          <a:prstGeom prst="rect">
            <a:avLst/>
          </a:prstGeom>
          <a:noFill/>
        </p:spPr>
      </p:pic>
      <p:pic>
        <p:nvPicPr>
          <p:cNvPr id="65543" name="Picture 7" descr="http://www.zaitseva-irina.ru/archiv/Figures/left.gif"/>
          <p:cNvPicPr>
            <a:picLocks noChangeAspect="1" noChangeArrowheads="1"/>
          </p:cNvPicPr>
          <p:nvPr/>
        </p:nvPicPr>
        <p:blipFill>
          <a:blip r:embed="rId4" cstate="print"/>
          <a:srcRect/>
          <a:stretch>
            <a:fillRect/>
          </a:stretch>
        </p:blipFill>
        <p:spPr bwMode="auto">
          <a:xfrm>
            <a:off x="0" y="0"/>
            <a:ext cx="85725" cy="85725"/>
          </a:xfrm>
          <a:prstGeom prst="rect">
            <a:avLst/>
          </a:prstGeom>
          <a:noFill/>
        </p:spPr>
      </p:pic>
      <p:pic>
        <p:nvPicPr>
          <p:cNvPr id="65545" name="Picture 9" descr="http://www.zaitseva-irina.ru/archiv/Figures/left.gif"/>
          <p:cNvPicPr>
            <a:picLocks noChangeAspect="1" noChangeArrowheads="1"/>
          </p:cNvPicPr>
          <p:nvPr/>
        </p:nvPicPr>
        <p:blipFill>
          <a:blip r:embed="rId4" cstate="print"/>
          <a:srcRect/>
          <a:stretch>
            <a:fillRect/>
          </a:stretch>
        </p:blipFill>
        <p:spPr bwMode="auto">
          <a:xfrm>
            <a:off x="0" y="0"/>
            <a:ext cx="85725" cy="85725"/>
          </a:xfrm>
          <a:prstGeom prst="rect">
            <a:avLst/>
          </a:prstGeom>
          <a:noFill/>
        </p:spPr>
      </p:pic>
      <p:pic>
        <p:nvPicPr>
          <p:cNvPr id="65546" name="Picture 10" descr="http://www.zaitseva-irina.ru/upload/main1224823177.png"/>
          <p:cNvPicPr>
            <a:picLocks noChangeAspect="1" noChangeArrowheads="1"/>
          </p:cNvPicPr>
          <p:nvPr/>
        </p:nvPicPr>
        <p:blipFill>
          <a:blip r:embed="rId5" cstate="print">
            <a:duotone>
              <a:prstClr val="black"/>
              <a:srgbClr val="D9C3A5">
                <a:tint val="50000"/>
                <a:satMod val="180000"/>
              </a:srgbClr>
            </a:duotone>
          </a:blip>
          <a:srcRect/>
          <a:stretch>
            <a:fillRect/>
          </a:stretch>
        </p:blipFill>
        <p:spPr bwMode="auto">
          <a:xfrm>
            <a:off x="1857356" y="1857364"/>
            <a:ext cx="6000792" cy="4214842"/>
          </a:xfrm>
          <a:prstGeom prst="rect">
            <a:avLst/>
          </a:prstGeom>
          <a:noFill/>
        </p:spPr>
      </p:pic>
      <p:sp>
        <p:nvSpPr>
          <p:cNvPr id="13" name="TextBox 12"/>
          <p:cNvSpPr txBox="1"/>
          <p:nvPr/>
        </p:nvSpPr>
        <p:spPr>
          <a:xfrm>
            <a:off x="1285852" y="357166"/>
            <a:ext cx="7215238" cy="523220"/>
          </a:xfrm>
          <a:prstGeom prst="rect">
            <a:avLst/>
          </a:prstGeom>
          <a:noFill/>
        </p:spPr>
        <p:txBody>
          <a:bodyPr wrap="square" rtlCol="0">
            <a:spAutoFit/>
          </a:bodyPr>
          <a:lstStyle/>
          <a:p>
            <a:pPr algn="ctr"/>
            <a:r>
              <a:rPr lang="ru-RU" sz="2800" b="1" i="1" dirty="0" smtClean="0">
                <a:solidFill>
                  <a:srgbClr val="C00000"/>
                </a:solidFill>
              </a:rPr>
              <a:t>3 Рисунок по координатам «Лебедь»</a:t>
            </a:r>
            <a:endParaRPr lang="ru-RU" sz="2800" b="1" i="1" dirty="0">
              <a:solidFill>
                <a:srgbClr val="C00000"/>
              </a:solidFill>
            </a:endParaRPr>
          </a:p>
        </p:txBody>
      </p:sp>
      <p:sp>
        <p:nvSpPr>
          <p:cNvPr id="81922" name="AutoShape 2" descr="http://im7-tub.yandex.net/i?id=53645983&amp;tov=7"/>
          <p:cNvSpPr>
            <a:spLocks noChangeAspect="1" noChangeArrowheads="1"/>
          </p:cNvSpPr>
          <p:nvPr/>
        </p:nvSpPr>
        <p:spPr bwMode="auto">
          <a:xfrm>
            <a:off x="0" y="-531813"/>
            <a:ext cx="1400175" cy="9429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428596" y="92334"/>
            <a:ext cx="821537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rPr>
              <a:t/>
            </a:r>
            <a:br>
              <a:rPr kumimoji="0" lang="ru-RU" sz="1800" b="0" i="0" u="none" strike="noStrike" cap="none" normalizeH="0" baseline="0" dirty="0" smtClean="0">
                <a:ln>
                  <a:noFill/>
                </a:ln>
                <a:solidFill>
                  <a:schemeClr val="tx1"/>
                </a:solidFill>
                <a:effectLst/>
                <a:latin typeface="Arial" pitchFamily="34" charset="0"/>
              </a:rPr>
            </a:br>
            <a:endParaRPr kumimoji="0" lang="ru-RU" sz="18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pPr>
            <a:r>
              <a:rPr kumimoji="0" lang="ru-RU" sz="2400" b="1" i="1" u="none" strike="noStrike" cap="none" normalizeH="0" baseline="0" dirty="0" smtClean="0">
                <a:ln>
                  <a:noFill/>
                </a:ln>
                <a:solidFill>
                  <a:srgbClr val="C00000"/>
                </a:solidFill>
                <a:effectLst/>
                <a:latin typeface="Arial" pitchFamily="34" charset="0"/>
              </a:rPr>
              <a:t>4 Рисунок по координатам  «ЛИС»</a:t>
            </a: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rPr>
              <a:t/>
            </a:r>
            <a:br>
              <a:rPr kumimoji="0" lang="ru-RU" sz="2400" b="0" i="0" u="none" strike="noStrike" cap="none" normalizeH="0" baseline="0" dirty="0" smtClean="0">
                <a:ln>
                  <a:noFill/>
                </a:ln>
                <a:solidFill>
                  <a:schemeClr val="tx1"/>
                </a:solidFill>
                <a:effectLst/>
                <a:latin typeface="Arial" pitchFamily="34" charset="0"/>
              </a:rPr>
            </a:br>
            <a:r>
              <a:rPr kumimoji="0" lang="ru-RU" sz="2400" b="0" i="0" u="none" strike="noStrike" cap="none" normalizeH="0" baseline="0" dirty="0" smtClean="0">
                <a:ln>
                  <a:noFill/>
                </a:ln>
                <a:solidFill>
                  <a:schemeClr val="tx1"/>
                </a:solidFill>
                <a:effectLst/>
                <a:latin typeface="Arial" pitchFamily="34" charset="0"/>
              </a:rPr>
              <a:t> </a:t>
            </a:r>
          </a:p>
        </p:txBody>
      </p:sp>
      <p:pic>
        <p:nvPicPr>
          <p:cNvPr id="66562" name="Picture 2" descr="http://www.zaitseva-irina.ru/upload/main1224823270.png"/>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1643042" y="1857364"/>
            <a:ext cx="5500726" cy="407196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785786" y="571480"/>
            <a:ext cx="8072494" cy="5572165"/>
          </a:xfrm>
          <a:prstGeom prst="rect">
            <a:avLst/>
          </a:prstGeom>
          <a:noFill/>
          <a:ln w="9525">
            <a:noFill/>
            <a:miter lim="800000"/>
            <a:headEnd/>
            <a:tailEnd/>
          </a:ln>
          <a:effectLst/>
        </p:spPr>
      </p:pic>
      <p:sp>
        <p:nvSpPr>
          <p:cNvPr id="6" name="TextBox 5"/>
          <p:cNvSpPr txBox="1"/>
          <p:nvPr/>
        </p:nvSpPr>
        <p:spPr>
          <a:xfrm>
            <a:off x="1285852" y="0"/>
            <a:ext cx="6858048" cy="954107"/>
          </a:xfrm>
          <a:prstGeom prst="rect">
            <a:avLst/>
          </a:prstGeom>
          <a:noFill/>
        </p:spPr>
        <p:txBody>
          <a:bodyPr wrap="square" rtlCol="0">
            <a:spAutoFit/>
          </a:bodyPr>
          <a:lstStyle/>
          <a:p>
            <a:pPr algn="ctr"/>
            <a:r>
              <a:rPr lang="ru-RU" sz="2800" b="1" dirty="0" smtClean="0">
                <a:solidFill>
                  <a:srgbClr val="C00000"/>
                </a:solidFill>
              </a:rPr>
              <a:t>Рисунок 1  «Медвежонок» выполнен в программе  «Живая геометрия»</a:t>
            </a:r>
            <a:endParaRPr lang="ru-RU" sz="2800" b="1" dirty="0">
              <a:solidFill>
                <a:srgbClr val="C0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2984"/>
            <a:ext cx="8229600" cy="4953016"/>
          </a:xfrm>
        </p:spPr>
        <p:txBody>
          <a:bodyPr>
            <a:normAutofit/>
          </a:bodyPr>
          <a:lstStyle/>
          <a:p>
            <a:r>
              <a:rPr lang="ru-RU" sz="2800" dirty="0" smtClean="0"/>
              <a:t>1. Компьютерная графика.</a:t>
            </a:r>
          </a:p>
          <a:p>
            <a:r>
              <a:rPr lang="ru-RU" sz="2800" dirty="0" smtClean="0"/>
              <a:t> 2.Геометрические игры – головоломки: «Пифагор», «Архимед», «</a:t>
            </a:r>
            <a:r>
              <a:rPr lang="ru-RU" sz="2800" dirty="0" err="1" smtClean="0"/>
              <a:t>Танграм</a:t>
            </a:r>
            <a:r>
              <a:rPr lang="ru-RU" sz="2800" dirty="0" smtClean="0"/>
              <a:t>» и др.</a:t>
            </a:r>
          </a:p>
          <a:p>
            <a:r>
              <a:rPr lang="ru-RU" sz="2800" dirty="0" smtClean="0"/>
              <a:t>3. Рисунки по координатам. Геометрический зоопарк.</a:t>
            </a:r>
          </a:p>
          <a:p>
            <a:r>
              <a:rPr lang="ru-RU" sz="2800" dirty="0" smtClean="0"/>
              <a:t>3. «Живая геометрия» Рисунки из геометрических фигур .</a:t>
            </a:r>
          </a:p>
          <a:p>
            <a:pPr>
              <a:buNone/>
            </a:pPr>
            <a:r>
              <a:rPr lang="ru-RU" sz="2800" dirty="0" smtClean="0"/>
              <a:t>.</a:t>
            </a:r>
          </a:p>
          <a:p>
            <a:pPr>
              <a:buNone/>
            </a:pPr>
            <a:endParaRPr lang="ru-RU" dirty="0" smtClean="0"/>
          </a:p>
          <a:p>
            <a:endParaRPr lang="ru-RU" dirty="0" smtClean="0"/>
          </a:p>
          <a:p>
            <a:endParaRPr lang="ru-RU" dirty="0" smtClean="0"/>
          </a:p>
          <a:p>
            <a:pPr>
              <a:buNone/>
            </a:pPr>
            <a:endParaRPr lang="ru-RU" dirty="0" smtClean="0"/>
          </a:p>
          <a:p>
            <a:endParaRPr lang="ru-RU" dirty="0" smtClean="0"/>
          </a:p>
          <a:p>
            <a:endParaRPr lang="ru-RU" dirty="0"/>
          </a:p>
        </p:txBody>
      </p:sp>
      <p:sp>
        <p:nvSpPr>
          <p:cNvPr id="3" name="Заголовок 2"/>
          <p:cNvSpPr>
            <a:spLocks noGrp="1"/>
          </p:cNvSpPr>
          <p:nvPr>
            <p:ph type="title"/>
          </p:nvPr>
        </p:nvSpPr>
        <p:spPr>
          <a:xfrm>
            <a:off x="457200" y="152400"/>
            <a:ext cx="8229600" cy="776270"/>
          </a:xfrm>
        </p:spPr>
        <p:txBody>
          <a:bodyPr>
            <a:normAutofit/>
          </a:bodyPr>
          <a:lstStyle/>
          <a:p>
            <a:pPr algn="ctr"/>
            <a:r>
              <a:rPr lang="ru-RU" sz="3200" b="1" i="1" dirty="0" smtClean="0">
                <a:solidFill>
                  <a:srgbClr val="FF0000"/>
                </a:solidFill>
              </a:rPr>
              <a:t>Содержание:</a:t>
            </a:r>
            <a:endParaRPr lang="ru-RU" sz="3200"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100"/>
                                        <p:tgtEl>
                                          <p:spTgt spid="2">
                                            <p:txEl>
                                              <p:pRg st="0" end="0"/>
                                            </p:txEl>
                                          </p:spTgt>
                                        </p:tgtEl>
                                      </p:cBhvr>
                                    </p:animEffect>
                                    <p:anim calcmode="lin" valueType="num">
                                      <p:cBhvr>
                                        <p:cTn id="14" dur="4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400" fill="hold"/>
                                        <p:tgtEl>
                                          <p:spTgt spid="2">
                                            <p:txEl>
                                              <p:pRg st="0" end="0"/>
                                            </p:txEl>
                                          </p:spTgt>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3" presetClass="entr" presetSubtype="0"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fade">
                                      <p:cBhvr>
                                        <p:cTn id="22" dur="100"/>
                                        <p:tgtEl>
                                          <p:spTgt spid="2">
                                            <p:txEl>
                                              <p:pRg st="1" end="1"/>
                                            </p:txEl>
                                          </p:spTgt>
                                        </p:tgtEl>
                                      </p:cBhvr>
                                    </p:animEffect>
                                    <p:anim calcmode="lin" valueType="num">
                                      <p:cBhvr>
                                        <p:cTn id="23" dur="4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4" dur="400" fill="hold"/>
                                        <p:tgtEl>
                                          <p:spTgt spid="2">
                                            <p:txEl>
                                              <p:pRg st="1" end="1"/>
                                            </p:txEl>
                                          </p:spTgt>
                                        </p:tgtEl>
                                        <p:attrNameLst>
                                          <p:attrName>ppt_y</p:attrName>
                                        </p:attrNameLst>
                                      </p:cBhvr>
                                      <p:tavLst>
                                        <p:tav tm="0">
                                          <p:val>
                                            <p:strVal val="#ppt_y+0.31"/>
                                          </p:val>
                                        </p:tav>
                                        <p:tav tm="100000">
                                          <p:val>
                                            <p:strVal val="#ppt_y+0.31"/>
                                          </p:val>
                                        </p:tav>
                                      </p:tavLst>
                                    </p:anim>
                                    <p:anim calcmode="lin" valueType="num">
                                      <p:cBhvr>
                                        <p:cTn id="25" dur="600" decel="50000" fill="hold">
                                          <p:stCondLst>
                                            <p:cond delay="400"/>
                                          </p:stCondLst>
                                        </p:cTn>
                                        <p:tgtEl>
                                          <p:spTgt spid="2">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600" decel="50000" fill="hold">
                                          <p:stCondLst>
                                            <p:cond delay="400"/>
                                          </p:stCondLst>
                                        </p:cTn>
                                        <p:tgtEl>
                                          <p:spTgt spid="2">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3" presetClass="entr" presetSubtype="0" fill="hold"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Effect transition="in" filter="fade">
                                      <p:cBhvr>
                                        <p:cTn id="31" dur="100"/>
                                        <p:tgtEl>
                                          <p:spTgt spid="2">
                                            <p:txEl>
                                              <p:pRg st="2" end="2"/>
                                            </p:txEl>
                                          </p:spTgt>
                                        </p:tgtEl>
                                      </p:cBhvr>
                                    </p:animEffect>
                                    <p:anim calcmode="lin" valueType="num">
                                      <p:cBhvr>
                                        <p:cTn id="32" dur="4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3" dur="400" fill="hold"/>
                                        <p:tgtEl>
                                          <p:spTgt spid="2">
                                            <p:txEl>
                                              <p:pRg st="2" end="2"/>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2">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2">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3" presetClass="entr" presetSubtype="0" fill="hold" nodeType="click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Effect transition="in" filter="fade">
                                      <p:cBhvr>
                                        <p:cTn id="40" dur="100"/>
                                        <p:tgtEl>
                                          <p:spTgt spid="2">
                                            <p:txEl>
                                              <p:pRg st="3" end="3"/>
                                            </p:txEl>
                                          </p:spTgt>
                                        </p:tgtEl>
                                      </p:cBhvr>
                                    </p:animEffect>
                                    <p:anim calcmode="lin" valueType="num">
                                      <p:cBhvr>
                                        <p:cTn id="41" dur="4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2" dur="400" fill="hold"/>
                                        <p:tgtEl>
                                          <p:spTgt spid="2">
                                            <p:txEl>
                                              <p:pRg st="3" end="3"/>
                                            </p:txEl>
                                          </p:spTgt>
                                        </p:tgtEl>
                                        <p:attrNameLst>
                                          <p:attrName>ppt_y</p:attrName>
                                        </p:attrNameLst>
                                      </p:cBhvr>
                                      <p:tavLst>
                                        <p:tav tm="0">
                                          <p:val>
                                            <p:strVal val="#ppt_y+0.31"/>
                                          </p:val>
                                        </p:tav>
                                        <p:tav tm="100000">
                                          <p:val>
                                            <p:strVal val="#ppt_y+0.31"/>
                                          </p:val>
                                        </p:tav>
                                      </p:tavLst>
                                    </p:anim>
                                    <p:anim calcmode="lin" valueType="num">
                                      <p:cBhvr>
                                        <p:cTn id="43" dur="600" decel="50000" fill="hold">
                                          <p:stCondLst>
                                            <p:cond delay="400"/>
                                          </p:stCondLst>
                                        </p:cTn>
                                        <p:tgtEl>
                                          <p:spTgt spid="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4" dur="600" decel="50000" fill="hold">
                                          <p:stCondLst>
                                            <p:cond delay="400"/>
                                          </p:stCondLst>
                                        </p:cTn>
                                        <p:tgtEl>
                                          <p:spTgt spid="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3962400" y="3168650"/>
          <a:ext cx="1219200" cy="447675"/>
        </p:xfrm>
        <a:graphic>
          <a:graphicData uri="http://schemas.openxmlformats.org/presentationml/2006/ole">
            <p:oleObj spid="_x0000_s4098" name="Пакет" r:id="rId4" imgW="1219320" imgH="485640" progId="Package">
              <p:embed/>
            </p:oleObj>
          </a:graphicData>
        </a:graphic>
      </p:graphicFrame>
      <p:pic>
        <p:nvPicPr>
          <p:cNvPr id="4099" name="Picture 3"/>
          <p:cNvPicPr>
            <a:picLocks noChangeAspect="1" noChangeArrowheads="1"/>
          </p:cNvPicPr>
          <p:nvPr/>
        </p:nvPicPr>
        <p:blipFill>
          <a:blip r:embed="rId5" cstate="print"/>
          <a:srcRect/>
          <a:stretch>
            <a:fillRect/>
          </a:stretch>
        </p:blipFill>
        <p:spPr bwMode="auto">
          <a:xfrm>
            <a:off x="1435100" y="374650"/>
            <a:ext cx="6272213" cy="6113463"/>
          </a:xfrm>
          <a:prstGeom prst="rect">
            <a:avLst/>
          </a:prstGeom>
          <a:noFill/>
          <a:ln w="9525">
            <a:noFill/>
            <a:miter lim="800000"/>
            <a:headEnd/>
            <a:tailEnd/>
          </a:ln>
          <a:effectLst/>
        </p:spPr>
      </p:pic>
      <p:sp>
        <p:nvSpPr>
          <p:cNvPr id="5" name="TextBox 4"/>
          <p:cNvSpPr txBox="1"/>
          <p:nvPr/>
        </p:nvSpPr>
        <p:spPr>
          <a:xfrm>
            <a:off x="357158" y="214290"/>
            <a:ext cx="3143272" cy="1569660"/>
          </a:xfrm>
          <a:prstGeom prst="rect">
            <a:avLst/>
          </a:prstGeom>
          <a:noFill/>
        </p:spPr>
        <p:txBody>
          <a:bodyPr wrap="square" rtlCol="0">
            <a:spAutoFit/>
          </a:bodyPr>
          <a:lstStyle/>
          <a:p>
            <a:pPr algn="ctr"/>
            <a:r>
              <a:rPr lang="ru-RU" sz="2400" dirty="0" smtClean="0">
                <a:solidFill>
                  <a:srgbClr val="C00000"/>
                </a:solidFill>
              </a:rPr>
              <a:t>Рисунок 2</a:t>
            </a:r>
          </a:p>
          <a:p>
            <a:pPr algn="ctr"/>
            <a:r>
              <a:rPr lang="ru-RU" sz="2400" dirty="0" smtClean="0">
                <a:solidFill>
                  <a:srgbClr val="C00000"/>
                </a:solidFill>
              </a:rPr>
              <a:t>из геометрических фигур</a:t>
            </a:r>
          </a:p>
          <a:p>
            <a:pPr algn="ctr"/>
            <a:r>
              <a:rPr lang="ru-RU" sz="2400" dirty="0" smtClean="0">
                <a:solidFill>
                  <a:srgbClr val="C00000"/>
                </a:solidFill>
              </a:rPr>
              <a:t>«Живая геометрия»</a:t>
            </a:r>
            <a:endParaRPr lang="ru-RU" sz="2400" dirty="0">
              <a:solidFill>
                <a:srgbClr val="C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sz="2800" dirty="0" smtClean="0"/>
              <a:t>1. Материалы сети Интернет.</a:t>
            </a:r>
          </a:p>
          <a:p>
            <a:r>
              <a:rPr lang="ru-RU" sz="2800" dirty="0" smtClean="0"/>
              <a:t>2. «520 головоломок». Генри </a:t>
            </a:r>
            <a:r>
              <a:rPr lang="ru-RU" sz="2800" dirty="0" err="1" smtClean="0"/>
              <a:t>Э.Дьюдени</a:t>
            </a:r>
            <a:r>
              <a:rPr lang="ru-RU" sz="2800" dirty="0" smtClean="0"/>
              <a:t>.</a:t>
            </a:r>
          </a:p>
          <a:p>
            <a:r>
              <a:rPr lang="ru-RU" sz="2800" dirty="0" smtClean="0"/>
              <a:t>3. Наглядная геометрия. </a:t>
            </a:r>
            <a:r>
              <a:rPr lang="ru-RU" sz="2800" dirty="0" err="1" smtClean="0"/>
              <a:t>И.Ф.Шарыгин</a:t>
            </a:r>
            <a:r>
              <a:rPr lang="ru-RU" sz="2800" dirty="0" smtClean="0"/>
              <a:t>.</a:t>
            </a:r>
          </a:p>
          <a:p>
            <a:r>
              <a:rPr lang="ru-RU" sz="2800" dirty="0" smtClean="0"/>
              <a:t>4. Очерки о математических задачах на смекалку. </a:t>
            </a:r>
            <a:r>
              <a:rPr lang="ru-RU" sz="2800" dirty="0" err="1" smtClean="0"/>
              <a:t>Б.А.Кордемский</a:t>
            </a:r>
            <a:r>
              <a:rPr lang="ru-RU" sz="2800" dirty="0" smtClean="0"/>
              <a:t>.</a:t>
            </a:r>
          </a:p>
          <a:p>
            <a:r>
              <a:rPr lang="ru-RU" sz="2800" dirty="0" smtClean="0"/>
              <a:t>5. Практикум по компьютерной технологии. О.Ефимова, В. Морозов.</a:t>
            </a:r>
          </a:p>
          <a:p>
            <a:r>
              <a:rPr lang="ru-RU" sz="2800" dirty="0" smtClean="0"/>
              <a:t>6. Увлекательная математика. </a:t>
            </a:r>
            <a:r>
              <a:rPr lang="ru-RU" sz="2800" dirty="0" err="1" smtClean="0"/>
              <a:t>И.Леман</a:t>
            </a:r>
            <a:r>
              <a:rPr lang="ru-RU" sz="2800" dirty="0" smtClean="0"/>
              <a:t>. И др.</a:t>
            </a:r>
          </a:p>
          <a:p>
            <a:endParaRPr lang="ru-RU" sz="2800" dirty="0"/>
          </a:p>
        </p:txBody>
      </p:sp>
      <p:sp>
        <p:nvSpPr>
          <p:cNvPr id="3" name="Заголовок 2"/>
          <p:cNvSpPr>
            <a:spLocks noGrp="1"/>
          </p:cNvSpPr>
          <p:nvPr>
            <p:ph type="title"/>
          </p:nvPr>
        </p:nvSpPr>
        <p:spPr>
          <a:xfrm>
            <a:off x="457200" y="152400"/>
            <a:ext cx="8229600" cy="847708"/>
          </a:xfrm>
        </p:spPr>
        <p:txBody>
          <a:bodyPr>
            <a:normAutofit/>
          </a:bodyPr>
          <a:lstStyle/>
          <a:p>
            <a:pPr algn="ctr"/>
            <a:r>
              <a:rPr lang="ru-RU" sz="3200" b="1" i="1" dirty="0" smtClean="0">
                <a:solidFill>
                  <a:srgbClr val="0070C0"/>
                </a:solidFill>
              </a:rPr>
              <a:t>Литература:</a:t>
            </a:r>
            <a:endParaRPr lang="ru-RU" sz="3200" b="1" i="1"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66" y="1142984"/>
            <a:ext cx="6643734" cy="3477875"/>
          </a:xfrm>
          <a:prstGeom prst="rect">
            <a:avLst/>
          </a:prstGeom>
          <a:noFill/>
        </p:spPr>
        <p:txBody>
          <a:bodyPr wrap="square" rtlCol="0">
            <a:spAutoFit/>
          </a:bodyPr>
          <a:lstStyle/>
          <a:p>
            <a:pPr algn="ctr"/>
            <a:r>
              <a:rPr lang="ru-RU" sz="4400" dirty="0" smtClean="0">
                <a:solidFill>
                  <a:srgbClr val="C00000"/>
                </a:solidFill>
              </a:rPr>
              <a:t>Знаменитые старинные головоломки  из геометрических фигур: «Пифагор», «Архимед», «</a:t>
            </a:r>
            <a:r>
              <a:rPr lang="ru-RU" sz="4400" dirty="0" err="1" smtClean="0">
                <a:solidFill>
                  <a:srgbClr val="C00000"/>
                </a:solidFill>
              </a:rPr>
              <a:t>Тагнрам</a:t>
            </a:r>
            <a:r>
              <a:rPr lang="ru-RU" sz="4400" dirty="0" smtClean="0">
                <a:solidFill>
                  <a:srgbClr val="C00000"/>
                </a:solidFill>
              </a:rPr>
              <a:t>» и другие …</a:t>
            </a:r>
            <a:endParaRPr lang="ru-RU" sz="44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4)">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429288"/>
          </a:xfrm>
        </p:spPr>
        <p:txBody>
          <a:bodyPr>
            <a:normAutofit/>
          </a:bodyPr>
          <a:lstStyle/>
          <a:p>
            <a:r>
              <a:rPr lang="ru-RU" sz="2000" dirty="0" smtClean="0"/>
              <a:t>  Развивает умственные и творческие способности детей. </a:t>
            </a:r>
          </a:p>
          <a:p>
            <a:r>
              <a:rPr lang="ru-RU" sz="2000" dirty="0" smtClean="0"/>
              <a:t>Суть игры заключается в конструировании на плоскости разнообразных предметных силуэтов, напоминающих животных, людей, предметы быта, транспорт, буквы, цифры, цветы и т.д. </a:t>
            </a:r>
            <a:r>
              <a:rPr lang="ru-RU" sz="2000" b="1" dirty="0" smtClean="0"/>
              <a:t>В каждой модели используются все семь фигур «Квадрата Пифагора».</a:t>
            </a:r>
            <a:endParaRPr lang="ru-RU" sz="2000" dirty="0" smtClean="0"/>
          </a:p>
          <a:p>
            <a:r>
              <a:rPr lang="ru-RU" sz="2000" dirty="0" smtClean="0"/>
              <a:t>Благодаря сложности и многообразию геометрических фигур, игра развивает пространственное воображение, комбинаторные способности, сообразительность, смекалку, усидчивость.</a:t>
            </a:r>
          </a:p>
          <a:p>
            <a:r>
              <a:rPr lang="ru-RU" sz="2000" b="1" dirty="0" smtClean="0"/>
              <a:t>Головоломка «Пифагора» - это к</a:t>
            </a:r>
            <a:r>
              <a:rPr lang="ru-RU" sz="2000" dirty="0" smtClean="0"/>
              <a:t>вадрат размером 7х7 см , разрезанный на 7 частей. Из полученных фигур  можно сложить различные силуэты. </a:t>
            </a:r>
          </a:p>
          <a:p>
            <a:endParaRPr lang="ru-RU" sz="2000" dirty="0"/>
          </a:p>
        </p:txBody>
      </p:sp>
      <p:sp>
        <p:nvSpPr>
          <p:cNvPr id="3" name="Заголовок 2"/>
          <p:cNvSpPr>
            <a:spLocks noGrp="1"/>
          </p:cNvSpPr>
          <p:nvPr>
            <p:ph type="title"/>
          </p:nvPr>
        </p:nvSpPr>
        <p:spPr>
          <a:xfrm>
            <a:off x="457200" y="152400"/>
            <a:ext cx="8229600" cy="704832"/>
          </a:xfrm>
        </p:spPr>
        <p:txBody>
          <a:bodyPr>
            <a:normAutofit fontScale="90000"/>
          </a:bodyPr>
          <a:lstStyle/>
          <a:p>
            <a:pPr algn="ctr"/>
            <a:r>
              <a:rPr lang="ru-RU" b="1" i="1" dirty="0" smtClean="0">
                <a:solidFill>
                  <a:srgbClr val="FF0000"/>
                </a:solidFill>
              </a:rPr>
              <a:t>Головоломка «Пифагор»</a:t>
            </a:r>
            <a:endParaRPr lang="ru-RU" b="1" i="1" dirty="0">
              <a:solidFill>
                <a:srgbClr val="FF0000"/>
              </a:solidFill>
            </a:endParaRPr>
          </a:p>
        </p:txBody>
      </p:sp>
      <p:pic>
        <p:nvPicPr>
          <p:cNvPr id="2050" name="Picture 2" descr="Головоломка"/>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1214414" y="4786322"/>
            <a:ext cx="6357982" cy="12858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diamond(in)">
                                      <p:cBhvr>
                                        <p:cTn id="13" dur="2000"/>
                                        <p:tgtEl>
                                          <p:spTgt spid="2">
                                            <p:txEl>
                                              <p:pRg st="0" end="0"/>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amond(in)">
                                      <p:cBhvr>
                                        <p:cTn id="16" dur="2000"/>
                                        <p:tgtEl>
                                          <p:spTgt spid="2">
                                            <p:txEl>
                                              <p:pRg st="1" end="1"/>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diamond(in)">
                                      <p:cBhvr>
                                        <p:cTn id="19" dur="2000"/>
                                        <p:tgtEl>
                                          <p:spTgt spid="2">
                                            <p:txEl>
                                              <p:pRg st="2" end="2"/>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5" presetClass="entr" presetSubtype="0" fill="hold" nodeType="click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fade">
                                      <p:cBhvr>
                                        <p:cTn id="27" dur="2000"/>
                                        <p:tgtEl>
                                          <p:spTgt spid="2050"/>
                                        </p:tgtEl>
                                      </p:cBhvr>
                                    </p:animEffect>
                                    <p:anim calcmode="lin" valueType="num">
                                      <p:cBhvr>
                                        <p:cTn id="28" dur="2000" fill="hold"/>
                                        <p:tgtEl>
                                          <p:spTgt spid="2050"/>
                                        </p:tgtEl>
                                        <p:attrNameLst>
                                          <p:attrName>style.rotation</p:attrName>
                                        </p:attrNameLst>
                                      </p:cBhvr>
                                      <p:tavLst>
                                        <p:tav tm="0">
                                          <p:val>
                                            <p:fltVal val="720"/>
                                          </p:val>
                                        </p:tav>
                                        <p:tav tm="100000">
                                          <p:val>
                                            <p:fltVal val="0"/>
                                          </p:val>
                                        </p:tav>
                                      </p:tavLst>
                                    </p:anim>
                                    <p:anim calcmode="lin" valueType="num">
                                      <p:cBhvr>
                                        <p:cTn id="29" dur="2000" fill="hold"/>
                                        <p:tgtEl>
                                          <p:spTgt spid="2050"/>
                                        </p:tgtEl>
                                        <p:attrNameLst>
                                          <p:attrName>ppt_h</p:attrName>
                                        </p:attrNameLst>
                                      </p:cBhvr>
                                      <p:tavLst>
                                        <p:tav tm="0">
                                          <p:val>
                                            <p:fltVal val="0"/>
                                          </p:val>
                                        </p:tav>
                                        <p:tav tm="100000">
                                          <p:val>
                                            <p:strVal val="#ppt_h"/>
                                          </p:val>
                                        </p:tav>
                                      </p:tavLst>
                                    </p:anim>
                                    <p:anim calcmode="lin" valueType="num">
                                      <p:cBhvr>
                                        <p:cTn id="30" dur="2000" fill="hold"/>
                                        <p:tgtEl>
                                          <p:spTgt spid="20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festival.1september.ru/articles/511358/img1.GIF"/>
          <p:cNvPicPr>
            <a:picLocks noChangeAspect="1" noChangeArrowheads="1"/>
          </p:cNvPicPr>
          <p:nvPr/>
        </p:nvPicPr>
        <p:blipFill>
          <a:blip r:embed="rId3" cstate="print"/>
          <a:srcRect/>
          <a:stretch>
            <a:fillRect/>
          </a:stretch>
        </p:blipFill>
        <p:spPr bwMode="auto">
          <a:xfrm>
            <a:off x="928662" y="1142984"/>
            <a:ext cx="2124075" cy="2133600"/>
          </a:xfrm>
          <a:prstGeom prst="rect">
            <a:avLst/>
          </a:prstGeom>
          <a:noFill/>
        </p:spPr>
      </p:pic>
      <p:pic>
        <p:nvPicPr>
          <p:cNvPr id="43011" name="Picture 3" descr="Картинка 4 из 76"/>
          <p:cNvPicPr>
            <a:picLocks noChangeAspect="1" noChangeArrowheads="1"/>
          </p:cNvPicPr>
          <p:nvPr/>
        </p:nvPicPr>
        <p:blipFill>
          <a:blip r:embed="rId4" cstate="print">
            <a:duotone>
              <a:prstClr val="black"/>
              <a:schemeClr val="accent4">
                <a:tint val="45000"/>
                <a:satMod val="400000"/>
              </a:schemeClr>
            </a:duotone>
          </a:blip>
          <a:srcRect/>
          <a:stretch>
            <a:fillRect/>
          </a:stretch>
        </p:blipFill>
        <p:spPr bwMode="auto">
          <a:xfrm>
            <a:off x="3714744" y="1643051"/>
            <a:ext cx="4686300" cy="4214842"/>
          </a:xfrm>
          <a:prstGeom prst="rect">
            <a:avLst/>
          </a:prstGeom>
          <a:noFill/>
        </p:spPr>
      </p:pic>
      <p:pic>
        <p:nvPicPr>
          <p:cNvPr id="43012" name="Picture 4" descr="Картинка 5 из 76"/>
          <p:cNvPicPr>
            <a:picLocks noChangeAspect="1" noChangeArrowheads="1"/>
          </p:cNvPicPr>
          <p:nvPr/>
        </p:nvPicPr>
        <p:blipFill>
          <a:blip r:embed="rId5" cstate="print"/>
          <a:srcRect/>
          <a:stretch>
            <a:fillRect/>
          </a:stretch>
        </p:blipFill>
        <p:spPr bwMode="auto">
          <a:xfrm>
            <a:off x="428596" y="3714752"/>
            <a:ext cx="3071834" cy="2495550"/>
          </a:xfrm>
          <a:prstGeom prst="rect">
            <a:avLst/>
          </a:prstGeom>
          <a:noFill/>
        </p:spPr>
      </p:pic>
      <p:sp>
        <p:nvSpPr>
          <p:cNvPr id="7" name="TextBox 6"/>
          <p:cNvSpPr txBox="1"/>
          <p:nvPr/>
        </p:nvSpPr>
        <p:spPr>
          <a:xfrm>
            <a:off x="500034" y="285728"/>
            <a:ext cx="7572428" cy="830997"/>
          </a:xfrm>
          <a:prstGeom prst="rect">
            <a:avLst/>
          </a:prstGeom>
          <a:noFill/>
        </p:spPr>
        <p:txBody>
          <a:bodyPr wrap="square" rtlCol="0">
            <a:spAutoFit/>
          </a:bodyPr>
          <a:lstStyle/>
          <a:p>
            <a:pPr algn="ctr"/>
            <a:r>
              <a:rPr lang="ru-RU" sz="2400" b="1" dirty="0" smtClean="0">
                <a:solidFill>
                  <a:srgbClr val="C00000"/>
                </a:solidFill>
              </a:rPr>
              <a:t>Простейшие фигурки из деталей</a:t>
            </a:r>
          </a:p>
          <a:p>
            <a:pPr algn="ctr"/>
            <a:r>
              <a:rPr lang="ru-RU" sz="2400" b="1" dirty="0" smtClean="0">
                <a:solidFill>
                  <a:srgbClr val="C00000"/>
                </a:solidFill>
              </a:rPr>
              <a:t> «Квадратов Пифагора»</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1" descr="http://www.rebenok.com/img/352_200.jpg"/>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a:off x="5357818" y="2071678"/>
            <a:ext cx="3143272" cy="2500330"/>
          </a:xfrm>
          <a:prstGeom prst="rect">
            <a:avLst/>
          </a:prstGeom>
          <a:noFill/>
        </p:spPr>
      </p:pic>
      <p:sp>
        <p:nvSpPr>
          <p:cNvPr id="4" name="TextBox 3"/>
          <p:cNvSpPr txBox="1"/>
          <p:nvPr/>
        </p:nvSpPr>
        <p:spPr>
          <a:xfrm>
            <a:off x="642910" y="642918"/>
            <a:ext cx="7929618" cy="954107"/>
          </a:xfrm>
          <a:prstGeom prst="rect">
            <a:avLst/>
          </a:prstGeom>
          <a:noFill/>
        </p:spPr>
        <p:txBody>
          <a:bodyPr wrap="square" rtlCol="0">
            <a:spAutoFit/>
          </a:bodyPr>
          <a:lstStyle/>
          <a:p>
            <a:pPr algn="ctr"/>
            <a:r>
              <a:rPr lang="ru-RU" sz="2800" b="1" i="1" dirty="0" smtClean="0">
                <a:solidFill>
                  <a:srgbClr val="C00000"/>
                </a:solidFill>
              </a:rPr>
              <a:t>Головоломка Архимеда «</a:t>
            </a:r>
            <a:r>
              <a:rPr lang="ru-RU" sz="2800" b="1" i="1" dirty="0" err="1" smtClean="0">
                <a:solidFill>
                  <a:srgbClr val="C00000"/>
                </a:solidFill>
              </a:rPr>
              <a:t>Стомахион</a:t>
            </a:r>
            <a:r>
              <a:rPr lang="ru-RU" sz="2800" b="1" i="1" dirty="0" smtClean="0">
                <a:solidFill>
                  <a:srgbClr val="C00000"/>
                </a:solidFill>
              </a:rPr>
              <a:t>» (приводящая в ярость)</a:t>
            </a:r>
            <a:endParaRPr lang="ru-RU" sz="2800" b="1" i="1" dirty="0">
              <a:solidFill>
                <a:srgbClr val="C00000"/>
              </a:solidFill>
            </a:endParaRPr>
          </a:p>
        </p:txBody>
      </p:sp>
      <p:sp>
        <p:nvSpPr>
          <p:cNvPr id="5" name="Прямоугольник 4"/>
          <p:cNvSpPr/>
          <p:nvPr/>
        </p:nvSpPr>
        <p:spPr>
          <a:xfrm>
            <a:off x="571472" y="1071546"/>
            <a:ext cx="4572032" cy="4801314"/>
          </a:xfrm>
          <a:prstGeom prst="rect">
            <a:avLst/>
          </a:prstGeom>
        </p:spPr>
        <p:txBody>
          <a:bodyPr wrap="square">
            <a:spAutoFit/>
          </a:bodyPr>
          <a:lstStyle/>
          <a:p>
            <a:r>
              <a:rPr lang="ru-RU" dirty="0" smtClean="0">
                <a:solidFill>
                  <a:srgbClr val="002060"/>
                </a:solidFill>
              </a:rPr>
              <a:t/>
            </a:r>
            <a:br>
              <a:rPr lang="ru-RU" dirty="0" smtClean="0">
                <a:solidFill>
                  <a:srgbClr val="002060"/>
                </a:solidFill>
              </a:rPr>
            </a:br>
            <a:endParaRPr lang="ru-RU" dirty="0" smtClean="0">
              <a:solidFill>
                <a:srgbClr val="002060"/>
              </a:solidFill>
            </a:endParaRPr>
          </a:p>
          <a:p>
            <a:r>
              <a:rPr lang="ru-RU" dirty="0" smtClean="0">
                <a:solidFill>
                  <a:srgbClr val="002060"/>
                </a:solidFill>
              </a:rPr>
              <a:t>	 Игра  была известна еще до нашей эры.  Создателем ее считали Архимеда, в  нее играли еще в глубокой древности.  Чтобы сделать такую игру, надо взять прямоугольник одна сторона которого в 2 раза больше другой. Элементы игры получаются путем произвольного деления прямоугольника на 14 частей. Из получившихся деталей конструируют на плоскости разнообразные предметные силуэты, например, сидящей собаки, бегущего человека, разнообразных цветов, птиц. Можно сложить и многофигурные композиции.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1" descr="http://www.rebenok.com/img/549_200.jpg"/>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2071670" y="2500306"/>
            <a:ext cx="5000660" cy="3143272"/>
          </a:xfrm>
          <a:prstGeom prst="rect">
            <a:avLst/>
          </a:prstGeom>
          <a:noFill/>
        </p:spPr>
      </p:pic>
      <p:pic>
        <p:nvPicPr>
          <p:cNvPr id="62466" name="Picture 2" descr="http://www.rebenok.com/fo/images/16addtobasket.gif"/>
          <p:cNvPicPr>
            <a:picLocks noChangeAspect="1" noChangeArrowheads="1"/>
          </p:cNvPicPr>
          <p:nvPr/>
        </p:nvPicPr>
        <p:blipFill>
          <a:blip r:embed="rId4" cstate="print"/>
          <a:srcRect/>
          <a:stretch>
            <a:fillRect/>
          </a:stretch>
        </p:blipFill>
        <p:spPr bwMode="auto">
          <a:xfrm>
            <a:off x="0" y="0"/>
            <a:ext cx="152400" cy="152400"/>
          </a:xfrm>
          <a:prstGeom prst="rect">
            <a:avLst/>
          </a:prstGeom>
          <a:noFill/>
        </p:spPr>
      </p:pic>
      <p:sp>
        <p:nvSpPr>
          <p:cNvPr id="624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rPr>
              <a:t/>
            </a:r>
            <a:br>
              <a:rPr kumimoji="0" lang="ru-RU" sz="1800" b="0" i="0" u="none" strike="noStrike" cap="none" normalizeH="0" baseline="0" smtClean="0">
                <a:ln>
                  <a:noFill/>
                </a:ln>
                <a:solidFill>
                  <a:schemeClr val="tx1"/>
                </a:solidFill>
                <a:effectLst/>
                <a:latin typeface="Arial" pitchFamily="34" charset="0"/>
              </a:rPr>
            </a:br>
            <a:endParaRPr kumimoji="0" lang="ru-RU" sz="1800" b="0" i="0" u="none" strike="noStrike" cap="none" normalizeH="0" baseline="0" smtClean="0">
              <a:ln>
                <a:noFill/>
              </a:ln>
              <a:solidFill>
                <a:schemeClr val="tx1"/>
              </a:solidFill>
              <a:effectLst/>
              <a:latin typeface="Arial" pitchFamily="34" charset="0"/>
            </a:endParaRPr>
          </a:p>
        </p:txBody>
      </p:sp>
      <p:sp>
        <p:nvSpPr>
          <p:cNvPr id="6" name="TextBox 5"/>
          <p:cNvSpPr txBox="1"/>
          <p:nvPr/>
        </p:nvSpPr>
        <p:spPr>
          <a:xfrm>
            <a:off x="1000100" y="428604"/>
            <a:ext cx="7000924" cy="3108543"/>
          </a:xfrm>
          <a:prstGeom prst="rect">
            <a:avLst/>
          </a:prstGeom>
          <a:noFill/>
        </p:spPr>
        <p:txBody>
          <a:bodyPr wrap="square" rtlCol="0">
            <a:spAutoFit/>
          </a:bodyPr>
          <a:lstStyle/>
          <a:p>
            <a:pPr algn="ctr"/>
            <a:r>
              <a:rPr lang="ru-RU" sz="2800" b="1" i="1" dirty="0" smtClean="0">
                <a:solidFill>
                  <a:srgbClr val="C00000"/>
                </a:solidFill>
              </a:rPr>
              <a:t>Головоломка «Сфинкс»</a:t>
            </a:r>
            <a:r>
              <a:rPr lang="ru-RU" b="1" i="1" dirty="0" smtClean="0">
                <a:solidFill>
                  <a:srgbClr val="C00000"/>
                </a:solidFill>
              </a:rPr>
              <a:t>.</a:t>
            </a:r>
          </a:p>
          <a:p>
            <a:pPr algn="ctr"/>
            <a:r>
              <a:rPr lang="ru-RU" sz="2400" dirty="0" smtClean="0"/>
              <a:t> 	В ее состав входит 7 простых геометрических фигур: 4 треугольника и 3 четырехугольника  с разным соотношением сторон. </a:t>
            </a:r>
          </a:p>
          <a:p>
            <a:endParaRPr lang="ru-RU"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714356"/>
            <a:ext cx="7929618" cy="523220"/>
          </a:xfrm>
          <a:prstGeom prst="rect">
            <a:avLst/>
          </a:prstGeom>
          <a:noFill/>
        </p:spPr>
        <p:txBody>
          <a:bodyPr wrap="square" rtlCol="0">
            <a:spAutoFit/>
          </a:bodyPr>
          <a:lstStyle/>
          <a:p>
            <a:pPr algn="ctr"/>
            <a:r>
              <a:rPr lang="ru-RU" sz="2800" b="1" i="1" dirty="0" smtClean="0">
                <a:solidFill>
                  <a:srgbClr val="C00000"/>
                </a:solidFill>
              </a:rPr>
              <a:t>Геометрия  Головоломки «Архимеда» </a:t>
            </a:r>
            <a:endParaRPr lang="ru-RU" sz="2800" b="1" i="1" dirty="0">
              <a:solidFill>
                <a:srgbClr val="C00000"/>
              </a:solidFill>
            </a:endParaRPr>
          </a:p>
        </p:txBody>
      </p:sp>
      <p:graphicFrame>
        <p:nvGraphicFramePr>
          <p:cNvPr id="8" name="Таблица 7"/>
          <p:cNvGraphicFramePr>
            <a:graphicFrameLocks noGrp="1"/>
          </p:cNvGraphicFramePr>
          <p:nvPr/>
        </p:nvGraphicFramePr>
        <p:xfrm>
          <a:off x="3352800" y="3246120"/>
          <a:ext cx="2438400" cy="365760"/>
        </p:xfrm>
        <a:graphic>
          <a:graphicData uri="http://schemas.openxmlformats.org/drawingml/2006/table">
            <a:tbl>
              <a:tblPr/>
              <a:tblGrid>
                <a:gridCol w="1219200"/>
                <a:gridCol w="1219200"/>
              </a:tblGrid>
              <a:tr h="0">
                <a:tc>
                  <a:txBody>
                    <a:bodyPr/>
                    <a:lstStyle/>
                    <a:p>
                      <a:endParaRPr lang="ru-RU"/>
                    </a:p>
                  </a:txBody>
                  <a:tcPr anchor="ctr">
                    <a:lnL>
                      <a:noFill/>
                    </a:lnL>
                    <a:lnR>
                      <a:noFill/>
                    </a:lnR>
                    <a:lnT>
                      <a:noFill/>
                    </a:lnT>
                    <a:lnB>
                      <a:noFill/>
                    </a:lnB>
                  </a:tcPr>
                </a:tc>
                <a:tc>
                  <a:txBody>
                    <a:bodyPr/>
                    <a:lstStyle/>
                    <a:p>
                      <a:endParaRPr lang="ru-RU" dirty="0"/>
                    </a:p>
                  </a:txBody>
                  <a:tcPr anchor="ctr">
                    <a:lnL>
                      <a:noFill/>
                    </a:lnL>
                    <a:lnR>
                      <a:noFill/>
                    </a:lnR>
                    <a:lnT>
                      <a:noFill/>
                    </a:lnT>
                    <a:lnB>
                      <a:noFill/>
                    </a:lnB>
                  </a:tcPr>
                </a:tc>
              </a:tr>
            </a:tbl>
          </a:graphicData>
        </a:graphic>
      </p:graphicFrame>
      <p:pic>
        <p:nvPicPr>
          <p:cNvPr id="13" name="Picture 1" descr="Картинка 4 из 33"/>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1000100" y="1785926"/>
            <a:ext cx="6929486" cy="392909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1" descr="Картинка 66 из 3534"/>
          <p:cNvPicPr>
            <a:picLocks noChangeAspect="1" noChangeArrowheads="1"/>
          </p:cNvPicPr>
          <p:nvPr/>
        </p:nvPicPr>
        <p:blipFill>
          <a:blip r:embed="rId3" cstate="print">
            <a:duotone>
              <a:prstClr val="black"/>
              <a:srgbClr val="D9C3A5">
                <a:tint val="50000"/>
                <a:satMod val="180000"/>
              </a:srgbClr>
            </a:duotone>
          </a:blip>
          <a:srcRect/>
          <a:stretch>
            <a:fillRect/>
          </a:stretch>
        </p:blipFill>
        <p:spPr bwMode="auto">
          <a:xfrm>
            <a:off x="1643042" y="1285860"/>
            <a:ext cx="5076825" cy="3543300"/>
          </a:xfrm>
          <a:prstGeom prst="rect">
            <a:avLst/>
          </a:prstGeom>
          <a:noFill/>
        </p:spPr>
      </p:pic>
      <p:sp>
        <p:nvSpPr>
          <p:cNvPr id="3" name="TextBox 2"/>
          <p:cNvSpPr txBox="1"/>
          <p:nvPr/>
        </p:nvSpPr>
        <p:spPr>
          <a:xfrm>
            <a:off x="1785918" y="285728"/>
            <a:ext cx="4357718" cy="523220"/>
          </a:xfrm>
          <a:prstGeom prst="rect">
            <a:avLst/>
          </a:prstGeom>
          <a:noFill/>
        </p:spPr>
        <p:txBody>
          <a:bodyPr wrap="square" rtlCol="0">
            <a:spAutoFit/>
          </a:bodyPr>
          <a:lstStyle/>
          <a:p>
            <a:pPr algn="ctr"/>
            <a:r>
              <a:rPr lang="ru-RU" sz="2800" b="1" i="1" dirty="0" smtClean="0">
                <a:solidFill>
                  <a:srgbClr val="C00000"/>
                </a:solidFill>
              </a:rPr>
              <a:t>И еще…</a:t>
            </a:r>
            <a:endParaRPr lang="ru-RU" sz="2800" b="1" i="1"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998</TotalTime>
  <Words>406</Words>
  <Application>Microsoft Office PowerPoint</Application>
  <PresentationFormat>Экран (4:3)</PresentationFormat>
  <Paragraphs>110</Paragraphs>
  <Slides>21</Slides>
  <Notes>21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21</vt:i4>
      </vt:variant>
    </vt:vector>
  </HeadingPairs>
  <TitlesOfParts>
    <vt:vector size="23" baseType="lpstr">
      <vt:lpstr>Бумажная</vt:lpstr>
      <vt:lpstr>Пакет</vt:lpstr>
      <vt:lpstr>ГОУ СОШ «Школа надомного обучения» 367 Зеленоградского  округа  г. Москвы  Конкурс «Умники и умницы»</vt:lpstr>
      <vt:lpstr>Содержание:</vt:lpstr>
      <vt:lpstr>Слайд 3</vt:lpstr>
      <vt:lpstr>Головоломка «Пифагор»</vt:lpstr>
      <vt:lpstr>Слайд 5</vt:lpstr>
      <vt:lpstr>Слайд 6</vt:lpstr>
      <vt:lpstr>Слайд 7</vt:lpstr>
      <vt:lpstr>Слайд 8</vt:lpstr>
      <vt:lpstr>Слайд 9</vt:lpstr>
      <vt:lpstr>Слайд 10</vt:lpstr>
      <vt:lpstr>Слайд 11</vt:lpstr>
      <vt:lpstr>Слайд 12</vt:lpstr>
      <vt:lpstr>Слайд 13</vt:lpstr>
      <vt:lpstr>Более сложные рисунки из  7  частей  «Танграма»:  дом,  машина,  лошадь,  мальчик на ослике; человек, толкающий тачку;  собака, велосипедист, британский лев и др.</vt:lpstr>
      <vt:lpstr>Слайд 15</vt:lpstr>
      <vt:lpstr>Слайд 16</vt:lpstr>
      <vt:lpstr>Слайд 17</vt:lpstr>
      <vt:lpstr>Слайд 18</vt:lpstr>
      <vt:lpstr>Слайд 19</vt:lpstr>
      <vt:lpstr>Слайд 20</vt:lpstr>
      <vt:lpstr>Литература:</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ГОУ СОШ «Школа надомного обучения» 367 Зеленоградского округа г. Москвы  Конкурс «Умники иумницы»</dc:title>
  <dc:creator>Владелец</dc:creator>
  <cp:lastModifiedBy>Пользователь Windows</cp:lastModifiedBy>
  <cp:revision>236</cp:revision>
  <dcterms:created xsi:type="dcterms:W3CDTF">2010-02-21T16:30:13Z</dcterms:created>
  <dcterms:modified xsi:type="dcterms:W3CDTF">2012-05-03T07:54:14Z</dcterms:modified>
</cp:coreProperties>
</file>