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7" r:id="rId2"/>
    <p:sldId id="258" r:id="rId3"/>
    <p:sldId id="285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78" r:id="rId14"/>
    <p:sldId id="279" r:id="rId15"/>
    <p:sldId id="281" r:id="rId16"/>
    <p:sldId id="280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7" autoAdjust="0"/>
  </p:normalViewPr>
  <p:slideViewPr>
    <p:cSldViewPr>
      <p:cViewPr varScale="1">
        <p:scale>
          <a:sx n="92" d="100"/>
          <a:sy n="92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8AA11-4B29-453A-922F-D1829BE57CE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3E08A-62C1-48A9-94F1-39D01F853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3E08A-62C1-48A9-94F1-39D01F853D1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639B-E138-4A12-99E3-D36A57AF36A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1683B1-1E99-490B-85DF-D49F57577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639B-E138-4A12-99E3-D36A57AF36A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83B1-1E99-490B-85DF-D49F57577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639B-E138-4A12-99E3-D36A57AF36A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83B1-1E99-490B-85DF-D49F57577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79639B-E138-4A12-99E3-D36A57AF36A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61683B1-1E99-490B-85DF-D49F57577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639B-E138-4A12-99E3-D36A57AF36A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83B1-1E99-490B-85DF-D49F57577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639B-E138-4A12-99E3-D36A57AF36A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83B1-1E99-490B-85DF-D49F57577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83B1-1E99-490B-85DF-D49F57577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639B-E138-4A12-99E3-D36A57AF36A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639B-E138-4A12-99E3-D36A57AF36A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83B1-1E99-490B-85DF-D49F57577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639B-E138-4A12-99E3-D36A57AF36A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683B1-1E99-490B-85DF-D49F57577F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79639B-E138-4A12-99E3-D36A57AF36A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61683B1-1E99-490B-85DF-D49F57577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639B-E138-4A12-99E3-D36A57AF36A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1683B1-1E99-490B-85DF-D49F57577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79639B-E138-4A12-99E3-D36A57AF36A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61683B1-1E99-490B-85DF-D49F57577F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71538" y="2492896"/>
            <a:ext cx="7358114" cy="3456384"/>
          </a:xfrm>
        </p:spPr>
        <p:txBody>
          <a:bodyPr>
            <a:normAutofit fontScale="25000" lnSpcReduction="20000"/>
          </a:bodyPr>
          <a:lstStyle/>
          <a:p>
            <a:r>
              <a:rPr lang="ru-RU" sz="2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1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«Математические кроссворды»</a:t>
            </a:r>
            <a:endParaRPr lang="ru-RU" sz="12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endParaRPr lang="ru-RU" sz="123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ru-RU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Автор презентации: Дмитриева Алёна</a:t>
            </a:r>
          </a:p>
          <a:p>
            <a:r>
              <a:rPr lang="ru-RU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5б класс </a:t>
            </a:r>
          </a:p>
          <a:p>
            <a:endParaRPr lang="ru-RU" sz="72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ru-RU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Руководитель – </a:t>
            </a:r>
            <a:r>
              <a:rPr lang="ru-RU" sz="7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Монакова</a:t>
            </a:r>
            <a:r>
              <a:rPr lang="ru-RU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К.З.  </a:t>
            </a:r>
          </a:p>
          <a:p>
            <a:endParaRPr lang="ru-RU" sz="7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endParaRPr lang="ru-RU" sz="72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endParaRPr lang="ru-RU" sz="62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ru-RU" sz="6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Москва</a:t>
            </a:r>
          </a:p>
          <a:p>
            <a:r>
              <a:rPr lang="ru-RU" sz="6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2010 г.</a:t>
            </a:r>
          </a:p>
          <a:p>
            <a:endParaRPr lang="ru-RU" sz="6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endParaRPr lang="ru-RU" sz="6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171400"/>
            <a:ext cx="7772400" cy="237626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ГОУ СОШ «Школа надомного обучения» 367 </a:t>
            </a:r>
            <a:br>
              <a:rPr lang="ru-RU" sz="18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ru-RU" sz="1800" b="1" dirty="0" err="1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Зеленоградскогоокруга</a:t>
            </a:r>
            <a:r>
              <a:rPr lang="ru-RU" sz="18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  г</a:t>
            </a:r>
            <a:r>
              <a:rPr lang="ru-RU" sz="18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. Москвы</a:t>
            </a:r>
            <a:r>
              <a:rPr lang="ru-RU" sz="1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ru-RU" sz="18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dirty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Конкурс «Умники и умницы»</a:t>
            </a:r>
            <a:b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714348" y="463423"/>
            <a:ext cx="60722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Кроссворд 3.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5" name="Рисунок 10" descr="http://festival.1september.ru/articles/412386/img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285992"/>
            <a:ext cx="2057400" cy="1895475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235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 descr="Картинка 143 из 889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1785926"/>
            <a:ext cx="2143139" cy="3000396"/>
          </a:xfrm>
          <a:prstGeom prst="rect">
            <a:avLst/>
          </a:prstGeom>
          <a:noFill/>
        </p:spPr>
      </p:pic>
      <p:pic>
        <p:nvPicPr>
          <p:cNvPr id="7" name="Picture 1" descr="Картинка 143 из 889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1857364"/>
            <a:ext cx="2143139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357290" y="479386"/>
            <a:ext cx="607223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кроссворду №3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горизонтали: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Мера времени.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Наименьшее четное число.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Очень плохая оценка знаний.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Ряд чисел, соединенных знаками действий.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Мера земельной площади.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 в пределах десяти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7.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Часть часа.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Знаки, которые ставятся тогда, когда нужно изменить порядок действий.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Наименьшее четырехзначное число.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Единица третьего разряда.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Столетие.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Арифметическое действие.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Название месяца.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вертикали: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Весенний месяц.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Прибор для вычислений.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Геометрическая фигура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15.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Малая мера времени.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Мера длины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17.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Предмет, преподаваемый в школе.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Мера жидкостей.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Денежная единица.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Вопрос для решения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21.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Некоторое количество единиц.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22.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Название месяца.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23.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Первый месяц года.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24.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Последний месяц школьных каник</a:t>
            </a: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ул.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142976" y="488901"/>
            <a:ext cx="692948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</a:t>
            </a:r>
            <a:r>
              <a:rPr kumimoji="0" lang="ru-RU" b="1" i="1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кроссворда №3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b="1" i="1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горизонтали: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Час. 2. Два. 3. Единица. 4. Пример. 5. Ар. 6. Четыре. 7. Минута. 8. Скобки. 9. Тысяча. 10. Сотня. 11. Век. 12. Деление. 13. Июль.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вертикали: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Март. 8. Счеты. 14. Квадрат. 15. Секунда. 16. Метр. 17. Арифметика. 18. Литр. 19. Рубль. 20. Задача. 21. Число. 22. Май. 23. Январь. 24. Август.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Улыбающееся лицо 2"/>
          <p:cNvSpPr/>
          <p:nvPr/>
        </p:nvSpPr>
        <p:spPr>
          <a:xfrm rot="247066">
            <a:off x="1529838" y="4458804"/>
            <a:ext cx="857256" cy="85725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428604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/>
              <a:t>Кроссворд №4</a:t>
            </a:r>
            <a:endParaRPr lang="ru-RU" b="1" i="1" u="sng" dirty="0"/>
          </a:p>
        </p:txBody>
      </p:sp>
      <p:pic>
        <p:nvPicPr>
          <p:cNvPr id="58369" name="Рисунок 45" descr="http://festival.1september.ru/articles/412386/img3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857628"/>
            <a:ext cx="2771775" cy="695325"/>
          </a:xfrm>
          <a:prstGeom prst="rect">
            <a:avLst/>
          </a:prstGeom>
          <a:noFill/>
        </p:spPr>
      </p:pic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" descr="Картинка 143 из 889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1857364"/>
            <a:ext cx="2143139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sng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Кроссворд 16. Юный математик (5 класс)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2465" name="Рисунок 45" descr="http://festival.1september.ru/articles/412386/img3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4857760"/>
            <a:ext cx="2771775" cy="695325"/>
          </a:xfrm>
          <a:prstGeom prst="rect">
            <a:avLst/>
          </a:prstGeom>
          <a:noFill/>
        </p:spPr>
      </p:pic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071538" y="446323"/>
            <a:ext cx="764386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кроссворду №4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Буква латинского алфавита.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Единица времени.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Площадь квадрата со стороной 10 м.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Отрезок, соединяющий центр окружности с любой её точкой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5.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Единица меры длины.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Знак, употребляемый при сравнении чисел.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Часть прямой, соединяющей две точки.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Единица массы, равная 1000 г.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Знак математического действия.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Число, которое больше 36, но меньше 44.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Прямоугольный параллелепипед, у которого все рёбра равны.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Элементарный знак в какой-либо символике.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Единица площади, применяемая во многих западных странах (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4047 м</a:t>
            </a:r>
            <a:r>
              <a:rPr kumimoji="0" lang="ru-RU" b="0" i="0" u="sng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Сторона грани куба.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Число, которое иногда получается при делении.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Группа цифр в записи числа.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Знаки, которые ставятся тогда, когда нужно изменить обычный порядок действий.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Буква латинского алфавита.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Значение неизвестной буквы, при которой из уравнения получается числовое равенство.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Ответы: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2693670"/>
          <a:ext cx="6096000" cy="147066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  <a:t>1. Икс. </a:t>
                      </a:r>
                      <a:b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  <a:t>2. Секунда. </a:t>
                      </a:r>
                      <a:b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  <a:t>3. Ар. </a:t>
                      </a:r>
                      <a:b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  <a:t>4. Радиус </a:t>
                      </a:r>
                      <a:b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  <a:t>5. Сантиметр. </a:t>
                      </a:r>
                      <a:b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  <a:t>6. Равно. </a:t>
                      </a:r>
                      <a:endParaRPr lang="ru-RU" sz="10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  <a:t>7. Отрезок. </a:t>
                      </a:r>
                      <a:b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  <a:t>8. Килограмм. </a:t>
                      </a:r>
                      <a:b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  <a:t>9. Минус. </a:t>
                      </a:r>
                      <a:b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  <a:t>10. Сорок. </a:t>
                      </a:r>
                      <a:b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  <a:t>11. Куб. </a:t>
                      </a:r>
                      <a:b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000" i="0">
                          <a:latin typeface="Arial"/>
                          <a:ea typeface="Times New Roman"/>
                          <a:cs typeface="Times New Roman"/>
                        </a:rPr>
                        <a:t>12. Буква. </a:t>
                      </a:r>
                      <a:endParaRPr lang="ru-RU" sz="100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000" i="0" dirty="0">
                          <a:latin typeface="Arial"/>
                          <a:ea typeface="Times New Roman"/>
                          <a:cs typeface="Times New Roman"/>
                        </a:rPr>
                        <a:t>13. Акр. </a:t>
                      </a:r>
                      <a:br>
                        <a:rPr lang="ru-RU" sz="1000" i="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000" i="0" dirty="0">
                          <a:latin typeface="Arial"/>
                          <a:ea typeface="Times New Roman"/>
                          <a:cs typeface="Times New Roman"/>
                        </a:rPr>
                        <a:t>14. Ребро. </a:t>
                      </a:r>
                      <a:br>
                        <a:rPr lang="ru-RU" sz="1000" i="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000" i="0" dirty="0">
                          <a:latin typeface="Arial"/>
                          <a:ea typeface="Times New Roman"/>
                          <a:cs typeface="Times New Roman"/>
                        </a:rPr>
                        <a:t>15. Остаток. </a:t>
                      </a:r>
                      <a:br>
                        <a:rPr lang="ru-RU" sz="1000" i="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000" i="0" dirty="0">
                          <a:latin typeface="Arial"/>
                          <a:ea typeface="Times New Roman"/>
                          <a:cs typeface="Times New Roman"/>
                        </a:rPr>
                        <a:t>16. Класс. </a:t>
                      </a:r>
                      <a:br>
                        <a:rPr lang="ru-RU" sz="1000" i="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000" i="0" dirty="0">
                          <a:latin typeface="Arial"/>
                          <a:ea typeface="Times New Roman"/>
                          <a:cs typeface="Times New Roman"/>
                        </a:rPr>
                        <a:t>17. Скобки. 1</a:t>
                      </a:r>
                      <a:br>
                        <a:rPr lang="ru-RU" sz="1000" i="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000" i="0" dirty="0">
                          <a:latin typeface="Arial"/>
                          <a:ea typeface="Times New Roman"/>
                          <a:cs typeface="Times New Roman"/>
                        </a:rPr>
                        <a:t>18. Игрек. </a:t>
                      </a:r>
                      <a:br>
                        <a:rPr lang="ru-RU" sz="1000" i="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000" i="0" dirty="0">
                          <a:latin typeface="Arial"/>
                          <a:ea typeface="Times New Roman"/>
                          <a:cs typeface="Times New Roman"/>
                        </a:rPr>
                        <a:t>19. Корень. </a:t>
                      </a:r>
                      <a:endParaRPr lang="ru-RU" sz="10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71670" y="857232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 кроссворда №4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79296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2">
                    <a:lumMod val="75000"/>
                  </a:schemeClr>
                </a:solidFill>
              </a:rPr>
              <a:t>Раздел </a:t>
            </a:r>
            <a:r>
              <a:rPr lang="en-US" sz="4400" b="1" dirty="0" smtClean="0">
                <a:solidFill>
                  <a:schemeClr val="bg2">
                    <a:lumMod val="75000"/>
                  </a:schemeClr>
                </a:solidFill>
              </a:rPr>
              <a:t>II</a:t>
            </a:r>
            <a:endParaRPr lang="ru-RU" sz="44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</a:p>
          <a:p>
            <a:pPr algn="ctr"/>
            <a:r>
              <a:rPr lang="ru-RU" sz="4400" b="1" dirty="0" smtClean="0">
                <a:solidFill>
                  <a:schemeClr val="bg2">
                    <a:lumMod val="75000"/>
                  </a:schemeClr>
                </a:solidFill>
              </a:rPr>
              <a:t>«Любителям математики»</a:t>
            </a:r>
            <a:endParaRPr lang="ru-RU" sz="44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357166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/>
              <a:t>Кроссворд №5</a:t>
            </a:r>
            <a:endParaRPr lang="ru-RU" b="1" i="1" u="sng" dirty="0"/>
          </a:p>
        </p:txBody>
      </p:sp>
      <p:pic>
        <p:nvPicPr>
          <p:cNvPr id="3" name="Рисунок 2" descr="http://festival.1september.ru/articles/412386/img4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1928802"/>
            <a:ext cx="371477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 descr="Картинка 143 из 889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1785926"/>
            <a:ext cx="2143139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142976" y="734970"/>
            <a:ext cx="707236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кроссворду №5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горизонтали: 3.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Знаки, которые ставятся тогда, когда нужно изменить порядок действий.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Одна из точек, расположенных на координатном луче, имеющая большую координату.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Выдающийся советский математик, который в шестилетнем возрасте заметил, что 1</a:t>
            </a:r>
            <a:r>
              <a:rPr kumimoji="0" lang="ru-RU" b="0" i="0" u="sng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1, 2</a:t>
            </a:r>
            <a:r>
              <a:rPr kumimoji="0" lang="ru-RU" b="0" i="0" u="sng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1 + 3, 3</a:t>
            </a:r>
            <a:r>
              <a:rPr kumimoji="0" lang="ru-RU" b="0" i="0" u="sng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1 + 3 + 5, 4</a:t>
            </a:r>
            <a:r>
              <a:rPr kumimoji="0" lang="ru-RU" b="0" i="0" u="sng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1 + 3 + 5 + 7 и т. д.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Числа, которые перемножают.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Единица измерения отрезков учащимися в тетради.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Основная единица массы.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Неограниченная геометрическая фигура, которая не имеет краёв. </a:t>
            </a:r>
            <a:endParaRPr kumimoji="0" lang="ru-RU" b="1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вертикали: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Необходимая часть текста задачи.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Единица измерения объёма жидкости, которая используется в Англии и США (4л. ).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Прямоугольник, у которого все стороны равны.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 из измерений прямоугольного параллелепипеда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7.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Число, которое иногда получается при делении.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Число, которое делят.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Отрезок, соединяющий вершины треугольника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500166" y="408709"/>
            <a:ext cx="635798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</a:t>
            </a:r>
            <a:r>
              <a:rPr kumimoji="0" lang="ru-RU" i="1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кроссворда №5:</a:t>
            </a:r>
            <a:endParaRPr kumimoji="0" lang="ru-RU" i="1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горизонтали: 3. Скобки. 4. Правее. 8. Колмогоров. 9. Сомножители. 10. Сантиметр. 13. Килограмм. 14. Плоскость. </a:t>
            </a:r>
            <a:endParaRPr kumimoji="0" lang="ru-RU" i="1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вертикали: 1. Вопрос. 2. Галлон. 5. Квадрат. 6. Длина. 7. Остаток. 11. Делимое. 12. Сторона</a:t>
            </a:r>
            <a:r>
              <a:rPr kumimoji="0" lang="ru-RU" sz="10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Улыбающееся лицо 2"/>
          <p:cNvSpPr/>
          <p:nvPr/>
        </p:nvSpPr>
        <p:spPr>
          <a:xfrm rot="247066">
            <a:off x="1529838" y="4458804"/>
            <a:ext cx="857256" cy="85725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38768"/>
          </a:xfrm>
        </p:spPr>
        <p:txBody>
          <a:bodyPr/>
          <a:lstStyle/>
          <a:p>
            <a:r>
              <a:rPr lang="ru-RU" sz="1800" dirty="0" smtClean="0">
                <a:solidFill>
                  <a:srgbClr val="FFFF00"/>
                </a:solidFill>
              </a:rPr>
              <a:t>Раздел </a:t>
            </a:r>
            <a:r>
              <a:rPr lang="en-US" sz="1800" dirty="0" smtClean="0">
                <a:solidFill>
                  <a:srgbClr val="FFFF00"/>
                </a:solidFill>
              </a:rPr>
              <a:t>I </a:t>
            </a:r>
            <a:r>
              <a:rPr lang="ru-RU" sz="1800" dirty="0" smtClean="0">
                <a:solidFill>
                  <a:srgbClr val="FFFF00"/>
                </a:solidFill>
              </a:rPr>
              <a:t>«Юный математик» (5  класс):</a:t>
            </a:r>
          </a:p>
          <a:p>
            <a:r>
              <a:rPr lang="ru-RU" sz="1800" dirty="0" smtClean="0"/>
              <a:t>Кроссворд №1 </a:t>
            </a:r>
          </a:p>
          <a:p>
            <a:r>
              <a:rPr lang="ru-RU" sz="1800" dirty="0" smtClean="0"/>
              <a:t>Кроссворд №2 </a:t>
            </a:r>
          </a:p>
          <a:p>
            <a:r>
              <a:rPr lang="ru-RU" sz="1800" dirty="0" smtClean="0"/>
              <a:t>Кроссворд №3</a:t>
            </a:r>
          </a:p>
          <a:p>
            <a:r>
              <a:rPr lang="ru-RU" sz="1800" dirty="0" smtClean="0"/>
              <a:t>Кроссворд №4</a:t>
            </a:r>
          </a:p>
          <a:p>
            <a:pPr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Раздел</a:t>
            </a:r>
            <a:r>
              <a:rPr lang="en-US" sz="1800" dirty="0" smtClean="0">
                <a:solidFill>
                  <a:srgbClr val="FFFF00"/>
                </a:solidFill>
              </a:rPr>
              <a:t> II</a:t>
            </a:r>
            <a:r>
              <a:rPr lang="ru-RU" sz="1800" dirty="0" smtClean="0">
                <a:solidFill>
                  <a:srgbClr val="FFFF00"/>
                </a:solidFill>
              </a:rPr>
              <a:t> «Любителям математики» (6 класс): </a:t>
            </a:r>
          </a:p>
          <a:p>
            <a:pPr>
              <a:buNone/>
            </a:pPr>
            <a:r>
              <a:rPr lang="ru-RU" sz="1800" dirty="0" smtClean="0"/>
              <a:t>Кроссворд №5</a:t>
            </a:r>
          </a:p>
          <a:p>
            <a:pPr>
              <a:buNone/>
            </a:pPr>
            <a:r>
              <a:rPr lang="ru-RU" sz="1800" dirty="0" smtClean="0"/>
              <a:t>Кроссворд №6</a:t>
            </a:r>
          </a:p>
          <a:p>
            <a:pPr>
              <a:buNone/>
            </a:pPr>
            <a:r>
              <a:rPr lang="ru-RU" sz="1800" dirty="0" smtClean="0"/>
              <a:t>Кроссворд №7</a:t>
            </a:r>
          </a:p>
          <a:p>
            <a:pPr>
              <a:buNone/>
            </a:pPr>
            <a:r>
              <a:rPr lang="ru-RU" sz="1800" dirty="0" smtClean="0"/>
              <a:t>Кроссворд №8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Содержание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571480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Кроссворд №6</a:t>
            </a:r>
            <a:endParaRPr lang="ru-RU" dirty="0"/>
          </a:p>
        </p:txBody>
      </p:sp>
      <p:pic>
        <p:nvPicPr>
          <p:cNvPr id="3" name="Рисунок 2" descr="http://festival.1september.ru/articles/412386/img5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1785926"/>
            <a:ext cx="2066925" cy="2319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 descr="Картинка 143 из 889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1785926"/>
            <a:ext cx="2143139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142976" y="616519"/>
            <a:ext cx="728667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i="1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 кроссворду №6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Число, показывающее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на сколько равных частей разделено целое. 2. Дробная черта 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знак 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. 3. Деление числителя и знаменателя на одно и то же натуральное число 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4. Определите, не прибегая к вычислениям, какое выражение больше ( первое или второе): 1 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1/1998 или 1 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1/1999. 5. Плод банана состоит из кожуры и мякоти. . Кожура составляет 2/5 массы банана. Масса мякоти составляет 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ru-RU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. кг, если масса бананов 10 кг. </a:t>
            </a:r>
            <a:endParaRPr kumimoji="0" lang="ru-RU" i="1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928662" y="823810"/>
            <a:ext cx="82153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</a:t>
            </a:r>
            <a:r>
              <a:rPr kumimoji="0" lang="ru-RU" i="1" u="sng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кроссворда №6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1. Знаменатель. 2. Деления. 3. Сокращение. 4. Второе. 5. Шесть. </a:t>
            </a:r>
            <a:endParaRPr kumimoji="0" lang="ru-RU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Улыбающееся лицо 2"/>
          <p:cNvSpPr/>
          <p:nvPr/>
        </p:nvSpPr>
        <p:spPr>
          <a:xfrm rot="247066">
            <a:off x="1529838" y="4458804"/>
            <a:ext cx="857256" cy="85725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857232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/>
              <a:t>Кроссворд №7</a:t>
            </a:r>
            <a:endParaRPr lang="ru-RU" b="1" i="1" u="sng" dirty="0"/>
          </a:p>
        </p:txBody>
      </p:sp>
      <p:pic>
        <p:nvPicPr>
          <p:cNvPr id="3" name="Рисунок 2" descr="http://festival.1september.ru/articles/412386/img6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3071810"/>
            <a:ext cx="923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 descr="Картинка 143 из 889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1785926"/>
            <a:ext cx="2143139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412386/img6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929066"/>
            <a:ext cx="923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500166" y="415762"/>
            <a:ext cx="614366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кроссворду №7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Знак, разделяющий дробную и целую часть.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Дробь 3, 298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3, 30 округлена до разряда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……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Сравнивают, вычитают, складывают десятичные дроби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……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Скорость течения реки равна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км/ч, если скорость катера по течению 15, 2 км/ч, а против течения 11,2 км/ч.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ржаном хлебе 52 % белка. В скольких граммах хлеба содержится 260 г. белка?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1643042" y="598330"/>
            <a:ext cx="750095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</a:t>
            </a:r>
            <a:r>
              <a:rPr kumimoji="0" lang="ru-RU" b="1" i="0" u="sng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кроссворда №7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Запятая. 2. Сотых. 3. Поразрядно. 4. Два. 5. Пятьсот. </a:t>
            </a:r>
            <a:endParaRPr kumimoji="0" lang="ru-RU" b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428604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/>
              <a:t>Кроссворд №8</a:t>
            </a:r>
            <a:endParaRPr lang="ru-RU" b="1" i="1" u="sng" dirty="0"/>
          </a:p>
        </p:txBody>
      </p:sp>
      <p:pic>
        <p:nvPicPr>
          <p:cNvPr id="3" name="Picture 1" descr="Картинка 143 из 889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785926"/>
            <a:ext cx="2143139" cy="3000396"/>
          </a:xfrm>
          <a:prstGeom prst="rect">
            <a:avLst/>
          </a:prstGeom>
          <a:noFill/>
        </p:spPr>
      </p:pic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sng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Кроссворд 8 . Юный счетовод (6 класс)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0417" name="Рисунок 15" descr="http://festival.1september.ru/articles/412386/img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2500306"/>
            <a:ext cx="1000125" cy="1019175"/>
          </a:xfrm>
          <a:prstGeom prst="rect">
            <a:avLst/>
          </a:prstGeom>
          <a:noFill/>
        </p:spPr>
      </p:pic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09" name="Рисунок 15" descr="http://festival.1september.ru/articles/412386/img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4714884"/>
            <a:ext cx="1000125" cy="1019175"/>
          </a:xfrm>
          <a:prstGeom prst="rect">
            <a:avLst/>
          </a:prstGeom>
          <a:noFill/>
        </p:spPr>
      </p:pic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428728" y="597663"/>
            <a:ext cx="62865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кроссворду №8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горизонтали: 1.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Квадрат простого числа, большего 70.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Число, цифры которого образуют арифметическую прогрессию с суммой, равной 14.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Куб целого двузначного числа.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Квадрат целого числа большего 80.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Число, цифры которого образуют арифметическую прогрессию с суммой, равной 25.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 9 по горизонтали, записанное в обратном порядке.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 1 по вертикали минус число 4 по вертикали.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Наименьшее четырёхзначное число, не содержащее нулей.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1600" b="0" i="0" u="sng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550, умноженное на кубический корень из числа 6 по горизонтали.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вертикали: 1.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 15 по горизонтали, умноженное на 5.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Число, у которого сумма двух первых цифр равна сумме двух последних цифр.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Разность чисел 6 и 1 по горизонтали, умноженная на 9.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Разность чисел 2 и 4 по вертикали минус 41.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Удесятерённое число 2 по вертикали увеличенное на 238.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 11 по горизонтали минус 2.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Сумма чисел 5 по вертикали и 12 по вертикали.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 4 по вертикали, записанное в обратном порядке.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Корень квадратный из числа 1 по горизонтали, умноженный на 43.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Разность чисел 1 по горизонтали и 12 по вертикали.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Рисунок 16" descr="http://festival.1september.ru/articles/412386/img3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104775" cy="171450"/>
          </a:xfrm>
          <a:prstGeom prst="rect">
            <a:avLst/>
          </a:prstGeom>
          <a:noFill/>
        </p:spPr>
      </p:pic>
      <p:pic>
        <p:nvPicPr>
          <p:cNvPr id="74753" name="Рисунок 17" descr="http://festival.1september.ru/articles/412386/img3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8650"/>
            <a:ext cx="104775" cy="171450"/>
          </a:xfrm>
          <a:prstGeom prst="rect">
            <a:avLst/>
          </a:prstGeom>
          <a:noFill/>
        </p:spPr>
      </p:pic>
      <p:pic>
        <p:nvPicPr>
          <p:cNvPr id="74759" name="Рисунок 16" descr="http://festival.1september.ru/articles/412386/img3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104775" cy="171450"/>
          </a:xfrm>
          <a:prstGeom prst="rect">
            <a:avLst/>
          </a:prstGeom>
          <a:noFill/>
        </p:spPr>
      </p:pic>
      <p:pic>
        <p:nvPicPr>
          <p:cNvPr id="74758" name="Рисунок 17" descr="http://festival.1september.ru/articles/412386/img3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8650"/>
            <a:ext cx="104775" cy="171450"/>
          </a:xfrm>
          <a:prstGeom prst="rect">
            <a:avLst/>
          </a:prstGeom>
          <a:noFill/>
        </p:spPr>
      </p:pic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714348" y="1641365"/>
            <a:ext cx="8215370" cy="584775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горизонтали: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73</a:t>
            </a:r>
            <a:r>
              <a:rPr kumimoji="0" lang="ru-RU" sz="1600" b="0" i="0" u="sng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5329.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5432.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</a:t>
            </a:r>
            <a:r>
              <a:rPr kumimoji="0" lang="ru-RU" sz="1600" b="0" i="0" u="sng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5832.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85</a:t>
            </a:r>
            <a:r>
              <a:rPr kumimoji="0" lang="ru-RU" sz="1600" b="0" i="0" u="sng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7225.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34567.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76543.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5555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4527 = 1028.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1111.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1600" b="0" i="0" u="sng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2048.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550 * 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5832 = 9900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642910" y="2622257"/>
            <a:ext cx="8001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вертикали: 1.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1111 * 5 =5555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2.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2433.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(5832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5329) * 9 = 4527.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4527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2433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41= 2053.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2433 * 10 + 3139 = 5192.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7254.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714348" y="3500438"/>
            <a:ext cx="74295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5329 * 43 = 3139.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13.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5329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3139 = 2190.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0100" y="928670"/>
            <a:ext cx="71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smtClean="0"/>
              <a:t>Ответ 8 кроссворда</a:t>
            </a:r>
            <a:endParaRPr lang="ru-RU" sz="20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785794"/>
            <a:ext cx="742955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2">
                    <a:lumMod val="75000"/>
                  </a:schemeClr>
                </a:solidFill>
              </a:rPr>
              <a:t>Раздел </a:t>
            </a: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</a:rPr>
              <a:t>I</a:t>
            </a:r>
            <a:endParaRPr lang="ru-RU" sz="48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ru-RU" sz="48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chemeClr val="bg2">
                    <a:lumMod val="75000"/>
                  </a:schemeClr>
                </a:solidFill>
              </a:rPr>
              <a:t>«Юный математик» </a:t>
            </a:r>
          </a:p>
          <a:p>
            <a:pPr algn="ctr"/>
            <a:endParaRPr lang="ru-RU" sz="48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ru-RU" sz="48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/>
          </a:bodyPr>
          <a:lstStyle/>
          <a:p>
            <a:r>
              <a:rPr lang="ru-RU" i="1" u="sng" dirty="0" smtClean="0"/>
              <a:t>5 класс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</a:rPr>
              <a:t>Кроссворд №1</a:t>
            </a:r>
          </a:p>
        </p:txBody>
      </p:sp>
      <p:pic>
        <p:nvPicPr>
          <p:cNvPr id="4" name="Рисунок 3" descr="http://festival.1september.ru/articles/412386/img1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428736"/>
            <a:ext cx="4500594" cy="4000528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pic>
        <p:nvPicPr>
          <p:cNvPr id="6145" name="Picture 1" descr="Картинка 143 из 889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786058"/>
            <a:ext cx="2143139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285728"/>
            <a:ext cx="78581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dirty="0" smtClean="0"/>
              <a:t>К  кроссворду  №1</a:t>
            </a:r>
          </a:p>
          <a:p>
            <a:r>
              <a:rPr lang="ru-RU" b="1" dirty="0" smtClean="0"/>
              <a:t>По горизонтали: </a:t>
            </a:r>
          </a:p>
          <a:p>
            <a:r>
              <a:rPr lang="ru-RU" b="1" dirty="0" smtClean="0"/>
              <a:t>2. </a:t>
            </a:r>
            <a:r>
              <a:rPr lang="ru-RU" dirty="0" smtClean="0"/>
              <a:t>Единица с шестью нулями. </a:t>
            </a:r>
            <a:r>
              <a:rPr lang="ru-RU" b="1" dirty="0" smtClean="0"/>
              <a:t>4. </a:t>
            </a:r>
            <a:r>
              <a:rPr lang="ru-RU" dirty="0" smtClean="0"/>
              <a:t>Единица площади, равная 10000 м</a:t>
            </a:r>
            <a:r>
              <a:rPr lang="ru-RU" baseline="30000" dirty="0" smtClean="0"/>
              <a:t>2</a:t>
            </a:r>
            <a:r>
              <a:rPr lang="ru-RU" dirty="0" smtClean="0"/>
              <a:t>. </a:t>
            </a:r>
            <a:r>
              <a:rPr lang="ru-RU" b="1" dirty="0" smtClean="0"/>
              <a:t>6. </a:t>
            </a:r>
            <a:r>
              <a:rPr lang="ru-RU" dirty="0" smtClean="0"/>
              <a:t>Отрезок, соединяющий центр окружности и любую точку на ней. </a:t>
            </a:r>
            <a:r>
              <a:rPr lang="ru-RU" b="1" dirty="0" smtClean="0"/>
              <a:t>10. </a:t>
            </a:r>
            <a:r>
              <a:rPr lang="ru-RU" dirty="0" smtClean="0"/>
              <a:t>Суммы длин всех сторон многоугольника. </a:t>
            </a:r>
            <a:r>
              <a:rPr lang="ru-RU" b="1" dirty="0" smtClean="0"/>
              <a:t>11. </a:t>
            </a:r>
            <a:r>
              <a:rPr lang="ru-RU" dirty="0" smtClean="0"/>
              <a:t>Дробь, у которой числитель меньше знаменателя</a:t>
            </a:r>
            <a:r>
              <a:rPr lang="ru-RU" b="1" dirty="0" smtClean="0"/>
              <a:t>. 12. </a:t>
            </a:r>
            <a:r>
              <a:rPr lang="ru-RU" dirty="0" smtClean="0"/>
              <a:t>Знак, используемый для записи числа. </a:t>
            </a:r>
            <a:r>
              <a:rPr lang="ru-RU" b="1" dirty="0" smtClean="0"/>
              <a:t>14. </a:t>
            </a:r>
            <a:r>
              <a:rPr lang="ru-RU" dirty="0" smtClean="0"/>
              <a:t>Закон сложения: а + в = </a:t>
            </a:r>
            <a:r>
              <a:rPr lang="ru-RU" dirty="0" err="1" smtClean="0"/>
              <a:t>в</a:t>
            </a:r>
            <a:r>
              <a:rPr lang="ru-RU" dirty="0" smtClean="0"/>
              <a:t> + а. </a:t>
            </a:r>
          </a:p>
          <a:p>
            <a:r>
              <a:rPr lang="ru-RU" b="1" dirty="0" smtClean="0"/>
              <a:t>По вертикали:</a:t>
            </a:r>
          </a:p>
          <a:p>
            <a:r>
              <a:rPr lang="ru-RU" b="1" dirty="0" smtClean="0"/>
              <a:t> 1. </a:t>
            </a:r>
            <a:r>
              <a:rPr lang="ru-RU" dirty="0" smtClean="0"/>
              <a:t>Фигуры, совпадающие при наложении</a:t>
            </a:r>
            <a:r>
              <a:rPr lang="ru-RU" b="1" dirty="0" smtClean="0"/>
              <a:t>. 3. </a:t>
            </a:r>
            <a:r>
              <a:rPr lang="ru-RU" dirty="0" smtClean="0"/>
              <a:t>Закон умножения (а + в) с = ас + вс. </a:t>
            </a:r>
            <a:r>
              <a:rPr lang="ru-RU" b="1" dirty="0" smtClean="0"/>
              <a:t>5. </a:t>
            </a:r>
            <a:r>
              <a:rPr lang="ru-RU" dirty="0" smtClean="0"/>
              <a:t>Прямоугольный параллелепипед, у которого все ребра равны. </a:t>
            </a:r>
            <a:r>
              <a:rPr lang="ru-RU" b="1" dirty="0" smtClean="0"/>
              <a:t>7. </a:t>
            </a:r>
            <a:r>
              <a:rPr lang="ru-RU" dirty="0" smtClean="0"/>
              <a:t>Название отрезков, из которых состоит треугольник. </a:t>
            </a:r>
            <a:r>
              <a:rPr lang="ru-RU" b="1" dirty="0" smtClean="0"/>
              <a:t>8. </a:t>
            </a:r>
            <a:r>
              <a:rPr lang="ru-RU" dirty="0" smtClean="0"/>
              <a:t>Единица масс, равная 1000 кг. </a:t>
            </a:r>
            <a:r>
              <a:rPr lang="ru-RU" b="1" dirty="0" smtClean="0"/>
              <a:t>9. </a:t>
            </a:r>
            <a:r>
              <a:rPr lang="ru-RU" dirty="0" smtClean="0"/>
              <a:t>Равенство, содержащее неизвестное. </a:t>
            </a:r>
            <a:r>
              <a:rPr lang="ru-RU" b="1" dirty="0" smtClean="0"/>
              <a:t>14. </a:t>
            </a:r>
            <a:r>
              <a:rPr lang="ru-RU" dirty="0" smtClean="0"/>
              <a:t>Третий разряд любого класса. </a:t>
            </a:r>
            <a:endParaRPr lang="ru-RU" i="1" dirty="0" smtClean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http://festival.1september.ru/articles/412386/img1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4143380"/>
            <a:ext cx="5143536" cy="2214578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sng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Кроссворд 2. Юный математик (5 класс)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666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714356"/>
            <a:ext cx="55721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dirty="0" smtClean="0"/>
              <a:t>Ответ  кроссворда №1: </a:t>
            </a:r>
          </a:p>
          <a:p>
            <a:pPr algn="ctr"/>
            <a:endParaRPr lang="ru-RU" i="1" u="sng" dirty="0" smtClean="0"/>
          </a:p>
          <a:p>
            <a:r>
              <a:rPr lang="ru-RU" b="1" dirty="0" smtClean="0"/>
              <a:t>По горизонтали: </a:t>
            </a:r>
            <a:r>
              <a:rPr lang="ru-RU" dirty="0" smtClean="0"/>
              <a:t>2. Миллион. 4. Гектар. 6. Радиус. 10. Периметр. 11. Правильная. 12. Цифра. 14. Переместительный. </a:t>
            </a:r>
            <a:endParaRPr lang="ru-RU" i="1" dirty="0" smtClean="0"/>
          </a:p>
          <a:p>
            <a:r>
              <a:rPr lang="ru-RU" b="1" dirty="0" smtClean="0"/>
              <a:t>По вертикали: </a:t>
            </a:r>
            <a:r>
              <a:rPr lang="ru-RU" dirty="0" smtClean="0"/>
              <a:t>1. Равные. 3. Распределительный. 5. Куб. 7. Стороны. 8. Тонна. 9. Уравнение. 13. Сотни. </a:t>
            </a:r>
          </a:p>
          <a:p>
            <a:r>
              <a:rPr lang="ru-RU" b="1" dirty="0" smtClean="0"/>
              <a:t>По вертикали: </a:t>
            </a:r>
            <a:r>
              <a:rPr lang="ru-RU" dirty="0" smtClean="0"/>
              <a:t>1. Равные. 3. Распределительный. 5. Куб. 7. Стороны. 8. Тонна. 9. Уравнение. 13. Сотни. </a:t>
            </a:r>
            <a:endParaRPr lang="ru-RU" i="1" dirty="0"/>
          </a:p>
        </p:txBody>
      </p:sp>
      <p:sp>
        <p:nvSpPr>
          <p:cNvPr id="6" name="Улыбающееся лицо 5"/>
          <p:cNvSpPr/>
          <p:nvPr/>
        </p:nvSpPr>
        <p:spPr>
          <a:xfrm rot="247066">
            <a:off x="1529838" y="4458804"/>
            <a:ext cx="857256" cy="85725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sng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Кроссворд 2. Юный математик (5 класс)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Рисунок 9" descr="http://festival.1september.ru/articles/412386/img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1142984"/>
            <a:ext cx="5214974" cy="4214842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666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428604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/>
              <a:t>Кроссворд  №2</a:t>
            </a:r>
            <a:endParaRPr lang="ru-RU" i="1" u="sng" dirty="0"/>
          </a:p>
        </p:txBody>
      </p:sp>
      <p:pic>
        <p:nvPicPr>
          <p:cNvPr id="7" name="Picture 1" descr="Картинка 143 из 889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714488"/>
            <a:ext cx="2143139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8596" y="46964"/>
            <a:ext cx="71438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кроссворду №2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горизонтали: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Книга для занятий по какому-либо предмету.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Перерыв в школьных занятиях.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Знак, используемый для записи музыки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9.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Документ, который выдают школьнику по окончании школы.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Месяц.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Большой лист, используемый для чертежей, стенгазет и т. п.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Чертежный инструмент.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Предмет, используемый художником для нанесения краски на холст.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вертикали: 1.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Время, отведенное в школе для занятий одним из предметов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2.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Знак, используемый для обозначения звука.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Учреждение, которое дети посещают, пять раз в неделю.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Деревянная палочка с грифелем.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Жидкий состав для письма.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Наука.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9" descr="http://festival.1september.ru/articles/412386/img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3714752"/>
            <a:ext cx="3929090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071538" y="408709"/>
            <a:ext cx="7143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</a:t>
            </a:r>
            <a:r>
              <a:rPr kumimoji="0" lang="ru-RU" b="1" i="1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кроссворда №2</a:t>
            </a:r>
            <a:r>
              <a:rPr kumimoji="0" lang="ru-RU" b="1" i="1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горизонтали: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Учебник, 4. Каникулы, 6. Нота, 9. Аттестат. 10. Август. 11. Ватман. 12. Циркуль. 13. Кисть.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вертикали: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Урок. 2. Буква. 3. Школа. 5. Карандаш. 7. Чернила. 8. История.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Улыбающееся лицо 2"/>
          <p:cNvSpPr/>
          <p:nvPr/>
        </p:nvSpPr>
        <p:spPr>
          <a:xfrm rot="247066">
            <a:off x="1529838" y="4458804"/>
            <a:ext cx="857256" cy="85725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1954</Words>
  <Application>Microsoft Office PowerPoint</Application>
  <PresentationFormat>Экран (4:3)</PresentationFormat>
  <Paragraphs>129</Paragraphs>
  <Slides>28</Slides>
  <Notes>28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Бумажная</vt:lpstr>
      <vt:lpstr>ГОУ СОШ «Школа надомного обучения» 367  Зеленоградскогоокруга  г. Москвы  Конкурс «Умники и умницы»  </vt:lpstr>
      <vt:lpstr>Содержание</vt:lpstr>
      <vt:lpstr>Слайд 3</vt:lpstr>
      <vt:lpstr>Кроссворд №1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48</cp:revision>
  <dcterms:created xsi:type="dcterms:W3CDTF">2010-02-25T14:28:04Z</dcterms:created>
  <dcterms:modified xsi:type="dcterms:W3CDTF">2012-05-03T08:06:57Z</dcterms:modified>
</cp:coreProperties>
</file>