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91" r:id="rId3"/>
    <p:sldId id="274" r:id="rId4"/>
    <p:sldId id="275" r:id="rId5"/>
    <p:sldId id="271" r:id="rId6"/>
    <p:sldId id="272" r:id="rId7"/>
    <p:sldId id="273" r:id="rId8"/>
    <p:sldId id="267" r:id="rId9"/>
    <p:sldId id="276" r:id="rId10"/>
    <p:sldId id="258" r:id="rId11"/>
    <p:sldId id="259" r:id="rId12"/>
    <p:sldId id="260" r:id="rId13"/>
    <p:sldId id="261" r:id="rId14"/>
    <p:sldId id="262" r:id="rId15"/>
    <p:sldId id="263" r:id="rId16"/>
    <p:sldId id="264" r:id="rId17"/>
    <p:sldId id="265" r:id="rId18"/>
    <p:sldId id="266" r:id="rId19"/>
    <p:sldId id="268" r:id="rId20"/>
    <p:sldId id="269" r:id="rId21"/>
    <p:sldId id="277" r:id="rId22"/>
    <p:sldId id="289" r:id="rId23"/>
    <p:sldId id="278" r:id="rId24"/>
    <p:sldId id="279" r:id="rId25"/>
    <p:sldId id="280" r:id="rId26"/>
    <p:sldId id="281" r:id="rId27"/>
    <p:sldId id="282" r:id="rId28"/>
    <p:sldId id="283" r:id="rId29"/>
    <p:sldId id="285" r:id="rId30"/>
    <p:sldId id="286" r:id="rId31"/>
    <p:sldId id="25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86738" autoAdjust="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12E8FC-17DD-4039-9F18-94F0B6A456F9}" type="datetimeFigureOut">
              <a:rPr lang="ru-RU" smtClean="0"/>
              <a:pPr/>
              <a:t>15.01.2013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8A1B9-78D4-4D47-A510-C262C600BF6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248A1B9-78D4-4D47-A510-C262C600BF6B}" type="slidenum">
              <a:rPr lang="ru-RU" smtClean="0"/>
              <a:pPr/>
              <a:t>24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B116A3-207E-4F66-A149-14984BB86355}"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B116A3-207E-4F66-A149-14984BB8635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B116A3-207E-4F66-A149-14984BB8635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7F85AC7-584E-4169-AE7D-215955BAF756}" type="datetimeFigureOut">
              <a:rPr lang="ru-RU" smtClean="0"/>
              <a:pPr/>
              <a:t>15.01.2013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B116A3-207E-4F66-A149-14984BB86355}"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D7F85AC7-584E-4169-AE7D-215955BAF756}" type="datetimeFigureOut">
              <a:rPr lang="ru-RU" smtClean="0"/>
              <a:pPr/>
              <a:t>15.01.2013</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4BB116A3-207E-4F66-A149-14984BB8635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F85AC7-584E-4169-AE7D-215955BAF756}" type="datetimeFigureOut">
              <a:rPr lang="ru-RU" smtClean="0"/>
              <a:pPr/>
              <a:t>15.01.2013</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BB116A3-207E-4F66-A149-14984BB8635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293096"/>
            <a:ext cx="8077200" cy="808112"/>
          </a:xfrm>
        </p:spPr>
        <p:txBody>
          <a:bodyPr>
            <a:normAutofit/>
          </a:bodyPr>
          <a:lstStyle/>
          <a:p>
            <a:pPr algn="ctr"/>
            <a:r>
              <a:rPr lang="ru-RU" sz="1400" dirty="0" smtClean="0">
                <a:latin typeface="Times New Roman" pitchFamily="18" charset="0"/>
                <a:cs typeface="Times New Roman" pitchFamily="18" charset="0"/>
              </a:rPr>
              <a:t>Нижний </a:t>
            </a:r>
            <a:r>
              <a:rPr lang="ru-RU" sz="1400" dirty="0" err="1" smtClean="0">
                <a:latin typeface="Times New Roman" pitchFamily="18" charset="0"/>
                <a:cs typeface="Times New Roman" pitchFamily="18" charset="0"/>
              </a:rPr>
              <a:t>Ногород</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2012</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5800" y="1124744"/>
            <a:ext cx="8077200" cy="2664296"/>
          </a:xfrm>
        </p:spPr>
        <p:txBody>
          <a:bodyPr>
            <a:normAutofit fontScale="25000" lnSpcReduction="20000"/>
          </a:bodyPr>
          <a:lstStyle/>
          <a:p>
            <a:pPr algn="ctr"/>
            <a:r>
              <a:rPr lang="ru-RU" sz="19200" dirty="0" smtClean="0">
                <a:latin typeface="Times New Roman" pitchFamily="18" charset="0"/>
                <a:cs typeface="Times New Roman" pitchFamily="18" charset="0"/>
              </a:rPr>
              <a:t>Система работы классного руководителя 6 «Б» класса Васильевой С.В.</a:t>
            </a:r>
          </a:p>
          <a:p>
            <a:r>
              <a:rPr lang="ru-RU"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Цели и задачи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Создание в классном коллективе необходимых условий для воспитания личности, «Человека», сильного духовно, нравственно устойчивого, имеющего свою точку зрения, умеющего любить людей, прощать, принимать всех такими, какие они есть, целеустремленного, способного совершать добрые дела бескорыстно.</a:t>
            </a:r>
          </a:p>
          <a:p>
            <a:r>
              <a:rPr lang="ru-RU" dirty="0" smtClean="0">
                <a:latin typeface="Times New Roman" pitchFamily="18" charset="0"/>
                <a:cs typeface="Times New Roman" pitchFamily="18" charset="0"/>
              </a:rPr>
              <a:t>Задачи:</a:t>
            </a:r>
          </a:p>
          <a:p>
            <a:r>
              <a:rPr lang="ru-RU" dirty="0" smtClean="0">
                <a:latin typeface="Times New Roman" pitchFamily="18" charset="0"/>
                <a:cs typeface="Times New Roman" pitchFamily="18" charset="0"/>
              </a:rPr>
              <a:t>- способствовать целостному развитию обучающихся,</a:t>
            </a:r>
          </a:p>
          <a:p>
            <a:r>
              <a:rPr lang="ru-RU" dirty="0" smtClean="0">
                <a:latin typeface="Times New Roman" pitchFamily="18" charset="0"/>
                <a:cs typeface="Times New Roman" pitchFamily="18" charset="0"/>
              </a:rPr>
              <a:t>- формировать нравственный облик воспитанников,</a:t>
            </a:r>
          </a:p>
          <a:p>
            <a:r>
              <a:rPr lang="ru-RU" dirty="0" smtClean="0">
                <a:latin typeface="Times New Roman" pitchFamily="18" charset="0"/>
                <a:cs typeface="Times New Roman" pitchFamily="18" charset="0"/>
              </a:rPr>
              <a:t>- содействовать развитию потребности в самосовершенствовании и самопознании,</a:t>
            </a:r>
          </a:p>
          <a:p>
            <a:r>
              <a:rPr lang="ru-RU" dirty="0" smtClean="0">
                <a:latin typeface="Times New Roman" pitchFamily="18" charset="0"/>
                <a:cs typeface="Times New Roman" pitchFamily="18" charset="0"/>
              </a:rPr>
              <a:t>- воспитывать осознанное отношение к здоровью как ценности,</a:t>
            </a:r>
          </a:p>
          <a:p>
            <a:r>
              <a:rPr lang="ru-RU" dirty="0" smtClean="0">
                <a:latin typeface="Times New Roman" pitchFamily="18" charset="0"/>
                <a:cs typeface="Times New Roman" pitchFamily="18" charset="0"/>
              </a:rPr>
              <a:t>- организовать совместную работу по взаимодействию администрации, учителей, родителей</a:t>
            </a:r>
            <a:endParaRPr lang="ru-RU"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Механизм реализации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Работа по направлениям:</a:t>
            </a:r>
          </a:p>
          <a:p>
            <a:r>
              <a:rPr lang="ru-RU" dirty="0" smtClean="0">
                <a:latin typeface="Times New Roman" pitchFamily="18" charset="0"/>
                <a:cs typeface="Times New Roman" pitchFamily="18" charset="0"/>
              </a:rPr>
              <a:t>- интеллектуально-познавательное,</a:t>
            </a:r>
          </a:p>
          <a:p>
            <a:r>
              <a:rPr lang="ru-RU" dirty="0" smtClean="0">
                <a:latin typeface="Times New Roman" pitchFamily="18" charset="0"/>
                <a:cs typeface="Times New Roman" pitchFamily="18" charset="0"/>
              </a:rPr>
              <a:t>- нравственное,</a:t>
            </a:r>
          </a:p>
          <a:p>
            <a:r>
              <a:rPr lang="ru-RU" dirty="0" smtClean="0">
                <a:latin typeface="Times New Roman" pitchFamily="18" charset="0"/>
                <a:cs typeface="Times New Roman" pitchFamily="18" charset="0"/>
              </a:rPr>
              <a:t>- спортивно-оздоровительное,</a:t>
            </a:r>
          </a:p>
          <a:p>
            <a:r>
              <a:rPr lang="ru-RU" dirty="0" smtClean="0">
                <a:latin typeface="Times New Roman" pitchFamily="18" charset="0"/>
                <a:cs typeface="Times New Roman" pitchFamily="18" charset="0"/>
              </a:rPr>
              <a:t>- экологическое,</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досуговое</a:t>
            </a:r>
            <a:r>
              <a:rPr lang="ru-RU" dirty="0" smtClean="0">
                <a:latin typeface="Times New Roman" pitchFamily="18" charset="0"/>
                <a:cs typeface="Times New Roman" pitchFamily="18" charset="0"/>
              </a:rPr>
              <a:t> </a:t>
            </a:r>
          </a:p>
          <a:p>
            <a:pPr>
              <a:buNone/>
            </a:pPr>
            <a:endParaRPr lang="ru-RU"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Система контроля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            </a:t>
            </a:r>
            <a:r>
              <a:rPr lang="ru-RU" sz="4400" dirty="0" smtClean="0">
                <a:latin typeface="Times New Roman" pitchFamily="18" charset="0"/>
                <a:cs typeface="Times New Roman" pitchFamily="18" charset="0"/>
              </a:rPr>
              <a:t>Систематический анализ результатов на основе психолого-педагогического мониторинга. Работа с </a:t>
            </a:r>
            <a:r>
              <a:rPr lang="ru-RU" sz="4400" dirty="0" err="1" smtClean="0">
                <a:latin typeface="Times New Roman" pitchFamily="18" charset="0"/>
                <a:cs typeface="Times New Roman" pitchFamily="18" charset="0"/>
              </a:rPr>
              <a:t>портфолио</a:t>
            </a:r>
            <a:r>
              <a:rPr lang="ru-RU" sz="4400" dirty="0" smtClean="0">
                <a:latin typeface="Times New Roman" pitchFamily="18" charset="0"/>
                <a:cs typeface="Times New Roman" pitchFamily="18" charset="0"/>
              </a:rPr>
              <a:t>.</a:t>
            </a:r>
            <a:endParaRPr lang="ru-RU" sz="4400" dirty="0">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Принцип</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В своей работе руководствуюсь </a:t>
            </a:r>
            <a:r>
              <a:rPr lang="ru-RU" u="sng" dirty="0" smtClean="0">
                <a:latin typeface="Times New Roman" pitchFamily="18" charset="0"/>
                <a:cs typeface="Times New Roman" pitchFamily="18" charset="0"/>
              </a:rPr>
              <a:t>принципом</a:t>
            </a:r>
            <a:r>
              <a:rPr lang="ru-RU" dirty="0" smtClean="0">
                <a:latin typeface="Times New Roman" pitchFamily="18" charset="0"/>
                <a:cs typeface="Times New Roman" pitchFamily="18" charset="0"/>
              </a:rPr>
              <a:t>, в основе которого лежит народная мудрость: </a:t>
            </a:r>
            <a:r>
              <a:rPr lang="ru-RU" b="1" dirty="0" smtClean="0">
                <a:latin typeface="Times New Roman" pitchFamily="18" charset="0"/>
                <a:cs typeface="Times New Roman" pitchFamily="18" charset="0"/>
              </a:rPr>
              <a:t>«Дитя – драгоценность, но еще большая драгоценность – его воспитание».</a:t>
            </a:r>
            <a:endParaRPr lang="ru-RU" dirty="0" smtClean="0">
              <a:latin typeface="Times New Roman" pitchFamily="18" charset="0"/>
              <a:cs typeface="Times New Roman" pitchFamily="18" charset="0"/>
            </a:endParaRPr>
          </a:p>
          <a:p>
            <a:endParaRPr lang="ru-RU"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Проблемы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Разработка данной воспитательной системы обусловлена рядом наблюдаемых в классе противоречий и тенденций. Среди них:</a:t>
            </a:r>
          </a:p>
          <a:p>
            <a:pPr lvl="0"/>
            <a:r>
              <a:rPr lang="ru-RU" dirty="0" smtClean="0">
                <a:latin typeface="Times New Roman" pitchFamily="18" charset="0"/>
                <a:cs typeface="Times New Roman" pitchFamily="18" charset="0"/>
              </a:rPr>
              <a:t>противоречие между желанием почти каждого ребенка к личному успеху и недостаточными условиями, обеспечивающими реализацию этой потребности (</a:t>
            </a:r>
            <a:r>
              <a:rPr lang="ru-RU" dirty="0" err="1" smtClean="0">
                <a:latin typeface="Times New Roman" pitchFamily="18" charset="0"/>
                <a:cs typeface="Times New Roman" pitchFamily="18" charset="0"/>
              </a:rPr>
              <a:t>несформированность</a:t>
            </a:r>
            <a:r>
              <a:rPr lang="ru-RU" dirty="0" smtClean="0">
                <a:latin typeface="Times New Roman" pitchFamily="18" charset="0"/>
                <a:cs typeface="Times New Roman" pitchFamily="18" charset="0"/>
              </a:rPr>
              <a:t> способности к самовоспитанию и самообучению, желание получить быстрый результат при малом затрате собственного труда);</a:t>
            </a:r>
          </a:p>
          <a:p>
            <a:pPr lvl="0"/>
            <a:r>
              <a:rPr lang="ru-RU" dirty="0" smtClean="0">
                <a:latin typeface="Times New Roman" pitchFamily="18" charset="0"/>
                <a:cs typeface="Times New Roman" pitchFamily="18" charset="0"/>
              </a:rPr>
              <a:t>противоречие между необходимостью обеспечить личный успех каждому члену классного коллектива и имеющимися педагогическими средствами, которые уже устарели.</a:t>
            </a:r>
          </a:p>
          <a:p>
            <a:endParaRPr lang="ru-RU"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Этапы</a:t>
            </a:r>
            <a:endParaRPr lang="ru-RU" dirty="0"/>
          </a:p>
        </p:txBody>
      </p:sp>
      <p:sp>
        <p:nvSpPr>
          <p:cNvPr id="3" name="Содержимое 2"/>
          <p:cNvSpPr>
            <a:spLocks noGrp="1"/>
          </p:cNvSpPr>
          <p:nvPr>
            <p:ph idx="1"/>
          </p:nvPr>
        </p:nvSpPr>
        <p:spPr/>
        <p:txBody>
          <a:bodyPr>
            <a:normAutofit fontScale="92500" lnSpcReduction="20000"/>
          </a:bodyPr>
          <a:lstStyle/>
          <a:p>
            <a:r>
              <a:rPr lang="ru-RU" b="1" u="sng" dirty="0" smtClean="0"/>
              <a:t>Первый этап</a:t>
            </a:r>
            <a:r>
              <a:rPr lang="ru-RU" dirty="0" smtClean="0"/>
              <a:t> – </a:t>
            </a:r>
            <a:r>
              <a:rPr lang="ru-RU" b="1" i="1" dirty="0" smtClean="0"/>
              <a:t>«Культура Человека»</a:t>
            </a:r>
          </a:p>
          <a:p>
            <a:pPr>
              <a:buNone/>
            </a:pPr>
            <a:r>
              <a:rPr lang="ru-RU" b="1" i="1" dirty="0" smtClean="0"/>
              <a:t> (5 класс, 2011-2012)</a:t>
            </a:r>
            <a:r>
              <a:rPr lang="ru-RU" dirty="0" smtClean="0"/>
              <a:t>      </a:t>
            </a:r>
          </a:p>
          <a:p>
            <a:r>
              <a:rPr lang="ru-RU" b="1" u="sng" dirty="0" smtClean="0"/>
              <a:t>Второй этап</a:t>
            </a:r>
            <a:r>
              <a:rPr lang="ru-RU" b="1" dirty="0" smtClean="0"/>
              <a:t> – «</a:t>
            </a:r>
            <a:r>
              <a:rPr lang="ru-RU" b="1" i="1" dirty="0" smtClean="0"/>
              <a:t>Образ жизни» </a:t>
            </a:r>
          </a:p>
          <a:p>
            <a:pPr>
              <a:buNone/>
            </a:pPr>
            <a:r>
              <a:rPr lang="ru-RU" b="1" i="1" dirty="0" smtClean="0"/>
              <a:t>(6 класс, 2012-2013)</a:t>
            </a:r>
            <a:endParaRPr lang="ru-RU" dirty="0" smtClean="0"/>
          </a:p>
          <a:p>
            <a:r>
              <a:rPr lang="ru-RU" b="1" u="sng" dirty="0" smtClean="0"/>
              <a:t>Третий этап </a:t>
            </a:r>
            <a:r>
              <a:rPr lang="ru-RU" b="1" dirty="0" smtClean="0"/>
              <a:t>«</a:t>
            </a:r>
            <a:r>
              <a:rPr lang="ru-RU" b="1" i="1" dirty="0" smtClean="0"/>
              <a:t>Отношение к миру</a:t>
            </a:r>
            <a:r>
              <a:rPr lang="ru-RU" b="1" dirty="0" smtClean="0"/>
              <a:t>»</a:t>
            </a:r>
          </a:p>
          <a:p>
            <a:pPr>
              <a:buNone/>
            </a:pPr>
            <a:r>
              <a:rPr lang="ru-RU" b="1" dirty="0" smtClean="0"/>
              <a:t> (7 класс, 2013-2014)</a:t>
            </a:r>
          </a:p>
          <a:p>
            <a:r>
              <a:rPr lang="ru-RU" b="1" u="sng" dirty="0" smtClean="0"/>
              <a:t>Четвертый этап </a:t>
            </a:r>
            <a:r>
              <a:rPr lang="ru-RU" b="1" dirty="0" smtClean="0"/>
              <a:t>– </a:t>
            </a:r>
            <a:r>
              <a:rPr lang="ru-RU" b="1" i="1" dirty="0" smtClean="0"/>
              <a:t>«Наивысшая ценность на Земле»</a:t>
            </a:r>
          </a:p>
          <a:p>
            <a:pPr>
              <a:buNone/>
            </a:pPr>
            <a:r>
              <a:rPr lang="ru-RU" b="1" i="1" dirty="0" smtClean="0"/>
              <a:t> (8 класс, 2013-2014)</a:t>
            </a:r>
          </a:p>
          <a:p>
            <a:r>
              <a:rPr lang="ru-RU" b="1" u="sng" dirty="0" smtClean="0"/>
              <a:t>Пятый этап</a:t>
            </a:r>
            <a:r>
              <a:rPr lang="ru-RU" b="1" dirty="0" smtClean="0"/>
              <a:t> – </a:t>
            </a:r>
            <a:r>
              <a:rPr lang="ru-RU" b="1" i="1" dirty="0" smtClean="0"/>
              <a:t>«Жизненная позиция»</a:t>
            </a:r>
          </a:p>
          <a:p>
            <a:pPr>
              <a:buNone/>
            </a:pPr>
            <a:r>
              <a:rPr lang="ru-RU" b="1" i="1" dirty="0" smtClean="0"/>
              <a:t> (9 класс, 2014-2015)</a:t>
            </a:r>
            <a:endParaRPr lang="ru-RU" dirty="0" smtClean="0"/>
          </a:p>
          <a:p>
            <a:endParaRPr lang="ru-RU" dirty="0" smtClean="0"/>
          </a:p>
          <a:p>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Концептуальные положения</a:t>
            </a:r>
            <a:r>
              <a:rPr lang="ru-RU" dirty="0" smtClean="0"/>
              <a:t>:</a:t>
            </a:r>
            <a:endParaRPr lang="ru-RU" dirty="0"/>
          </a:p>
        </p:txBody>
      </p:sp>
      <p:sp>
        <p:nvSpPr>
          <p:cNvPr id="3" name="Содержимое 2"/>
          <p:cNvSpPr>
            <a:spLocks noGrp="1"/>
          </p:cNvSpPr>
          <p:nvPr>
            <p:ph idx="1"/>
          </p:nvPr>
        </p:nvSpPr>
        <p:spPr/>
        <p:txBody>
          <a:bodyPr>
            <a:normAutofit fontScale="70000" lnSpcReduction="20000"/>
          </a:bodyPr>
          <a:lstStyle/>
          <a:p>
            <a:pPr lvl="0"/>
            <a:r>
              <a:rPr lang="ru-RU" dirty="0" smtClean="0"/>
              <a:t>успешность ребенка – необходимое условие психологического благополучия и основа здоровья;</a:t>
            </a:r>
          </a:p>
          <a:p>
            <a:pPr lvl="0"/>
            <a:r>
              <a:rPr lang="ru-RU" dirty="0" smtClean="0"/>
              <a:t>успешность ребенка – необходимое условие включения ребят  в любые виды деятельности;</a:t>
            </a:r>
          </a:p>
          <a:p>
            <a:pPr lvl="0"/>
            <a:r>
              <a:rPr lang="ru-RU" dirty="0" smtClean="0"/>
              <a:t>успешность ребенка – необходимое условие социализации человека;</a:t>
            </a:r>
          </a:p>
          <a:p>
            <a:pPr lvl="0"/>
            <a:r>
              <a:rPr lang="ru-RU" dirty="0" smtClean="0"/>
              <a:t>успешность ребенка связана с опорой на вчерашний успех, с переживанием успешности сегодня, ожиданием, прогнозированием, проектированием завтрашней радости;</a:t>
            </a:r>
          </a:p>
          <a:p>
            <a:pPr lvl="0"/>
            <a:r>
              <a:rPr lang="ru-RU" dirty="0" smtClean="0"/>
              <a:t>успешность ребенка – результат реальных достижений ребенка в различных видах деятельности (спорте, учебе, творчестве и т.п.), а успех – способ самоутверждения и самовыражения;</a:t>
            </a:r>
          </a:p>
          <a:p>
            <a:pPr lvl="0"/>
            <a:r>
              <a:rPr lang="ru-RU" dirty="0" smtClean="0"/>
              <a:t>успешность – норма полноценной жизни ребенка.</a:t>
            </a:r>
          </a:p>
          <a:p>
            <a:endParaRPr lang="ru-RU"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 реализации программы</a:t>
            </a:r>
            <a:endParaRPr lang="ru-RU" dirty="0">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nvPr>
        </p:nvGraphicFramePr>
        <p:xfrm>
          <a:off x="467543" y="1774825"/>
          <a:ext cx="8219251" cy="4345432"/>
        </p:xfrm>
        <a:graphic>
          <a:graphicData uri="http://schemas.openxmlformats.org/drawingml/2006/table">
            <a:tbl>
              <a:tblPr firstRow="1" bandRow="1">
                <a:tableStyleId>{5C22544A-7EE6-4342-B048-85BDC9FD1C3A}</a:tableStyleId>
              </a:tblPr>
              <a:tblGrid>
                <a:gridCol w="737801"/>
                <a:gridCol w="748145"/>
                <a:gridCol w="748145"/>
                <a:gridCol w="748145"/>
                <a:gridCol w="748145"/>
                <a:gridCol w="748145"/>
                <a:gridCol w="748145"/>
                <a:gridCol w="748145"/>
                <a:gridCol w="748145"/>
                <a:gridCol w="748145"/>
                <a:gridCol w="748145"/>
              </a:tblGrid>
              <a:tr h="370840">
                <a:tc>
                  <a:txBody>
                    <a:bodyPr/>
                    <a:lstStyle/>
                    <a:p>
                      <a:pPr algn="ctr">
                        <a:spcAft>
                          <a:spcPts val="0"/>
                        </a:spcAft>
                      </a:pPr>
                      <a:r>
                        <a:rPr lang="ru-RU" sz="800" dirty="0" err="1">
                          <a:latin typeface="Times New Roman"/>
                          <a:ea typeface="Times New Roman"/>
                        </a:rPr>
                        <a:t>Уч</a:t>
                      </a:r>
                      <a:r>
                        <a:rPr lang="ru-RU" sz="800" dirty="0">
                          <a:latin typeface="Times New Roman"/>
                          <a:ea typeface="Times New Roman"/>
                        </a:rPr>
                        <a:t>. год</a:t>
                      </a:r>
                    </a:p>
                  </a:txBody>
                  <a:tcPr marL="68580" marR="68580" marT="0" marB="0"/>
                </a:tc>
                <a:tc>
                  <a:txBody>
                    <a:bodyPr/>
                    <a:lstStyle/>
                    <a:p>
                      <a:pPr algn="ctr">
                        <a:spcAft>
                          <a:spcPts val="0"/>
                        </a:spcAft>
                      </a:pPr>
                      <a:r>
                        <a:rPr lang="ru-RU" sz="800" dirty="0">
                          <a:latin typeface="Times New Roman"/>
                          <a:ea typeface="Times New Roman"/>
                        </a:rPr>
                        <a:t>Направления</a:t>
                      </a:r>
                    </a:p>
                  </a:txBody>
                  <a:tcPr marL="68580" marR="68580" marT="0" marB="0"/>
                </a:tc>
                <a:tc>
                  <a:txBody>
                    <a:bodyPr/>
                    <a:lstStyle/>
                    <a:p>
                      <a:pPr>
                        <a:spcAft>
                          <a:spcPts val="0"/>
                        </a:spcAft>
                      </a:pPr>
                      <a:r>
                        <a:rPr lang="ru-RU" sz="800">
                          <a:latin typeface="Times New Roman"/>
                          <a:ea typeface="Times New Roman"/>
                        </a:rPr>
                        <a:t>Сентябрь</a:t>
                      </a:r>
                    </a:p>
                  </a:txBody>
                  <a:tcPr marL="68580" marR="68580" marT="0" marB="0"/>
                </a:tc>
                <a:tc>
                  <a:txBody>
                    <a:bodyPr/>
                    <a:lstStyle/>
                    <a:p>
                      <a:pPr>
                        <a:spcAft>
                          <a:spcPts val="0"/>
                        </a:spcAft>
                      </a:pPr>
                      <a:r>
                        <a:rPr lang="ru-RU" sz="800">
                          <a:latin typeface="Times New Roman"/>
                          <a:ea typeface="Times New Roman"/>
                        </a:rPr>
                        <a:t>Октябрь</a:t>
                      </a:r>
                    </a:p>
                  </a:txBody>
                  <a:tcPr marL="68580" marR="68580" marT="0" marB="0"/>
                </a:tc>
                <a:tc>
                  <a:txBody>
                    <a:bodyPr/>
                    <a:lstStyle/>
                    <a:p>
                      <a:pPr>
                        <a:spcAft>
                          <a:spcPts val="0"/>
                        </a:spcAft>
                      </a:pPr>
                      <a:r>
                        <a:rPr lang="ru-RU" sz="800">
                          <a:latin typeface="Times New Roman"/>
                          <a:ea typeface="Times New Roman"/>
                        </a:rPr>
                        <a:t>Ноябрь</a:t>
                      </a:r>
                    </a:p>
                  </a:txBody>
                  <a:tcPr marL="68580" marR="68580" marT="0" marB="0"/>
                </a:tc>
                <a:tc>
                  <a:txBody>
                    <a:bodyPr/>
                    <a:lstStyle/>
                    <a:p>
                      <a:pPr>
                        <a:spcAft>
                          <a:spcPts val="0"/>
                        </a:spcAft>
                      </a:pPr>
                      <a:r>
                        <a:rPr lang="ru-RU" sz="800">
                          <a:latin typeface="Times New Roman"/>
                          <a:ea typeface="Times New Roman"/>
                        </a:rPr>
                        <a:t>Декабрь</a:t>
                      </a:r>
                    </a:p>
                  </a:txBody>
                  <a:tcPr marL="68580" marR="68580" marT="0" marB="0"/>
                </a:tc>
                <a:tc>
                  <a:txBody>
                    <a:bodyPr/>
                    <a:lstStyle/>
                    <a:p>
                      <a:pPr>
                        <a:spcAft>
                          <a:spcPts val="0"/>
                        </a:spcAft>
                      </a:pPr>
                      <a:r>
                        <a:rPr lang="ru-RU" sz="800">
                          <a:latin typeface="Times New Roman"/>
                          <a:ea typeface="Times New Roman"/>
                        </a:rPr>
                        <a:t>Январь</a:t>
                      </a:r>
                    </a:p>
                  </a:txBody>
                  <a:tcPr marL="68580" marR="68580" marT="0" marB="0"/>
                </a:tc>
                <a:tc>
                  <a:txBody>
                    <a:bodyPr/>
                    <a:lstStyle/>
                    <a:p>
                      <a:pPr>
                        <a:spcAft>
                          <a:spcPts val="0"/>
                        </a:spcAft>
                      </a:pPr>
                      <a:r>
                        <a:rPr lang="ru-RU" sz="800">
                          <a:latin typeface="Times New Roman"/>
                          <a:ea typeface="Times New Roman"/>
                        </a:rPr>
                        <a:t>Февраль</a:t>
                      </a:r>
                    </a:p>
                  </a:txBody>
                  <a:tcPr marL="68580" marR="68580" marT="0" marB="0"/>
                </a:tc>
                <a:tc>
                  <a:txBody>
                    <a:bodyPr/>
                    <a:lstStyle/>
                    <a:p>
                      <a:pPr>
                        <a:spcAft>
                          <a:spcPts val="0"/>
                        </a:spcAft>
                      </a:pPr>
                      <a:r>
                        <a:rPr lang="ru-RU" sz="800">
                          <a:latin typeface="Times New Roman"/>
                          <a:ea typeface="Times New Roman"/>
                        </a:rPr>
                        <a:t>Март</a:t>
                      </a:r>
                    </a:p>
                  </a:txBody>
                  <a:tcPr marL="68580" marR="68580" marT="0" marB="0"/>
                </a:tc>
                <a:tc>
                  <a:txBody>
                    <a:bodyPr/>
                    <a:lstStyle/>
                    <a:p>
                      <a:pPr>
                        <a:spcAft>
                          <a:spcPts val="0"/>
                        </a:spcAft>
                      </a:pPr>
                      <a:r>
                        <a:rPr lang="ru-RU" sz="800">
                          <a:latin typeface="Times New Roman"/>
                          <a:ea typeface="Times New Roman"/>
                        </a:rPr>
                        <a:t>Апрель</a:t>
                      </a:r>
                    </a:p>
                  </a:txBody>
                  <a:tcPr marL="68580" marR="68580" marT="0" marB="0"/>
                </a:tc>
                <a:tc>
                  <a:txBody>
                    <a:bodyPr/>
                    <a:lstStyle/>
                    <a:p>
                      <a:pPr>
                        <a:spcAft>
                          <a:spcPts val="0"/>
                        </a:spcAft>
                      </a:pPr>
                      <a:r>
                        <a:rPr lang="ru-RU" sz="800" dirty="0">
                          <a:latin typeface="Times New Roman"/>
                          <a:ea typeface="Times New Roman"/>
                        </a:rPr>
                        <a:t>Май</a:t>
                      </a:r>
                    </a:p>
                  </a:txBody>
                  <a:tcPr marL="68580" marR="68580" marT="0" marB="0"/>
                </a:tc>
              </a:tr>
              <a:tr h="370840">
                <a:tc>
                  <a:txBody>
                    <a:bodyPr/>
                    <a:lstStyle/>
                    <a:p>
                      <a:r>
                        <a:rPr kumimoji="0" lang="ru-RU" sz="1800" kern="1200" dirty="0" smtClean="0">
                          <a:solidFill>
                            <a:schemeClr val="dk1"/>
                          </a:solidFill>
                          <a:latin typeface="Times New Roman" pitchFamily="18" charset="0"/>
                          <a:ea typeface="+mn-ea"/>
                          <a:cs typeface="Times New Roman" pitchFamily="18" charset="0"/>
                        </a:rPr>
                        <a:t>2012-2013</a:t>
                      </a:r>
                      <a:endParaRPr lang="ru-RU" sz="1800" dirty="0">
                        <a:latin typeface="Times New Roman" pitchFamily="18" charset="0"/>
                        <a:cs typeface="Times New Roman" pitchFamily="18" charset="0"/>
                      </a:endParaRPr>
                    </a:p>
                  </a:txBody>
                  <a:tcPr/>
                </a:tc>
                <a:tc rowSpan="2">
                  <a:txBody>
                    <a:bodyPr/>
                    <a:lstStyle/>
                    <a:p>
                      <a:pPr>
                        <a:spcAft>
                          <a:spcPts val="0"/>
                        </a:spcAft>
                      </a:pPr>
                      <a:r>
                        <a:rPr lang="ru-RU" sz="800" dirty="0">
                          <a:latin typeface="Times New Roman"/>
                          <a:ea typeface="Times New Roman"/>
                        </a:rPr>
                        <a:t>Интеллектуально-познавательное</a:t>
                      </a:r>
                    </a:p>
                  </a:txBody>
                  <a:tcPr marL="68580" marR="68580" marT="0" marB="0"/>
                </a:tc>
                <a:tc rowSpan="2">
                  <a:txBody>
                    <a:bodyPr/>
                    <a:lstStyle/>
                    <a:p>
                      <a:pPr>
                        <a:spcAft>
                          <a:spcPts val="0"/>
                        </a:spcAft>
                      </a:pPr>
                      <a:r>
                        <a:rPr lang="ru-RU" sz="800" dirty="0">
                          <a:latin typeface="Times New Roman"/>
                          <a:ea typeface="Times New Roman"/>
                        </a:rPr>
                        <a:t>Кл. час, посвященный Году российской истории и 400-летию Нижегородского ополчения</a:t>
                      </a:r>
                    </a:p>
                  </a:txBody>
                  <a:tcPr marL="68580" marR="68580" marT="0" marB="0"/>
                </a:tc>
                <a:tc rowSpan="2">
                  <a:txBody>
                    <a:bodyPr/>
                    <a:lstStyle/>
                    <a:p>
                      <a:pPr>
                        <a:spcAft>
                          <a:spcPts val="0"/>
                        </a:spcAft>
                      </a:pPr>
                      <a:r>
                        <a:rPr lang="ru-RU" sz="800" dirty="0">
                          <a:latin typeface="Times New Roman"/>
                          <a:ea typeface="Times New Roman"/>
                        </a:rPr>
                        <a:t>Экскурсия в районную библиотеку</a:t>
                      </a:r>
                    </a:p>
                  </a:txBody>
                  <a:tcPr marL="68580" marR="68580" marT="0" marB="0"/>
                </a:tc>
                <a:tc>
                  <a:txBody>
                    <a:bodyPr/>
                    <a:lstStyle/>
                    <a:p>
                      <a:pPr algn="just">
                        <a:spcAft>
                          <a:spcPts val="0"/>
                        </a:spcAft>
                      </a:pPr>
                      <a:r>
                        <a:rPr lang="ru-RU" sz="800" dirty="0">
                          <a:latin typeface="Times New Roman"/>
                          <a:ea typeface="Times New Roman"/>
                        </a:rPr>
                        <a:t>Игра- викторина «Ах, война!..»</a:t>
                      </a:r>
                    </a:p>
                  </a:txBody>
                  <a:tcPr marL="68580" marR="68580" marT="0" marB="0"/>
                </a:tc>
                <a:tc rowSpan="2">
                  <a:txBody>
                    <a:bodyPr/>
                    <a:lstStyle/>
                    <a:p>
                      <a:pPr algn="just">
                        <a:spcAft>
                          <a:spcPts val="0"/>
                        </a:spcAft>
                      </a:pPr>
                      <a:r>
                        <a:rPr lang="ru-RU" sz="800">
                          <a:latin typeface="Times New Roman"/>
                          <a:ea typeface="Times New Roman"/>
                        </a:rPr>
                        <a:t>Игра – викторина «Что? Где? Когда?»</a:t>
                      </a:r>
                    </a:p>
                  </a:txBody>
                  <a:tcPr marL="68580" marR="68580" marT="0" marB="0"/>
                </a:tc>
                <a:tc rowSpan="2">
                  <a:txBody>
                    <a:bodyPr/>
                    <a:lstStyle/>
                    <a:p>
                      <a:pPr algn="just">
                        <a:spcAft>
                          <a:spcPts val="0"/>
                        </a:spcAft>
                      </a:pPr>
                      <a:r>
                        <a:rPr lang="ru-RU" sz="800">
                          <a:latin typeface="Times New Roman"/>
                          <a:ea typeface="Times New Roman"/>
                        </a:rPr>
                        <a:t>Конкурс чтецов</a:t>
                      </a:r>
                    </a:p>
                  </a:txBody>
                  <a:tcPr marL="68580" marR="68580" marT="0" marB="0"/>
                </a:tc>
                <a:tc rowSpan="2">
                  <a:txBody>
                    <a:bodyPr/>
                    <a:lstStyle/>
                    <a:p>
                      <a:pPr>
                        <a:spcAft>
                          <a:spcPts val="0"/>
                        </a:spcAft>
                      </a:pPr>
                      <a:endParaRPr lang="ru-RU" sz="800">
                        <a:latin typeface="Times New Roman"/>
                        <a:ea typeface="Times New Roman"/>
                      </a:endParaRPr>
                    </a:p>
                  </a:txBody>
                  <a:tcPr marL="68580" marR="68580" marT="0" marB="0"/>
                </a:tc>
                <a:tc rowSpan="2">
                  <a:txBody>
                    <a:bodyPr/>
                    <a:lstStyle/>
                    <a:p>
                      <a:pPr algn="just">
                        <a:spcAft>
                          <a:spcPts val="0"/>
                        </a:spcAft>
                      </a:pPr>
                      <a:r>
                        <a:rPr lang="ru-RU" sz="800">
                          <a:latin typeface="Times New Roman"/>
                          <a:ea typeface="Times New Roman"/>
                        </a:rPr>
                        <a:t>Ярмарка талантов.</a:t>
                      </a:r>
                    </a:p>
                  </a:txBody>
                  <a:tcPr marL="68580" marR="68580" marT="0" marB="0"/>
                </a:tc>
                <a:tc rowSpan="2">
                  <a:txBody>
                    <a:bodyPr/>
                    <a:lstStyle/>
                    <a:p>
                      <a:pPr algn="just">
                        <a:spcAft>
                          <a:spcPts val="0"/>
                        </a:spcAft>
                      </a:pPr>
                      <a:r>
                        <a:rPr lang="ru-RU" sz="800">
                          <a:latin typeface="Times New Roman"/>
                          <a:ea typeface="Times New Roman"/>
                        </a:rPr>
                        <a:t>Кл. час «Герои космоса» </a:t>
                      </a:r>
                    </a:p>
                  </a:txBody>
                  <a:tcPr marL="68580" marR="68580" marT="0" marB="0"/>
                </a:tc>
                <a:tc rowSpan="2">
                  <a:txBody>
                    <a:bodyPr/>
                    <a:lstStyle/>
                    <a:p>
                      <a:pPr algn="just">
                        <a:spcAft>
                          <a:spcPts val="0"/>
                        </a:spcAft>
                      </a:pPr>
                      <a:r>
                        <a:rPr lang="ru-RU" sz="800">
                          <a:latin typeface="Times New Roman"/>
                          <a:ea typeface="Times New Roman"/>
                        </a:rPr>
                        <a:t>Кл. час «Символы нашей Родины».</a:t>
                      </a:r>
                    </a:p>
                  </a:txBody>
                  <a:tcPr marL="68580" marR="68580" marT="0" marB="0"/>
                </a:tc>
              </a:tr>
              <a:tr h="370840">
                <a:tc>
                  <a:txBody>
                    <a:bodyPr/>
                    <a:lstStyle/>
                    <a:p>
                      <a:endParaRPr lang="ru-RU" sz="800"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just">
                        <a:spcAft>
                          <a:spcPts val="0"/>
                        </a:spcAft>
                      </a:pPr>
                      <a:r>
                        <a:rPr lang="ru-RU" sz="800" dirty="0">
                          <a:latin typeface="Times New Roman"/>
                          <a:ea typeface="Times New Roman"/>
                        </a:rPr>
                        <a:t>Олимпиады по русскому языку и по литературе</a:t>
                      </a:r>
                    </a:p>
                  </a:txBody>
                  <a:tcPr marL="68580" marR="68580" marT="0" marB="0"/>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a:txBody>
                    <a:bodyPr/>
                    <a:lstStyle/>
                    <a:p>
                      <a:endParaRPr lang="ru-RU" sz="800"/>
                    </a:p>
                  </a:txBody>
                  <a:tcPr/>
                </a:tc>
                <a:tc>
                  <a:txBody>
                    <a:bodyPr/>
                    <a:lstStyle/>
                    <a:p>
                      <a:pPr>
                        <a:spcAft>
                          <a:spcPts val="0"/>
                        </a:spcAft>
                      </a:pPr>
                      <a:r>
                        <a:rPr lang="ru-RU" sz="800">
                          <a:latin typeface="Times New Roman"/>
                          <a:ea typeface="Times New Roman"/>
                        </a:rPr>
                        <a:t>Нравственное</a:t>
                      </a:r>
                    </a:p>
                  </a:txBody>
                  <a:tcPr marL="68580" marR="68580" marT="0" marB="0"/>
                </a:tc>
                <a:tc>
                  <a:txBody>
                    <a:bodyPr/>
                    <a:lstStyle/>
                    <a:p>
                      <a:pPr>
                        <a:spcAft>
                          <a:spcPts val="0"/>
                        </a:spcAft>
                      </a:pPr>
                      <a:r>
                        <a:rPr lang="ru-RU" sz="800">
                          <a:latin typeface="Times New Roman"/>
                          <a:ea typeface="Times New Roman"/>
                        </a:rPr>
                        <a:t>Классный час «Это высокое звание – человек»</a:t>
                      </a:r>
                    </a:p>
                  </a:txBody>
                  <a:tcPr marL="68580" marR="68580" marT="0" marB="0"/>
                </a:tc>
                <a:tc>
                  <a:txBody>
                    <a:bodyPr/>
                    <a:lstStyle/>
                    <a:p>
                      <a:pPr algn="just">
                        <a:spcAft>
                          <a:spcPts val="0"/>
                        </a:spcAft>
                      </a:pPr>
                      <a:r>
                        <a:rPr lang="ru-RU" sz="800">
                          <a:latin typeface="Times New Roman"/>
                          <a:ea typeface="Times New Roman"/>
                        </a:rPr>
                        <a:t>Классный час «Я и история моего народа»</a:t>
                      </a:r>
                    </a:p>
                  </a:txBody>
                  <a:tcPr marL="68580" marR="68580" marT="0" marB="0"/>
                </a:tc>
                <a:tc>
                  <a:txBody>
                    <a:bodyPr/>
                    <a:lstStyle/>
                    <a:p>
                      <a:pPr algn="just">
                        <a:spcAft>
                          <a:spcPts val="0"/>
                        </a:spcAft>
                      </a:pPr>
                      <a:r>
                        <a:rPr lang="ru-RU" sz="800">
                          <a:latin typeface="Times New Roman"/>
                          <a:ea typeface="Times New Roman"/>
                        </a:rPr>
                        <a:t>Классный час «За что уважают в семье и обществе».</a:t>
                      </a:r>
                    </a:p>
                    <a:p>
                      <a:pPr algn="just">
                        <a:spcAft>
                          <a:spcPts val="0"/>
                        </a:spcAft>
                      </a:pPr>
                      <a:r>
                        <a:rPr lang="ru-RU" sz="800">
                          <a:latin typeface="Times New Roman"/>
                          <a:ea typeface="Times New Roman"/>
                        </a:rPr>
                        <a:t>Обсуждение ситуаций</a:t>
                      </a:r>
                    </a:p>
                  </a:txBody>
                  <a:tcPr marL="68580" marR="68580" marT="0" marB="0"/>
                </a:tc>
                <a:tc>
                  <a:txBody>
                    <a:bodyPr/>
                    <a:lstStyle/>
                    <a:p>
                      <a:pPr algn="just">
                        <a:spcAft>
                          <a:spcPts val="0"/>
                        </a:spcAft>
                      </a:pPr>
                      <a:r>
                        <a:rPr lang="ru-RU" sz="800" dirty="0">
                          <a:latin typeface="Times New Roman"/>
                          <a:ea typeface="Times New Roman"/>
                        </a:rPr>
                        <a:t>Классный час Сказочное путешествие на правовую планету. </a:t>
                      </a:r>
                    </a:p>
                  </a:txBody>
                  <a:tcPr marL="68580" marR="68580" marT="0" marB="0"/>
                </a:tc>
                <a:tc>
                  <a:txBody>
                    <a:bodyPr/>
                    <a:lstStyle/>
                    <a:p>
                      <a:pPr algn="just">
                        <a:spcAft>
                          <a:spcPts val="0"/>
                        </a:spcAft>
                      </a:pPr>
                      <a:r>
                        <a:rPr lang="ru-RU" sz="800" dirty="0">
                          <a:latin typeface="Times New Roman"/>
                          <a:ea typeface="Times New Roman"/>
                        </a:rPr>
                        <a:t>«Спешите делать добро» Акция</a:t>
                      </a:r>
                    </a:p>
                  </a:txBody>
                  <a:tcPr marL="68580" marR="68580" marT="0" marB="0"/>
                </a:tc>
                <a:tc>
                  <a:txBody>
                    <a:bodyPr/>
                    <a:lstStyle/>
                    <a:p>
                      <a:pPr algn="just">
                        <a:spcAft>
                          <a:spcPts val="0"/>
                        </a:spcAft>
                      </a:pPr>
                      <a:r>
                        <a:rPr lang="ru-RU" sz="800" dirty="0">
                          <a:latin typeface="Times New Roman"/>
                          <a:ea typeface="Times New Roman"/>
                        </a:rPr>
                        <a:t>«По тропам генерала» Конкурс среди мальчиков 6-х классов</a:t>
                      </a:r>
                    </a:p>
                  </a:txBody>
                  <a:tcPr marL="68580" marR="68580" marT="0" marB="0"/>
                </a:tc>
                <a:tc>
                  <a:txBody>
                    <a:bodyPr/>
                    <a:lstStyle/>
                    <a:p>
                      <a:pPr>
                        <a:spcAft>
                          <a:spcPts val="0"/>
                        </a:spcAft>
                      </a:pPr>
                      <a:r>
                        <a:rPr lang="ru-RU" sz="800" dirty="0">
                          <a:latin typeface="Times New Roman"/>
                          <a:ea typeface="Times New Roman"/>
                        </a:rPr>
                        <a:t>«Во имя женщин!»  Вечер, посвященный 8 марта</a:t>
                      </a:r>
                    </a:p>
                  </a:txBody>
                  <a:tcPr marL="68580" marR="68580" marT="0" marB="0"/>
                </a:tc>
                <a:tc>
                  <a:txBody>
                    <a:bodyPr/>
                    <a:lstStyle/>
                    <a:p>
                      <a:pPr algn="just">
                        <a:spcAft>
                          <a:spcPts val="0"/>
                        </a:spcAft>
                      </a:pPr>
                      <a:r>
                        <a:rPr lang="ru-RU" sz="800">
                          <a:latin typeface="Times New Roman"/>
                          <a:ea typeface="Times New Roman"/>
                        </a:rPr>
                        <a:t>Классный час «Легко ли быть космонавтом?»</a:t>
                      </a:r>
                    </a:p>
                  </a:txBody>
                  <a:tcPr marL="68580" marR="68580" marT="0" marB="0"/>
                </a:tc>
                <a:tc>
                  <a:txBody>
                    <a:bodyPr/>
                    <a:lstStyle/>
                    <a:p>
                      <a:pPr algn="just">
                        <a:spcAft>
                          <a:spcPts val="0"/>
                        </a:spcAft>
                      </a:pPr>
                      <a:r>
                        <a:rPr lang="ru-RU" sz="800">
                          <a:latin typeface="Times New Roman"/>
                          <a:ea typeface="Times New Roman"/>
                        </a:rPr>
                        <a:t>Праздник, посвященный Дню Победы.</a:t>
                      </a:r>
                    </a:p>
                  </a:txBody>
                  <a:tcPr marL="68580" marR="68580" marT="0" marB="0"/>
                </a:tc>
              </a:tr>
              <a:tr h="370840">
                <a:tc>
                  <a:txBody>
                    <a:bodyPr/>
                    <a:lstStyle/>
                    <a:p>
                      <a:endParaRPr lang="ru-RU" sz="800"/>
                    </a:p>
                  </a:txBody>
                  <a:tcPr/>
                </a:tc>
                <a:tc>
                  <a:txBody>
                    <a:bodyPr/>
                    <a:lstStyle/>
                    <a:p>
                      <a:pPr>
                        <a:spcAft>
                          <a:spcPts val="0"/>
                        </a:spcAft>
                      </a:pPr>
                      <a:r>
                        <a:rPr lang="ru-RU" sz="800">
                          <a:latin typeface="Times New Roman"/>
                          <a:ea typeface="Times New Roman"/>
                        </a:rPr>
                        <a:t>Экологическое</a:t>
                      </a:r>
                    </a:p>
                  </a:txBody>
                  <a:tcPr marL="68580" marR="68580" marT="0" marB="0"/>
                </a:tc>
                <a:tc>
                  <a:txBody>
                    <a:bodyPr/>
                    <a:lstStyle/>
                    <a:p>
                      <a:pPr>
                        <a:lnSpc>
                          <a:spcPct val="115000"/>
                        </a:lnSpc>
                        <a:spcAft>
                          <a:spcPts val="0"/>
                        </a:spcAft>
                      </a:pPr>
                      <a:r>
                        <a:rPr lang="ru-RU" sz="800">
                          <a:latin typeface="Times New Roman"/>
                          <a:ea typeface="Times New Roman"/>
                        </a:rPr>
                        <a:t>Экскурсия в зоопарк «Лимпопо»</a:t>
                      </a:r>
                    </a:p>
                  </a:txBody>
                  <a:tcPr marL="68580" marR="68580" marT="0" marB="0"/>
                </a:tc>
                <a:tc>
                  <a:txBody>
                    <a:bodyPr/>
                    <a:lstStyle/>
                    <a:p>
                      <a:pPr>
                        <a:lnSpc>
                          <a:spcPct val="115000"/>
                        </a:lnSpc>
                        <a:spcAft>
                          <a:spcPts val="0"/>
                        </a:spcAft>
                      </a:pPr>
                      <a:r>
                        <a:rPr lang="ru-RU" sz="800">
                          <a:latin typeface="Times New Roman"/>
                          <a:ea typeface="Times New Roman"/>
                        </a:rPr>
                        <a:t>Экскурсия в осенний лес. </a:t>
                      </a:r>
                    </a:p>
                  </a:txBody>
                  <a:tcPr marL="68580" marR="68580" marT="0" marB="0"/>
                </a:tc>
                <a:tc>
                  <a:txBody>
                    <a:bodyPr/>
                    <a:lstStyle/>
                    <a:p>
                      <a:pPr>
                        <a:lnSpc>
                          <a:spcPct val="115000"/>
                        </a:lnSpc>
                        <a:spcAft>
                          <a:spcPts val="0"/>
                        </a:spcAft>
                      </a:pPr>
                      <a:r>
                        <a:rPr lang="ru-RU" sz="800">
                          <a:latin typeface="Times New Roman"/>
                          <a:ea typeface="Times New Roman"/>
                        </a:rPr>
                        <a:t>Кл. час «Чтобы радость людям дарить…»</a:t>
                      </a:r>
                    </a:p>
                  </a:txBody>
                  <a:tcPr marL="68580" marR="68580" marT="0" marB="0"/>
                </a:tc>
                <a:tc>
                  <a:txBody>
                    <a:bodyPr/>
                    <a:lstStyle/>
                    <a:p>
                      <a:pPr>
                        <a:lnSpc>
                          <a:spcPct val="115000"/>
                        </a:lnSpc>
                        <a:spcAft>
                          <a:spcPts val="0"/>
                        </a:spcAft>
                      </a:pPr>
                      <a:r>
                        <a:rPr lang="ru-RU" sz="800">
                          <a:latin typeface="Times New Roman"/>
                          <a:ea typeface="Times New Roman"/>
                        </a:rPr>
                        <a:t>Беседа об отношении к «друзьям нашим меньшим».</a:t>
                      </a:r>
                    </a:p>
                  </a:txBody>
                  <a:tcPr marL="68580" marR="68580" marT="0" marB="0"/>
                </a:tc>
                <a:tc>
                  <a:txBody>
                    <a:bodyPr/>
                    <a:lstStyle/>
                    <a:p>
                      <a:pPr>
                        <a:lnSpc>
                          <a:spcPct val="115000"/>
                        </a:lnSpc>
                        <a:spcAft>
                          <a:spcPts val="0"/>
                        </a:spcAft>
                      </a:pPr>
                      <a:r>
                        <a:rPr lang="ru-RU" sz="800" dirty="0">
                          <a:latin typeface="Times New Roman"/>
                          <a:ea typeface="Times New Roman"/>
                        </a:rPr>
                        <a:t>Экскурсия в музей деревянной скульптуры.</a:t>
                      </a:r>
                    </a:p>
                  </a:txBody>
                  <a:tcPr marL="68580" marR="68580" marT="0" marB="0"/>
                </a:tc>
                <a:tc>
                  <a:txBody>
                    <a:bodyPr/>
                    <a:lstStyle/>
                    <a:p>
                      <a:pPr>
                        <a:lnSpc>
                          <a:spcPct val="115000"/>
                        </a:lnSpc>
                        <a:spcAft>
                          <a:spcPts val="0"/>
                        </a:spcAft>
                      </a:pPr>
                      <a:r>
                        <a:rPr lang="ru-RU" sz="800" dirty="0" err="1">
                          <a:latin typeface="Times New Roman"/>
                          <a:ea typeface="Times New Roman"/>
                        </a:rPr>
                        <a:t>Кл.час</a:t>
                      </a:r>
                      <a:r>
                        <a:rPr lang="ru-RU" sz="800" dirty="0">
                          <a:latin typeface="Times New Roman"/>
                          <a:ea typeface="Times New Roman"/>
                        </a:rPr>
                        <a:t> «Писатели о зиме»</a:t>
                      </a:r>
                    </a:p>
                  </a:txBody>
                  <a:tcPr marL="68580" marR="68580" marT="0" marB="0"/>
                </a:tc>
                <a:tc>
                  <a:txBody>
                    <a:bodyPr/>
                    <a:lstStyle/>
                    <a:p>
                      <a:pPr>
                        <a:lnSpc>
                          <a:spcPct val="115000"/>
                        </a:lnSpc>
                        <a:spcAft>
                          <a:spcPts val="0"/>
                        </a:spcAft>
                      </a:pPr>
                      <a:r>
                        <a:rPr lang="ru-RU" sz="800" dirty="0">
                          <a:latin typeface="Times New Roman"/>
                          <a:ea typeface="Times New Roman"/>
                        </a:rPr>
                        <a:t>Игра «Счастливый случай»</a:t>
                      </a:r>
                    </a:p>
                  </a:txBody>
                  <a:tcPr marL="68580" marR="68580" marT="0" marB="0"/>
                </a:tc>
                <a:tc>
                  <a:txBody>
                    <a:bodyPr/>
                    <a:lstStyle/>
                    <a:p>
                      <a:pPr>
                        <a:lnSpc>
                          <a:spcPct val="115000"/>
                        </a:lnSpc>
                        <a:spcAft>
                          <a:spcPts val="0"/>
                        </a:spcAft>
                      </a:pPr>
                      <a:r>
                        <a:rPr lang="ru-RU" sz="800" dirty="0">
                          <a:latin typeface="Times New Roman"/>
                          <a:ea typeface="Times New Roman"/>
                        </a:rPr>
                        <a:t>Кл. час «Земля -наш дом родной»</a:t>
                      </a:r>
                    </a:p>
                  </a:txBody>
                  <a:tcPr marL="68580" marR="68580" marT="0" marB="0"/>
                </a:tc>
                <a:tc>
                  <a:txBody>
                    <a:bodyPr/>
                    <a:lstStyle/>
                    <a:p>
                      <a:pPr>
                        <a:lnSpc>
                          <a:spcPct val="115000"/>
                        </a:lnSpc>
                        <a:spcAft>
                          <a:spcPts val="0"/>
                        </a:spcAft>
                      </a:pPr>
                      <a:r>
                        <a:rPr lang="ru-RU" sz="800">
                          <a:latin typeface="Times New Roman"/>
                          <a:ea typeface="Times New Roman"/>
                        </a:rPr>
                        <a:t>Акция «Книжкина больница»</a:t>
                      </a:r>
                    </a:p>
                  </a:txBody>
                  <a:tcPr marL="68580" marR="68580" marT="0" marB="0"/>
                </a:tc>
              </a:tr>
              <a:tr h="370840">
                <a:tc>
                  <a:txBody>
                    <a:bodyPr/>
                    <a:lstStyle/>
                    <a:p>
                      <a:endParaRPr lang="ru-RU" sz="800"/>
                    </a:p>
                  </a:txBody>
                  <a:tcPr/>
                </a:tc>
                <a:tc>
                  <a:txBody>
                    <a:bodyPr/>
                    <a:lstStyle/>
                    <a:p>
                      <a:pPr>
                        <a:spcAft>
                          <a:spcPts val="0"/>
                        </a:spcAft>
                      </a:pPr>
                      <a:r>
                        <a:rPr lang="ru-RU" sz="800" dirty="0">
                          <a:latin typeface="Times New Roman"/>
                          <a:ea typeface="Times New Roman"/>
                        </a:rPr>
                        <a:t>Спортивно-оздоровительное</a:t>
                      </a:r>
                    </a:p>
                  </a:txBody>
                  <a:tcPr marL="68580" marR="68580" marT="0" marB="0"/>
                </a:tc>
                <a:tc>
                  <a:txBody>
                    <a:bodyPr/>
                    <a:lstStyle/>
                    <a:p>
                      <a:pPr>
                        <a:spcAft>
                          <a:spcPts val="0"/>
                        </a:spcAft>
                      </a:pPr>
                      <a:r>
                        <a:rPr lang="ru-RU" sz="800" dirty="0">
                          <a:latin typeface="Times New Roman"/>
                          <a:ea typeface="Times New Roman"/>
                        </a:rPr>
                        <a:t>День здоровья</a:t>
                      </a:r>
                    </a:p>
                  </a:txBody>
                  <a:tcPr marL="68580" marR="68580" marT="0" marB="0"/>
                </a:tc>
                <a:tc>
                  <a:txBody>
                    <a:bodyPr/>
                    <a:lstStyle/>
                    <a:p>
                      <a:pPr>
                        <a:spcAft>
                          <a:spcPts val="0"/>
                        </a:spcAft>
                      </a:pPr>
                      <a:r>
                        <a:rPr lang="ru-RU" sz="800">
                          <a:latin typeface="Times New Roman"/>
                          <a:ea typeface="Times New Roman"/>
                        </a:rPr>
                        <a:t>Беседа «Мой распорядок дня».</a:t>
                      </a:r>
                    </a:p>
                  </a:txBody>
                  <a:tcPr marL="68580" marR="68580" marT="0" marB="0"/>
                </a:tc>
                <a:tc>
                  <a:txBody>
                    <a:bodyPr/>
                    <a:lstStyle/>
                    <a:p>
                      <a:pPr>
                        <a:spcAft>
                          <a:spcPts val="0"/>
                        </a:spcAft>
                      </a:pPr>
                      <a:r>
                        <a:rPr lang="ru-RU" sz="800">
                          <a:latin typeface="Times New Roman"/>
                          <a:ea typeface="Times New Roman"/>
                        </a:rPr>
                        <a:t>Познавательно-игровая программа «Олимпийский резерв»</a:t>
                      </a:r>
                    </a:p>
                  </a:txBody>
                  <a:tcPr marL="68580" marR="68580" marT="0" marB="0"/>
                </a:tc>
                <a:tc>
                  <a:txBody>
                    <a:bodyPr/>
                    <a:lstStyle/>
                    <a:p>
                      <a:pPr>
                        <a:spcAft>
                          <a:spcPts val="0"/>
                        </a:spcAft>
                      </a:pPr>
                      <a:r>
                        <a:rPr lang="ru-RU" sz="800">
                          <a:latin typeface="Times New Roman"/>
                          <a:ea typeface="Times New Roman"/>
                        </a:rPr>
                        <a:t>Открытие зимнего сезона. Лыжные соревнования.</a:t>
                      </a:r>
                    </a:p>
                  </a:txBody>
                  <a:tcPr marL="68580" marR="68580" marT="0" marB="0"/>
                </a:tc>
                <a:tc>
                  <a:txBody>
                    <a:bodyPr/>
                    <a:lstStyle/>
                    <a:p>
                      <a:pPr>
                        <a:spcAft>
                          <a:spcPts val="0"/>
                        </a:spcAft>
                      </a:pPr>
                      <a:r>
                        <a:rPr lang="ru-RU" sz="800">
                          <a:latin typeface="Times New Roman"/>
                          <a:ea typeface="Times New Roman"/>
                        </a:rPr>
                        <a:t>Поход в зимний лес</a:t>
                      </a:r>
                    </a:p>
                  </a:txBody>
                  <a:tcPr marL="68580" marR="68580" marT="0" marB="0"/>
                </a:tc>
                <a:tc>
                  <a:txBody>
                    <a:bodyPr/>
                    <a:lstStyle/>
                    <a:p>
                      <a:pPr>
                        <a:spcAft>
                          <a:spcPts val="0"/>
                        </a:spcAft>
                      </a:pPr>
                      <a:r>
                        <a:rPr lang="ru-RU" sz="800" dirty="0">
                          <a:latin typeface="Times New Roman"/>
                          <a:ea typeface="Times New Roman"/>
                        </a:rPr>
                        <a:t>День здоровья</a:t>
                      </a:r>
                    </a:p>
                  </a:txBody>
                  <a:tcPr marL="68580" marR="68580" marT="0" marB="0"/>
                </a:tc>
                <a:tc>
                  <a:txBody>
                    <a:bodyPr/>
                    <a:lstStyle/>
                    <a:p>
                      <a:pPr>
                        <a:spcAft>
                          <a:spcPts val="0"/>
                        </a:spcAft>
                      </a:pPr>
                      <a:r>
                        <a:rPr lang="ru-RU" sz="800" dirty="0">
                          <a:latin typeface="Times New Roman"/>
                          <a:ea typeface="Times New Roman"/>
                        </a:rPr>
                        <a:t>Подвижные игры на воздухе</a:t>
                      </a:r>
                    </a:p>
                  </a:txBody>
                  <a:tcPr marL="68580" marR="68580" marT="0" marB="0"/>
                </a:tc>
                <a:tc>
                  <a:txBody>
                    <a:bodyPr/>
                    <a:lstStyle/>
                    <a:p>
                      <a:pPr>
                        <a:spcAft>
                          <a:spcPts val="0"/>
                        </a:spcAft>
                      </a:pPr>
                      <a:r>
                        <a:rPr lang="ru-RU" sz="800" dirty="0">
                          <a:latin typeface="Times New Roman"/>
                          <a:ea typeface="Times New Roman"/>
                        </a:rPr>
                        <a:t>Соревнование в парке «Спортивная ходьба»</a:t>
                      </a:r>
                    </a:p>
                  </a:txBody>
                  <a:tcPr marL="68580" marR="68580" marT="0" marB="0"/>
                </a:tc>
                <a:tc>
                  <a:txBody>
                    <a:bodyPr/>
                    <a:lstStyle/>
                    <a:p>
                      <a:pPr>
                        <a:spcAft>
                          <a:spcPts val="0"/>
                        </a:spcAft>
                      </a:pPr>
                      <a:r>
                        <a:rPr lang="ru-RU" sz="800" dirty="0">
                          <a:latin typeface="Times New Roman"/>
                          <a:ea typeface="Times New Roman"/>
                        </a:rPr>
                        <a:t>Поход «Навстречу лету»</a:t>
                      </a:r>
                    </a:p>
                  </a:txBody>
                  <a:tcPr marL="68580" marR="68580" marT="0" marB="0"/>
                </a:tc>
              </a:tr>
              <a:tr h="370840">
                <a:tc>
                  <a:txBody>
                    <a:bodyPr/>
                    <a:lstStyle/>
                    <a:p>
                      <a:endParaRPr lang="ru-RU" sz="800"/>
                    </a:p>
                  </a:txBody>
                  <a:tcPr/>
                </a:tc>
                <a:tc>
                  <a:txBody>
                    <a:bodyPr/>
                    <a:lstStyle/>
                    <a:p>
                      <a:pPr>
                        <a:spcAft>
                          <a:spcPts val="0"/>
                        </a:spcAft>
                      </a:pPr>
                      <a:r>
                        <a:rPr lang="ru-RU" sz="800">
                          <a:latin typeface="Times New Roman"/>
                          <a:ea typeface="Times New Roman"/>
                        </a:rPr>
                        <a:t>Досуговое</a:t>
                      </a:r>
                    </a:p>
                  </a:txBody>
                  <a:tcPr marL="68580" marR="68580" marT="0" marB="0"/>
                </a:tc>
                <a:tc>
                  <a:txBody>
                    <a:bodyPr/>
                    <a:lstStyle/>
                    <a:p>
                      <a:pPr>
                        <a:lnSpc>
                          <a:spcPct val="115000"/>
                        </a:lnSpc>
                        <a:spcAft>
                          <a:spcPts val="0"/>
                        </a:spcAft>
                      </a:pPr>
                      <a:r>
                        <a:rPr lang="ru-RU" sz="800">
                          <a:latin typeface="Times New Roman"/>
                          <a:ea typeface="Times New Roman"/>
                        </a:rPr>
                        <a:t>День Знаний</a:t>
                      </a:r>
                    </a:p>
                  </a:txBody>
                  <a:tcPr marL="68580" marR="68580" marT="0" marB="0"/>
                </a:tc>
                <a:tc>
                  <a:txBody>
                    <a:bodyPr/>
                    <a:lstStyle/>
                    <a:p>
                      <a:pPr>
                        <a:lnSpc>
                          <a:spcPct val="115000"/>
                        </a:lnSpc>
                        <a:spcAft>
                          <a:spcPts val="0"/>
                        </a:spcAft>
                      </a:pPr>
                      <a:r>
                        <a:rPr lang="ru-RU" sz="800">
                          <a:latin typeface="Times New Roman"/>
                          <a:ea typeface="Times New Roman"/>
                        </a:rPr>
                        <a:t>Игра «Крестики-нолики».</a:t>
                      </a:r>
                    </a:p>
                  </a:txBody>
                  <a:tcPr marL="68580" marR="68580" marT="0" marB="0"/>
                </a:tc>
                <a:tc>
                  <a:txBody>
                    <a:bodyPr/>
                    <a:lstStyle/>
                    <a:p>
                      <a:pPr>
                        <a:lnSpc>
                          <a:spcPct val="115000"/>
                        </a:lnSpc>
                        <a:spcAft>
                          <a:spcPts val="0"/>
                        </a:spcAft>
                      </a:pPr>
                      <a:r>
                        <a:rPr lang="ru-RU" sz="800">
                          <a:latin typeface="Times New Roman"/>
                          <a:ea typeface="Times New Roman"/>
                        </a:rPr>
                        <a:t>Праздник «Путешествие в мир книг».</a:t>
                      </a:r>
                    </a:p>
                  </a:txBody>
                  <a:tcPr marL="68580" marR="68580" marT="0" marB="0"/>
                </a:tc>
                <a:tc>
                  <a:txBody>
                    <a:bodyPr/>
                    <a:lstStyle/>
                    <a:p>
                      <a:pPr>
                        <a:lnSpc>
                          <a:spcPct val="115000"/>
                        </a:lnSpc>
                        <a:spcAft>
                          <a:spcPts val="0"/>
                        </a:spcAft>
                      </a:pPr>
                      <a:r>
                        <a:rPr lang="ru-RU" sz="800">
                          <a:latin typeface="Times New Roman"/>
                          <a:ea typeface="Times New Roman"/>
                        </a:rPr>
                        <a:t>Новогодний «Огонек»</a:t>
                      </a:r>
                    </a:p>
                  </a:txBody>
                  <a:tcPr marL="68580" marR="68580" marT="0" marB="0"/>
                </a:tc>
                <a:tc>
                  <a:txBody>
                    <a:bodyPr/>
                    <a:lstStyle/>
                    <a:p>
                      <a:pPr>
                        <a:lnSpc>
                          <a:spcPct val="115000"/>
                        </a:lnSpc>
                        <a:spcAft>
                          <a:spcPts val="0"/>
                        </a:spcAft>
                      </a:pPr>
                      <a:r>
                        <a:rPr lang="ru-RU" sz="800">
                          <a:latin typeface="Times New Roman"/>
                          <a:ea typeface="Times New Roman"/>
                        </a:rPr>
                        <a:t>Рождественские колядки</a:t>
                      </a:r>
                    </a:p>
                  </a:txBody>
                  <a:tcPr marL="68580" marR="68580" marT="0" marB="0"/>
                </a:tc>
                <a:tc>
                  <a:txBody>
                    <a:bodyPr/>
                    <a:lstStyle/>
                    <a:p>
                      <a:pPr>
                        <a:lnSpc>
                          <a:spcPct val="115000"/>
                        </a:lnSpc>
                        <a:spcAft>
                          <a:spcPts val="0"/>
                        </a:spcAft>
                      </a:pPr>
                      <a:r>
                        <a:rPr lang="ru-RU" sz="800" dirty="0">
                          <a:latin typeface="Times New Roman"/>
                          <a:ea typeface="Times New Roman"/>
                        </a:rPr>
                        <a:t>Игра - турнир для будущих защитников Родины </a:t>
                      </a:r>
                    </a:p>
                  </a:txBody>
                  <a:tcPr marL="68580" marR="68580" marT="0" marB="0"/>
                </a:tc>
                <a:tc>
                  <a:txBody>
                    <a:bodyPr/>
                    <a:lstStyle/>
                    <a:p>
                      <a:pPr>
                        <a:lnSpc>
                          <a:spcPct val="115000"/>
                        </a:lnSpc>
                        <a:spcAft>
                          <a:spcPts val="0"/>
                        </a:spcAft>
                      </a:pPr>
                      <a:r>
                        <a:rPr lang="ru-RU" sz="800" dirty="0">
                          <a:latin typeface="Times New Roman"/>
                          <a:ea typeface="Times New Roman"/>
                        </a:rPr>
                        <a:t>Посещение театра</a:t>
                      </a:r>
                    </a:p>
                  </a:txBody>
                  <a:tcPr marL="68580" marR="68580" marT="0" marB="0"/>
                </a:tc>
                <a:tc>
                  <a:txBody>
                    <a:bodyPr/>
                    <a:lstStyle/>
                    <a:p>
                      <a:pPr>
                        <a:lnSpc>
                          <a:spcPct val="115000"/>
                        </a:lnSpc>
                        <a:spcAft>
                          <a:spcPts val="0"/>
                        </a:spcAft>
                      </a:pPr>
                      <a:r>
                        <a:rPr lang="ru-RU" sz="800" dirty="0">
                          <a:latin typeface="Times New Roman"/>
                          <a:ea typeface="Times New Roman"/>
                        </a:rPr>
                        <a:t>День защиты детей</a:t>
                      </a:r>
                    </a:p>
                  </a:txBody>
                  <a:tcPr marL="68580" marR="68580" marT="0" marB="0"/>
                </a:tc>
                <a:tc>
                  <a:txBody>
                    <a:bodyPr/>
                    <a:lstStyle/>
                    <a:p>
                      <a:pPr>
                        <a:lnSpc>
                          <a:spcPct val="115000"/>
                        </a:lnSpc>
                        <a:spcAft>
                          <a:spcPts val="0"/>
                        </a:spcAft>
                      </a:pPr>
                      <a:r>
                        <a:rPr lang="ru-RU" sz="800" dirty="0">
                          <a:latin typeface="Times New Roman"/>
                          <a:ea typeface="Times New Roman"/>
                        </a:rPr>
                        <a:t>Парад звезд</a:t>
                      </a:r>
                    </a:p>
                  </a:txBody>
                  <a:tcPr marL="68580" marR="68580" marT="0" marB="0"/>
                </a:tc>
              </a:tr>
            </a:tbl>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 реализации программы</a:t>
            </a:r>
            <a:endParaRPr lang="ru-RU" dirty="0"/>
          </a:p>
        </p:txBody>
      </p:sp>
      <p:graphicFrame>
        <p:nvGraphicFramePr>
          <p:cNvPr id="4" name="Содержимое 3"/>
          <p:cNvGraphicFramePr>
            <a:graphicFrameLocks noGrp="1"/>
          </p:cNvGraphicFramePr>
          <p:nvPr>
            <p:ph idx="1"/>
          </p:nvPr>
        </p:nvGraphicFramePr>
        <p:xfrm>
          <a:off x="467544" y="1774825"/>
          <a:ext cx="8219251" cy="3735832"/>
        </p:xfrm>
        <a:graphic>
          <a:graphicData uri="http://schemas.openxmlformats.org/drawingml/2006/table">
            <a:tbl>
              <a:tblPr firstRow="1" bandRow="1">
                <a:tableStyleId>{5C22544A-7EE6-4342-B048-85BDC9FD1C3A}</a:tableStyleId>
              </a:tblPr>
              <a:tblGrid>
                <a:gridCol w="737801"/>
                <a:gridCol w="748145"/>
                <a:gridCol w="748145"/>
                <a:gridCol w="748145"/>
                <a:gridCol w="748145"/>
                <a:gridCol w="748145"/>
                <a:gridCol w="748145"/>
                <a:gridCol w="748145"/>
                <a:gridCol w="748145"/>
                <a:gridCol w="748145"/>
                <a:gridCol w="748145"/>
              </a:tblGrid>
              <a:tr h="370840">
                <a:tc>
                  <a:txBody>
                    <a:bodyPr/>
                    <a:lstStyle/>
                    <a:p>
                      <a:pPr algn="ctr">
                        <a:spcAft>
                          <a:spcPts val="0"/>
                        </a:spcAft>
                      </a:pPr>
                      <a:r>
                        <a:rPr lang="ru-RU" sz="1100" dirty="0" err="1">
                          <a:latin typeface="Times New Roman"/>
                          <a:ea typeface="Times New Roman"/>
                        </a:rPr>
                        <a:t>Уч</a:t>
                      </a:r>
                      <a:r>
                        <a:rPr lang="ru-RU" sz="1100" dirty="0">
                          <a:latin typeface="Times New Roman"/>
                          <a:ea typeface="Times New Roman"/>
                        </a:rPr>
                        <a:t>. год</a:t>
                      </a:r>
                      <a:endParaRPr lang="ru-RU" sz="1200" dirty="0">
                        <a:latin typeface="Times New Roman"/>
                        <a:ea typeface="Times New Roman"/>
                      </a:endParaRPr>
                    </a:p>
                  </a:txBody>
                  <a:tcPr marL="68580" marR="68580" marT="0" marB="0"/>
                </a:tc>
                <a:tc>
                  <a:txBody>
                    <a:bodyPr/>
                    <a:lstStyle/>
                    <a:p>
                      <a:pPr algn="ctr">
                        <a:spcAft>
                          <a:spcPts val="0"/>
                        </a:spcAft>
                      </a:pPr>
                      <a:r>
                        <a:rPr lang="ru-RU" sz="1100">
                          <a:latin typeface="Times New Roman"/>
                          <a:ea typeface="Times New Roman"/>
                        </a:rPr>
                        <a:t>Направления</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Сентябрь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Октябрь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Ноябрь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Декабрь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Январь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Февраль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Март</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Апрель</a:t>
                      </a:r>
                      <a:endParaRPr lang="ru-RU" sz="1200">
                        <a:latin typeface="Times New Roman"/>
                        <a:ea typeface="Times New Roman"/>
                      </a:endParaRPr>
                    </a:p>
                  </a:txBody>
                  <a:tcPr marL="68580" marR="68580" marT="0" marB="0"/>
                </a:tc>
                <a:tc>
                  <a:txBody>
                    <a:bodyPr/>
                    <a:lstStyle/>
                    <a:p>
                      <a:pPr>
                        <a:spcAft>
                          <a:spcPts val="0"/>
                        </a:spcAft>
                      </a:pPr>
                      <a:r>
                        <a:rPr lang="ru-RU" sz="1100" dirty="0">
                          <a:latin typeface="Times New Roman"/>
                          <a:ea typeface="Times New Roman"/>
                        </a:rPr>
                        <a:t>Май</a:t>
                      </a:r>
                      <a:endParaRPr lang="ru-RU" sz="1200" dirty="0">
                        <a:latin typeface="Times New Roman"/>
                        <a:ea typeface="Times New Roman"/>
                      </a:endParaRPr>
                    </a:p>
                  </a:txBody>
                  <a:tcPr marL="68580" marR="68580" marT="0" marB="0"/>
                </a:tc>
              </a:tr>
              <a:tr h="370840">
                <a:tc>
                  <a:txBody>
                    <a:bodyPr/>
                    <a:lstStyle/>
                    <a:p>
                      <a:r>
                        <a:rPr kumimoji="0" lang="ru-RU" sz="1800" kern="1200" dirty="0" smtClean="0">
                          <a:solidFill>
                            <a:schemeClr val="dk1"/>
                          </a:solidFill>
                          <a:latin typeface="Times New Roman" pitchFamily="18" charset="0"/>
                          <a:ea typeface="+mn-ea"/>
                          <a:cs typeface="Times New Roman" pitchFamily="18" charset="0"/>
                        </a:rPr>
                        <a:t>2013-2014</a:t>
                      </a:r>
                      <a:endParaRPr lang="ru-RU" dirty="0">
                        <a:latin typeface="Times New Roman" pitchFamily="18" charset="0"/>
                        <a:cs typeface="Times New Roman" pitchFamily="18" charset="0"/>
                      </a:endParaRPr>
                    </a:p>
                  </a:txBody>
                  <a:tcPr/>
                </a:tc>
                <a:tc>
                  <a:txBody>
                    <a:bodyPr/>
                    <a:lstStyle/>
                    <a:p>
                      <a:pPr>
                        <a:spcAft>
                          <a:spcPts val="0"/>
                        </a:spcAft>
                      </a:pPr>
                      <a:r>
                        <a:rPr lang="ru-RU" sz="800">
                          <a:latin typeface="Times New Roman"/>
                          <a:ea typeface="Times New Roman"/>
                        </a:rPr>
                        <a:t>Интеллектуально-познавательное</a:t>
                      </a:r>
                    </a:p>
                  </a:txBody>
                  <a:tcPr marL="68580" marR="68580" marT="0" marB="0"/>
                </a:tc>
                <a:tc>
                  <a:txBody>
                    <a:bodyPr/>
                    <a:lstStyle/>
                    <a:p>
                      <a:pPr>
                        <a:spcAft>
                          <a:spcPts val="0"/>
                        </a:spcAft>
                      </a:pPr>
                      <a:r>
                        <a:rPr lang="ru-RU" sz="800">
                          <a:latin typeface="Times New Roman"/>
                          <a:ea typeface="Times New Roman"/>
                        </a:rPr>
                        <a:t>Кл. час «Путешествие в прошлое моей семьи»</a:t>
                      </a:r>
                    </a:p>
                  </a:txBody>
                  <a:tcPr marL="68580" marR="68580" marT="0" marB="0"/>
                </a:tc>
                <a:tc>
                  <a:txBody>
                    <a:bodyPr/>
                    <a:lstStyle/>
                    <a:p>
                      <a:pPr algn="just">
                        <a:spcAft>
                          <a:spcPts val="0"/>
                        </a:spcAft>
                      </a:pPr>
                      <a:r>
                        <a:rPr lang="ru-RU" sz="800">
                          <a:latin typeface="Times New Roman"/>
                          <a:ea typeface="Times New Roman"/>
                        </a:rPr>
                        <a:t>Олимпиады по русскому языку и по литературе</a:t>
                      </a:r>
                    </a:p>
                  </a:txBody>
                  <a:tcPr marL="68580" marR="68580" marT="0" marB="0"/>
                </a:tc>
                <a:tc>
                  <a:txBody>
                    <a:bodyPr/>
                    <a:lstStyle/>
                    <a:p>
                      <a:pPr>
                        <a:spcAft>
                          <a:spcPts val="0"/>
                        </a:spcAft>
                      </a:pPr>
                      <a:r>
                        <a:rPr lang="ru-RU" sz="800">
                          <a:latin typeface="Times New Roman"/>
                          <a:ea typeface="Times New Roman"/>
                        </a:rPr>
                        <a:t>Игра «Умники и умницы»</a:t>
                      </a:r>
                    </a:p>
                  </a:txBody>
                  <a:tcPr marL="68580" marR="68580" marT="0" marB="0"/>
                </a:tc>
                <a:tc>
                  <a:txBody>
                    <a:bodyPr/>
                    <a:lstStyle/>
                    <a:p>
                      <a:pPr>
                        <a:spcAft>
                          <a:spcPts val="0"/>
                        </a:spcAft>
                      </a:pPr>
                      <a:r>
                        <a:rPr lang="ru-RU" sz="800">
                          <a:latin typeface="Times New Roman"/>
                          <a:ea typeface="Times New Roman"/>
                        </a:rPr>
                        <a:t>Кл. час «Что такое настоящая дружба?»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Кл. час «Поговорим о культуре речи»</a:t>
                      </a:r>
                    </a:p>
                  </a:txBody>
                  <a:tcPr marL="68580" marR="68580" marT="0" marB="0"/>
                </a:tc>
                <a:tc>
                  <a:txBody>
                    <a:bodyPr/>
                    <a:lstStyle/>
                    <a:p>
                      <a:pPr>
                        <a:spcAft>
                          <a:spcPts val="0"/>
                        </a:spcAft>
                      </a:pPr>
                      <a:r>
                        <a:rPr lang="ru-RU" sz="800">
                          <a:latin typeface="Times New Roman"/>
                          <a:ea typeface="Times New Roman"/>
                        </a:rPr>
                        <a:t>Кл.час «Час театрального мастерства»</a:t>
                      </a:r>
                    </a:p>
                  </a:txBody>
                  <a:tcPr marL="68580" marR="68580" marT="0" marB="0"/>
                </a:tc>
                <a:tc>
                  <a:txBody>
                    <a:bodyPr/>
                    <a:lstStyle/>
                    <a:p>
                      <a:pPr>
                        <a:spcAft>
                          <a:spcPts val="0"/>
                        </a:spcAft>
                      </a:pPr>
                      <a:r>
                        <a:rPr lang="ru-RU" sz="800">
                          <a:latin typeface="Times New Roman"/>
                          <a:ea typeface="Times New Roman"/>
                        </a:rPr>
                        <a:t>КВН «День смеха»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Нравственное</a:t>
                      </a:r>
                    </a:p>
                  </a:txBody>
                  <a:tcPr marL="68580" marR="68580" marT="0" marB="0"/>
                </a:tc>
                <a:tc>
                  <a:txBody>
                    <a:bodyPr/>
                    <a:lstStyle/>
                    <a:p>
                      <a:pPr>
                        <a:spcAft>
                          <a:spcPts val="0"/>
                        </a:spcAft>
                      </a:pPr>
                      <a:r>
                        <a:rPr lang="ru-RU" sz="800">
                          <a:latin typeface="Times New Roman"/>
                          <a:ea typeface="Times New Roman"/>
                        </a:rPr>
                        <a:t>Кл. час «Радость общения»</a:t>
                      </a:r>
                    </a:p>
                  </a:txBody>
                  <a:tcPr marL="68580" marR="68580" marT="0" marB="0"/>
                </a:tc>
                <a:tc>
                  <a:txBody>
                    <a:bodyPr/>
                    <a:lstStyle/>
                    <a:p>
                      <a:pPr algn="just">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Диспут «Как поступить»</a:t>
                      </a: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Беседа «О красоте и мужестве»</a:t>
                      </a:r>
                    </a:p>
                  </a:txBody>
                  <a:tcPr marL="68580" marR="68580" marT="0" marB="0"/>
                </a:tc>
                <a:tc>
                  <a:txBody>
                    <a:bodyPr/>
                    <a:lstStyle/>
                    <a:p>
                      <a:pPr>
                        <a:spcAft>
                          <a:spcPts val="0"/>
                        </a:spcAft>
                      </a:pPr>
                      <a:r>
                        <a:rPr lang="ru-RU" sz="800">
                          <a:latin typeface="Times New Roman"/>
                          <a:ea typeface="Times New Roman"/>
                        </a:rPr>
                        <a:t>Дискуссия «Я и моя семья»</a:t>
                      </a:r>
                    </a:p>
                  </a:txBody>
                  <a:tcPr marL="68580" marR="68580" marT="0" marB="0"/>
                </a:tc>
                <a:tc>
                  <a:txBody>
                    <a:bodyPr/>
                    <a:lstStyle/>
                    <a:p>
                      <a:pPr>
                        <a:spcAft>
                          <a:spcPts val="0"/>
                        </a:spcAft>
                      </a:pPr>
                      <a:r>
                        <a:rPr lang="ru-RU" sz="800">
                          <a:latin typeface="Times New Roman"/>
                          <a:ea typeface="Times New Roman"/>
                        </a:rPr>
                        <a:t>Концерт для мам и бабушек, посвященный Международному Дню 8 Марта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Литературно-музыкальная композиция «По дорогам войны»</a:t>
                      </a: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Экологическое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lnSpc>
                          <a:spcPct val="115000"/>
                        </a:lnSpc>
                        <a:spcAft>
                          <a:spcPts val="0"/>
                        </a:spcAft>
                      </a:pPr>
                      <a:r>
                        <a:rPr lang="ru-RU" sz="800">
                          <a:latin typeface="Times New Roman"/>
                          <a:ea typeface="Times New Roman"/>
                        </a:rPr>
                        <a:t>Диспут «Слышат ли нас деревья?»</a:t>
                      </a:r>
                    </a:p>
                  </a:txBody>
                  <a:tcPr marL="68580" marR="68580" marT="0" marB="0"/>
                </a:tc>
                <a:tc>
                  <a:txBody>
                    <a:bodyPr/>
                    <a:lstStyle/>
                    <a:p>
                      <a:pPr>
                        <a:lnSpc>
                          <a:spcPct val="115000"/>
                        </a:lnSpc>
                        <a:spcAft>
                          <a:spcPts val="0"/>
                        </a:spcAft>
                      </a:pPr>
                      <a:r>
                        <a:rPr lang="ru-RU" sz="800">
                          <a:latin typeface="Times New Roman"/>
                          <a:ea typeface="Times New Roman"/>
                        </a:rPr>
                        <a:t>Кл.час «Писатели об осени»</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Спортивно-оздоровительное</a:t>
                      </a:r>
                    </a:p>
                  </a:txBody>
                  <a:tcPr marL="68580" marR="68580" marT="0" marB="0"/>
                </a:tc>
                <a:tc>
                  <a:txBody>
                    <a:bodyPr/>
                    <a:lstStyle/>
                    <a:p>
                      <a:pPr>
                        <a:spcAft>
                          <a:spcPts val="0"/>
                        </a:spcAft>
                      </a:pPr>
                      <a:r>
                        <a:rPr lang="ru-RU" sz="800">
                          <a:latin typeface="Times New Roman"/>
                          <a:ea typeface="Times New Roman"/>
                        </a:rPr>
                        <a:t>Кл. час «Еще раз о режиме дня»</a:t>
                      </a:r>
                    </a:p>
                  </a:txBody>
                  <a:tcPr marL="68580" marR="68580" marT="0" marB="0"/>
                </a:tc>
                <a:tc>
                  <a:txBody>
                    <a:bodyPr/>
                    <a:lstStyle/>
                    <a:p>
                      <a:pPr>
                        <a:spcAft>
                          <a:spcPts val="0"/>
                        </a:spcAft>
                      </a:pPr>
                      <a:r>
                        <a:rPr lang="ru-RU" sz="800">
                          <a:latin typeface="Times New Roman"/>
                          <a:ea typeface="Times New Roman"/>
                        </a:rPr>
                        <a:t>Прогулка по осеннему парку</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Кл. час «Здоровье – ценность»</a:t>
                      </a:r>
                    </a:p>
                  </a:txBody>
                  <a:tcPr marL="68580" marR="68580" marT="0" marB="0"/>
                </a:tc>
                <a:tc>
                  <a:txBody>
                    <a:bodyPr/>
                    <a:lstStyle/>
                    <a:p>
                      <a:pPr>
                        <a:spcAft>
                          <a:spcPts val="0"/>
                        </a:spcAft>
                      </a:pPr>
                      <a:r>
                        <a:rPr lang="ru-RU" sz="800">
                          <a:latin typeface="Times New Roman"/>
                          <a:ea typeface="Times New Roman"/>
                        </a:rPr>
                        <a:t>Игра-путешествие «Откуда берутся грязнули?»</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Спортивно-игровая эстафета</a:t>
                      </a:r>
                    </a:p>
                  </a:txBody>
                  <a:tcPr marL="68580" marR="68580" marT="0" marB="0"/>
                </a:tc>
                <a:tc>
                  <a:txBody>
                    <a:bodyPr/>
                    <a:lstStyle/>
                    <a:p>
                      <a:pPr>
                        <a:spcAft>
                          <a:spcPts val="0"/>
                        </a:spcAft>
                      </a:pPr>
                      <a:r>
                        <a:rPr lang="ru-RU" sz="800">
                          <a:latin typeface="Times New Roman"/>
                          <a:ea typeface="Times New Roman"/>
                        </a:rPr>
                        <a:t>Кл.час «Растения-целители»</a:t>
                      </a: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Досуговое</a:t>
                      </a:r>
                    </a:p>
                  </a:txBody>
                  <a:tcPr marL="68580" marR="68580" marT="0" marB="0"/>
                </a:tc>
                <a:tc>
                  <a:txBody>
                    <a:bodyPr/>
                    <a:lstStyle/>
                    <a:p>
                      <a:pPr>
                        <a:lnSpc>
                          <a:spcPct val="115000"/>
                        </a:lnSpc>
                        <a:spcAft>
                          <a:spcPts val="0"/>
                        </a:spcAft>
                      </a:pPr>
                      <a:r>
                        <a:rPr lang="ru-RU" sz="800">
                          <a:latin typeface="Times New Roman"/>
                          <a:ea typeface="Times New Roman"/>
                        </a:rPr>
                        <a:t>Посещение театра</a:t>
                      </a:r>
                    </a:p>
                  </a:txBody>
                  <a:tcPr marL="68580" marR="68580" marT="0" marB="0"/>
                </a:tc>
                <a:tc>
                  <a:txBody>
                    <a:bodyPr/>
                    <a:lstStyle/>
                    <a:p>
                      <a:pPr>
                        <a:spcAft>
                          <a:spcPts val="0"/>
                        </a:spcAft>
                      </a:pPr>
                      <a:r>
                        <a:rPr lang="ru-RU" sz="800">
                          <a:latin typeface="Times New Roman"/>
                          <a:ea typeface="Times New Roman"/>
                        </a:rPr>
                        <a:t>Беседа «От красоты познания к творчеству»</a:t>
                      </a:r>
                    </a:p>
                  </a:txBody>
                  <a:tcPr marL="68580" marR="68580" marT="0" marB="0"/>
                </a:tc>
                <a:tc>
                  <a:txBody>
                    <a:bodyPr/>
                    <a:lstStyle/>
                    <a:p>
                      <a:pPr>
                        <a:lnSpc>
                          <a:spcPct val="115000"/>
                        </a:lnSpc>
                        <a:spcAft>
                          <a:spcPts val="0"/>
                        </a:spcAft>
                      </a:pPr>
                      <a:r>
                        <a:rPr lang="ru-RU" sz="800">
                          <a:latin typeface="Times New Roman"/>
                          <a:ea typeface="Times New Roman"/>
                        </a:rPr>
                        <a:t>Посещение музея</a:t>
                      </a:r>
                    </a:p>
                  </a:txBody>
                  <a:tcPr marL="68580" marR="68580" marT="0" marB="0"/>
                </a:tc>
                <a:tc>
                  <a:txBody>
                    <a:bodyPr/>
                    <a:lstStyle/>
                    <a:p>
                      <a:pPr>
                        <a:lnSpc>
                          <a:spcPct val="115000"/>
                        </a:lnSpc>
                        <a:spcAft>
                          <a:spcPts val="0"/>
                        </a:spcAft>
                      </a:pPr>
                      <a:r>
                        <a:rPr lang="ru-RU" sz="800">
                          <a:latin typeface="Times New Roman"/>
                          <a:ea typeface="Times New Roman"/>
                        </a:rPr>
                        <a:t>Творческая мастерская Деда Мороза. Костюмированный праздник.</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lnSpc>
                          <a:spcPct val="115000"/>
                        </a:lnSpc>
                        <a:spcAft>
                          <a:spcPts val="0"/>
                        </a:spcAft>
                      </a:pPr>
                      <a:r>
                        <a:rPr lang="ru-RU" sz="800">
                          <a:latin typeface="Times New Roman"/>
                          <a:ea typeface="Times New Roman"/>
                        </a:rPr>
                        <a:t>Посещение выставки</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r>
            </a:tbl>
          </a:graphicData>
        </a:graphic>
      </p:graphicFrame>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 реализации программы</a:t>
            </a:r>
            <a:endParaRPr lang="ru-RU" dirty="0"/>
          </a:p>
        </p:txBody>
      </p:sp>
      <p:graphicFrame>
        <p:nvGraphicFramePr>
          <p:cNvPr id="4" name="Содержимое 3"/>
          <p:cNvGraphicFramePr>
            <a:graphicFrameLocks noGrp="1"/>
          </p:cNvGraphicFramePr>
          <p:nvPr>
            <p:ph idx="1"/>
          </p:nvPr>
        </p:nvGraphicFramePr>
        <p:xfrm>
          <a:off x="457200" y="1774825"/>
          <a:ext cx="8229595" cy="3156712"/>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pPr algn="ctr">
                        <a:spcAft>
                          <a:spcPts val="0"/>
                        </a:spcAft>
                      </a:pPr>
                      <a:r>
                        <a:rPr lang="ru-RU" sz="1100" dirty="0" err="1">
                          <a:latin typeface="Times New Roman"/>
                          <a:ea typeface="Times New Roman"/>
                        </a:rPr>
                        <a:t>Уч</a:t>
                      </a:r>
                      <a:r>
                        <a:rPr lang="ru-RU" sz="1100" dirty="0">
                          <a:latin typeface="Times New Roman"/>
                          <a:ea typeface="Times New Roman"/>
                        </a:rPr>
                        <a:t>. год</a:t>
                      </a:r>
                      <a:endParaRPr lang="ru-RU" sz="1200" dirty="0">
                        <a:latin typeface="Times New Roman"/>
                        <a:ea typeface="Times New Roman"/>
                      </a:endParaRPr>
                    </a:p>
                  </a:txBody>
                  <a:tcPr marL="68580" marR="68580" marT="0" marB="0"/>
                </a:tc>
                <a:tc>
                  <a:txBody>
                    <a:bodyPr/>
                    <a:lstStyle/>
                    <a:p>
                      <a:pPr algn="ctr">
                        <a:spcAft>
                          <a:spcPts val="0"/>
                        </a:spcAft>
                      </a:pPr>
                      <a:r>
                        <a:rPr lang="ru-RU" sz="1100">
                          <a:latin typeface="Times New Roman"/>
                          <a:ea typeface="Times New Roman"/>
                        </a:rPr>
                        <a:t>Направления</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Сентябрь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Октябрь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Ноябрь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Декабрь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Январь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Февраль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Март</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Апрель</a:t>
                      </a:r>
                      <a:endParaRPr lang="ru-RU" sz="1200">
                        <a:latin typeface="Times New Roman"/>
                        <a:ea typeface="Times New Roman"/>
                      </a:endParaRPr>
                    </a:p>
                  </a:txBody>
                  <a:tcPr marL="68580" marR="68580" marT="0" marB="0"/>
                </a:tc>
                <a:tc>
                  <a:txBody>
                    <a:bodyPr/>
                    <a:lstStyle/>
                    <a:p>
                      <a:pPr>
                        <a:spcAft>
                          <a:spcPts val="0"/>
                        </a:spcAft>
                      </a:pPr>
                      <a:r>
                        <a:rPr lang="ru-RU" sz="1100" dirty="0">
                          <a:latin typeface="Times New Roman"/>
                          <a:ea typeface="Times New Roman"/>
                        </a:rPr>
                        <a:t>Май</a:t>
                      </a:r>
                      <a:endParaRPr lang="ru-RU" sz="1200" dirty="0">
                        <a:latin typeface="Times New Roman"/>
                        <a:ea typeface="Times New Roman"/>
                      </a:endParaRPr>
                    </a:p>
                  </a:txBody>
                  <a:tcPr marL="68580" marR="68580" marT="0" marB="0"/>
                </a:tc>
              </a:tr>
              <a:tr h="370840">
                <a:tc>
                  <a:txBody>
                    <a:bodyPr/>
                    <a:lstStyle/>
                    <a:p>
                      <a:r>
                        <a:rPr kumimoji="0" lang="ru-RU" sz="1800" kern="1200" dirty="0" smtClean="0">
                          <a:solidFill>
                            <a:schemeClr val="dk1"/>
                          </a:solidFill>
                          <a:latin typeface="Times New Roman" pitchFamily="18" charset="0"/>
                          <a:ea typeface="+mn-ea"/>
                          <a:cs typeface="Times New Roman" pitchFamily="18" charset="0"/>
                        </a:rPr>
                        <a:t>2014-2015</a:t>
                      </a:r>
                      <a:endParaRPr lang="ru-RU" dirty="0">
                        <a:latin typeface="Times New Roman" pitchFamily="18" charset="0"/>
                        <a:cs typeface="Times New Roman" pitchFamily="18" charset="0"/>
                      </a:endParaRPr>
                    </a:p>
                  </a:txBody>
                  <a:tcPr/>
                </a:tc>
                <a:tc>
                  <a:txBody>
                    <a:bodyPr/>
                    <a:lstStyle/>
                    <a:p>
                      <a:pPr>
                        <a:spcAft>
                          <a:spcPts val="0"/>
                        </a:spcAft>
                      </a:pPr>
                      <a:r>
                        <a:rPr lang="ru-RU" sz="800">
                          <a:latin typeface="Times New Roman"/>
                          <a:ea typeface="Times New Roman"/>
                        </a:rPr>
                        <a:t>Интеллектуально-познавательное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lgn="just">
                        <a:spcAft>
                          <a:spcPts val="0"/>
                        </a:spcAft>
                      </a:pPr>
                      <a:r>
                        <a:rPr lang="ru-RU" sz="800">
                          <a:latin typeface="Times New Roman"/>
                          <a:ea typeface="Times New Roman"/>
                        </a:rPr>
                        <a:t>Олимпиады по русскому языку и по литературе</a:t>
                      </a:r>
                    </a:p>
                  </a:txBody>
                  <a:tcPr marL="68580" marR="68580" marT="0" marB="0"/>
                </a:tc>
                <a:tc>
                  <a:txBody>
                    <a:bodyPr/>
                    <a:lstStyle/>
                    <a:p>
                      <a:pPr>
                        <a:spcAft>
                          <a:spcPts val="0"/>
                        </a:spcAft>
                      </a:pPr>
                      <a:r>
                        <a:rPr lang="ru-RU" sz="800">
                          <a:latin typeface="Times New Roman"/>
                          <a:ea typeface="Times New Roman"/>
                        </a:rPr>
                        <a:t>Игра «Что? Где? Когда?» </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Устный журнал «Наш друг – кино»</a:t>
                      </a:r>
                    </a:p>
                  </a:txBody>
                  <a:tcPr marL="68580" marR="68580" marT="0" marB="0"/>
                </a:tc>
                <a:tc>
                  <a:txBody>
                    <a:bodyPr/>
                    <a:lstStyle/>
                    <a:p>
                      <a:pPr algn="just">
                        <a:spcAft>
                          <a:spcPts val="0"/>
                        </a:spcAft>
                      </a:pPr>
                      <a:r>
                        <a:rPr lang="ru-RU" sz="800">
                          <a:latin typeface="Times New Roman"/>
                          <a:ea typeface="Times New Roman"/>
                        </a:rPr>
                        <a:t>Кл. час «Конституция – основной закон Р.Ф.».</a:t>
                      </a:r>
                    </a:p>
                  </a:txBody>
                  <a:tcPr marL="68580" marR="68580" marT="0" marB="0"/>
                </a:tc>
                <a:tc>
                  <a:txBody>
                    <a:bodyPr/>
                    <a:lstStyle/>
                    <a:p>
                      <a:pPr>
                        <a:spcAft>
                          <a:spcPts val="0"/>
                        </a:spcAft>
                      </a:pPr>
                      <a:r>
                        <a:rPr lang="ru-RU" sz="800">
                          <a:latin typeface="Times New Roman"/>
                          <a:ea typeface="Times New Roman"/>
                        </a:rPr>
                        <a:t>Игра «Ты и твоя будущая профессия»</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Литературно –музыкальная композиция «Музыка и мы»</a:t>
                      </a: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Нравственное</a:t>
                      </a:r>
                    </a:p>
                  </a:txBody>
                  <a:tcPr marL="68580" marR="68580" marT="0" marB="0"/>
                </a:tc>
                <a:tc>
                  <a:txBody>
                    <a:bodyPr/>
                    <a:lstStyle/>
                    <a:p>
                      <a:pPr algn="just">
                        <a:spcAft>
                          <a:spcPts val="0"/>
                        </a:spcAft>
                      </a:pPr>
                      <a:r>
                        <a:rPr lang="ru-RU" sz="800">
                          <a:latin typeface="Times New Roman"/>
                          <a:ea typeface="Times New Roman"/>
                        </a:rPr>
                        <a:t>Классный час «Я и язык моего народа»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Диспут «Семейные проблемы. Как их решать?»</a:t>
                      </a:r>
                    </a:p>
                  </a:txBody>
                  <a:tcPr marL="68580" marR="68580" marT="0" marB="0"/>
                </a:tc>
                <a:tc>
                  <a:txBody>
                    <a:bodyPr/>
                    <a:lstStyle/>
                    <a:p>
                      <a:pPr>
                        <a:spcAft>
                          <a:spcPts val="0"/>
                        </a:spcAft>
                      </a:pPr>
                      <a:r>
                        <a:rPr lang="ru-RU" sz="800">
                          <a:latin typeface="Times New Roman"/>
                          <a:ea typeface="Times New Roman"/>
                        </a:rPr>
                        <a:t>Кл.час «Права ребенка»</a:t>
                      </a:r>
                    </a:p>
                  </a:txBody>
                  <a:tcPr marL="68580" marR="68580" marT="0" marB="0"/>
                </a:tc>
                <a:tc>
                  <a:txBody>
                    <a:bodyPr/>
                    <a:lstStyle/>
                    <a:p>
                      <a:pPr>
                        <a:spcAft>
                          <a:spcPts val="0"/>
                        </a:spcAft>
                      </a:pPr>
                      <a:r>
                        <a:rPr lang="ru-RU" sz="800">
                          <a:latin typeface="Times New Roman"/>
                          <a:ea typeface="Times New Roman"/>
                        </a:rPr>
                        <a:t>Кл.час «Путь к успеху»</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Диспут «Учиться на совесть – долг или одолжение»</a:t>
                      </a:r>
                    </a:p>
                  </a:txBody>
                  <a:tcPr marL="68580" marR="68580" marT="0" marB="0"/>
                </a:tc>
                <a:tc>
                  <a:txBody>
                    <a:bodyPr/>
                    <a:lstStyle/>
                    <a:p>
                      <a:pPr>
                        <a:spcAft>
                          <a:spcPts val="0"/>
                        </a:spcAft>
                      </a:pPr>
                      <a:r>
                        <a:rPr lang="ru-RU" sz="800">
                          <a:latin typeface="Times New Roman"/>
                          <a:ea typeface="Times New Roman"/>
                        </a:rPr>
                        <a:t>Кл. час «Путь к себе»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Экологическое</a:t>
                      </a:r>
                    </a:p>
                  </a:txBody>
                  <a:tcPr marL="68580" marR="68580" marT="0" marB="0"/>
                </a:tc>
                <a:tc>
                  <a:txBody>
                    <a:bodyPr/>
                    <a:lstStyle/>
                    <a:p>
                      <a:pPr>
                        <a:spcAft>
                          <a:spcPts val="0"/>
                        </a:spcAft>
                      </a:pPr>
                      <a:r>
                        <a:rPr lang="ru-RU" sz="800">
                          <a:latin typeface="Times New Roman"/>
                          <a:ea typeface="Times New Roman"/>
                        </a:rPr>
                        <a:t>Экскурсия в лес «Серьезный разговор»</a:t>
                      </a:r>
                    </a:p>
                  </a:txBody>
                  <a:tcPr marL="68580" marR="68580" marT="0" marB="0"/>
                </a:tc>
                <a:tc>
                  <a:txBody>
                    <a:bodyPr/>
                    <a:lstStyle/>
                    <a:p>
                      <a:pPr>
                        <a:lnSpc>
                          <a:spcPct val="115000"/>
                        </a:lnSpc>
                        <a:spcAft>
                          <a:spcPts val="0"/>
                        </a:spcAft>
                      </a:pPr>
                      <a:r>
                        <a:rPr lang="ru-RU" sz="800">
                          <a:latin typeface="Times New Roman"/>
                          <a:ea typeface="Times New Roman"/>
                        </a:rPr>
                        <a:t>Кл. час «Наш природный мир».</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Устный журнал «Наша чистая планета»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lnSpc>
                          <a:spcPct val="115000"/>
                        </a:lnSpc>
                        <a:spcAft>
                          <a:spcPts val="0"/>
                        </a:spcAft>
                      </a:pPr>
                      <a:r>
                        <a:rPr lang="ru-RU" sz="800">
                          <a:latin typeface="Times New Roman"/>
                          <a:ea typeface="Times New Roman"/>
                        </a:rPr>
                        <a:t>Кл.час «Писатели о весне»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Спортивно-оздоровительное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Кл. час «О вреде курения и алкоголизма»</a:t>
                      </a:r>
                    </a:p>
                  </a:txBody>
                  <a:tcPr marL="68580" marR="68580" marT="0" marB="0"/>
                </a:tc>
                <a:tc>
                  <a:txBody>
                    <a:bodyPr/>
                    <a:lstStyle/>
                    <a:p>
                      <a:pPr>
                        <a:spcAft>
                          <a:spcPts val="0"/>
                        </a:spcAft>
                      </a:pPr>
                      <a:r>
                        <a:rPr lang="ru-RU" sz="800">
                          <a:latin typeface="Times New Roman"/>
                          <a:ea typeface="Times New Roman"/>
                        </a:rPr>
                        <a:t>Спортивно-поисковый турнир</a:t>
                      </a:r>
                    </a:p>
                  </a:txBody>
                  <a:tcPr marL="68580" marR="68580" marT="0" marB="0"/>
                </a:tc>
                <a:tc>
                  <a:txBody>
                    <a:bodyPr/>
                    <a:lstStyle/>
                    <a:p>
                      <a:pPr>
                        <a:spcAft>
                          <a:spcPts val="0"/>
                        </a:spcAft>
                      </a:pPr>
                      <a:r>
                        <a:rPr lang="ru-RU" sz="800">
                          <a:latin typeface="Times New Roman"/>
                          <a:ea typeface="Times New Roman"/>
                        </a:rPr>
                        <a:t>Прогулка по парку</a:t>
                      </a:r>
                    </a:p>
                  </a:txBody>
                  <a:tcPr marL="68580" marR="68580" marT="0" marB="0"/>
                </a:tc>
                <a:tc>
                  <a:txBody>
                    <a:bodyPr/>
                    <a:lstStyle/>
                    <a:p>
                      <a:pPr>
                        <a:spcAft>
                          <a:spcPts val="0"/>
                        </a:spcAft>
                      </a:pPr>
                      <a:r>
                        <a:rPr lang="ru-RU" sz="800">
                          <a:latin typeface="Times New Roman"/>
                          <a:ea typeface="Times New Roman"/>
                        </a:rPr>
                        <a:t>Кл. час «Пирамида здорового питания»</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Игры на свежем воздухе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Поход в лес</a:t>
                      </a: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Досуговое</a:t>
                      </a:r>
                    </a:p>
                  </a:txBody>
                  <a:tcPr marL="68580" marR="68580" marT="0" marB="0"/>
                </a:tc>
                <a:tc>
                  <a:txBody>
                    <a:bodyPr/>
                    <a:lstStyle/>
                    <a:p>
                      <a:pPr>
                        <a:lnSpc>
                          <a:spcPct val="115000"/>
                        </a:lnSpc>
                        <a:spcAft>
                          <a:spcPts val="0"/>
                        </a:spcAft>
                      </a:pPr>
                      <a:r>
                        <a:rPr lang="ru-RU" sz="800">
                          <a:latin typeface="Times New Roman"/>
                          <a:ea typeface="Times New Roman"/>
                        </a:rPr>
                        <a:t>Посещение театра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Новогодний раздник</a:t>
                      </a:r>
                    </a:p>
                  </a:txBody>
                  <a:tcPr marL="68580" marR="68580" marT="0" marB="0"/>
                </a:tc>
                <a:tc>
                  <a:txBody>
                    <a:bodyPr/>
                    <a:lstStyle/>
                    <a:p>
                      <a:pPr>
                        <a:lnSpc>
                          <a:spcPct val="115000"/>
                        </a:lnSpc>
                        <a:spcAft>
                          <a:spcPts val="0"/>
                        </a:spcAft>
                      </a:pPr>
                      <a:r>
                        <a:rPr lang="ru-RU" sz="800">
                          <a:latin typeface="Times New Roman"/>
                          <a:ea typeface="Times New Roman"/>
                        </a:rPr>
                        <a:t>Посещение театра</a:t>
                      </a:r>
                    </a:p>
                  </a:txBody>
                  <a:tcPr marL="68580" marR="68580" marT="0" marB="0"/>
                </a:tc>
                <a:tc>
                  <a:txBody>
                    <a:bodyPr/>
                    <a:lstStyle/>
                    <a:p>
                      <a:pPr>
                        <a:lnSpc>
                          <a:spcPct val="115000"/>
                        </a:lnSpc>
                        <a:spcAft>
                          <a:spcPts val="0"/>
                        </a:spcAft>
                      </a:pPr>
                      <a:r>
                        <a:rPr lang="ru-RU" sz="800">
                          <a:latin typeface="Times New Roman"/>
                          <a:ea typeface="Times New Roman"/>
                        </a:rPr>
                        <a:t>Посещение выставки</a:t>
                      </a:r>
                    </a:p>
                  </a:txBody>
                  <a:tcPr marL="68580" marR="68580" marT="0" marB="0"/>
                </a:tc>
                <a:tc>
                  <a:txBody>
                    <a:bodyPr/>
                    <a:lstStyle/>
                    <a:p>
                      <a:pPr>
                        <a:lnSpc>
                          <a:spcPct val="115000"/>
                        </a:lnSpc>
                        <a:spcAft>
                          <a:spcPts val="0"/>
                        </a:spcAft>
                      </a:pPr>
                      <a:r>
                        <a:rPr lang="ru-RU" sz="800">
                          <a:latin typeface="Times New Roman"/>
                          <a:ea typeface="Times New Roman"/>
                        </a:rPr>
                        <a:t>Конкурс «Коса – девичья краса».</a:t>
                      </a:r>
                    </a:p>
                  </a:txBody>
                  <a:tcPr marL="68580" marR="68580" marT="0" marB="0"/>
                </a:tc>
                <a:tc>
                  <a:txBody>
                    <a:bodyPr/>
                    <a:lstStyle/>
                    <a:p>
                      <a:pPr>
                        <a:lnSpc>
                          <a:spcPct val="115000"/>
                        </a:lnSpc>
                        <a:spcAft>
                          <a:spcPts val="0"/>
                        </a:spcAft>
                      </a:pPr>
                      <a:r>
                        <a:rPr lang="ru-RU" sz="800">
                          <a:latin typeface="Times New Roman"/>
                          <a:ea typeface="Times New Roman"/>
                        </a:rPr>
                        <a:t>Посещение музея</a:t>
                      </a: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r>
            </a:tbl>
          </a:graphicData>
        </a:graphic>
      </p:graphicFrame>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Эпиграфы</a:t>
            </a:r>
            <a:endParaRPr lang="ru-RU" dirty="0"/>
          </a:p>
        </p:txBody>
      </p:sp>
      <p:sp>
        <p:nvSpPr>
          <p:cNvPr id="3" name="Содержимое 2"/>
          <p:cNvSpPr>
            <a:spLocks noGrp="1"/>
          </p:cNvSpPr>
          <p:nvPr>
            <p:ph idx="1"/>
          </p:nvPr>
        </p:nvSpPr>
        <p:spPr/>
        <p:txBody>
          <a:bodyPr/>
          <a:lstStyle/>
          <a:p>
            <a:pPr>
              <a:buNone/>
            </a:pPr>
            <a:r>
              <a:rPr lang="ru-RU" dirty="0" smtClean="0"/>
              <a:t>            Дитя – драгоценность, но ещё большая драгоценность – его воспитание.</a:t>
            </a:r>
          </a:p>
          <a:p>
            <a:pPr algn="r">
              <a:buNone/>
            </a:pPr>
            <a:r>
              <a:rPr lang="ru-RU" sz="1800" dirty="0" smtClean="0"/>
              <a:t>Народная мудрость</a:t>
            </a:r>
          </a:p>
          <a:p>
            <a:pPr>
              <a:buNone/>
            </a:pPr>
            <a:endParaRPr lang="ru-RU" sz="1800" dirty="0" smtClean="0"/>
          </a:p>
          <a:p>
            <a:pPr>
              <a:buNone/>
            </a:pPr>
            <a:endParaRPr lang="ru-RU" sz="1800" dirty="0" smtClean="0"/>
          </a:p>
          <a:p>
            <a:pPr>
              <a:buNone/>
            </a:pPr>
            <a:r>
              <a:rPr lang="ru-RU" dirty="0" smtClean="0"/>
              <a:t>            Имей сердце, имей душу, и будешь человек во всякое время.</a:t>
            </a:r>
          </a:p>
          <a:p>
            <a:pPr algn="r">
              <a:buNone/>
            </a:pPr>
            <a:r>
              <a:rPr lang="ru-RU" sz="1800" dirty="0" smtClean="0"/>
              <a:t>Д.И.Фонвизин</a:t>
            </a:r>
            <a:endParaRPr lang="ru-RU"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 реализации программы</a:t>
            </a:r>
            <a:endParaRPr lang="ru-RU" dirty="0"/>
          </a:p>
        </p:txBody>
      </p:sp>
      <p:graphicFrame>
        <p:nvGraphicFramePr>
          <p:cNvPr id="4" name="Содержимое 3"/>
          <p:cNvGraphicFramePr>
            <a:graphicFrameLocks noGrp="1"/>
          </p:cNvGraphicFramePr>
          <p:nvPr>
            <p:ph idx="1"/>
          </p:nvPr>
        </p:nvGraphicFramePr>
        <p:xfrm>
          <a:off x="457200" y="1774825"/>
          <a:ext cx="8229595" cy="4028440"/>
        </p:xfrm>
        <a:graphic>
          <a:graphicData uri="http://schemas.openxmlformats.org/drawingml/2006/table">
            <a:tbl>
              <a:tblPr firstRow="1" bandRow="1">
                <a:tableStyleId>{5C22544A-7EE6-4342-B048-85BDC9FD1C3A}</a:tableStyleId>
              </a:tblPr>
              <a:tblGrid>
                <a:gridCol w="748145"/>
                <a:gridCol w="748145"/>
                <a:gridCol w="748145"/>
                <a:gridCol w="748145"/>
                <a:gridCol w="748145"/>
                <a:gridCol w="748145"/>
                <a:gridCol w="748145"/>
                <a:gridCol w="748145"/>
                <a:gridCol w="748145"/>
                <a:gridCol w="748145"/>
                <a:gridCol w="748145"/>
              </a:tblGrid>
              <a:tr h="370840">
                <a:tc>
                  <a:txBody>
                    <a:bodyPr/>
                    <a:lstStyle/>
                    <a:p>
                      <a:pPr algn="ctr">
                        <a:spcAft>
                          <a:spcPts val="0"/>
                        </a:spcAft>
                      </a:pPr>
                      <a:r>
                        <a:rPr lang="ru-RU" sz="1100" dirty="0" err="1">
                          <a:latin typeface="Times New Roman"/>
                          <a:ea typeface="Times New Roman"/>
                        </a:rPr>
                        <a:t>Уч</a:t>
                      </a:r>
                      <a:r>
                        <a:rPr lang="ru-RU" sz="1100" dirty="0">
                          <a:latin typeface="Times New Roman"/>
                          <a:ea typeface="Times New Roman"/>
                        </a:rPr>
                        <a:t>. год</a:t>
                      </a:r>
                      <a:endParaRPr lang="ru-RU" sz="1200" dirty="0">
                        <a:latin typeface="Times New Roman"/>
                        <a:ea typeface="Times New Roman"/>
                      </a:endParaRPr>
                    </a:p>
                  </a:txBody>
                  <a:tcPr marL="68580" marR="68580" marT="0" marB="0"/>
                </a:tc>
                <a:tc>
                  <a:txBody>
                    <a:bodyPr/>
                    <a:lstStyle/>
                    <a:p>
                      <a:pPr algn="ctr">
                        <a:spcAft>
                          <a:spcPts val="0"/>
                        </a:spcAft>
                      </a:pPr>
                      <a:r>
                        <a:rPr lang="ru-RU" sz="1100">
                          <a:latin typeface="Times New Roman"/>
                          <a:ea typeface="Times New Roman"/>
                        </a:rPr>
                        <a:t>Направления</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Сентябрь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Октябрь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Ноябрь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Декабрь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Январь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Февраль</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Март</a:t>
                      </a:r>
                      <a:endParaRPr lang="ru-RU" sz="1200">
                        <a:latin typeface="Times New Roman"/>
                        <a:ea typeface="Times New Roman"/>
                      </a:endParaRPr>
                    </a:p>
                  </a:txBody>
                  <a:tcPr marL="68580" marR="68580" marT="0" marB="0"/>
                </a:tc>
                <a:tc>
                  <a:txBody>
                    <a:bodyPr/>
                    <a:lstStyle/>
                    <a:p>
                      <a:pPr>
                        <a:spcAft>
                          <a:spcPts val="0"/>
                        </a:spcAft>
                      </a:pPr>
                      <a:r>
                        <a:rPr lang="ru-RU" sz="1100">
                          <a:latin typeface="Times New Roman"/>
                          <a:ea typeface="Times New Roman"/>
                        </a:rPr>
                        <a:t>Апрель</a:t>
                      </a:r>
                      <a:endParaRPr lang="ru-RU" sz="1200">
                        <a:latin typeface="Times New Roman"/>
                        <a:ea typeface="Times New Roman"/>
                      </a:endParaRPr>
                    </a:p>
                  </a:txBody>
                  <a:tcPr marL="68580" marR="68580" marT="0" marB="0"/>
                </a:tc>
                <a:tc>
                  <a:txBody>
                    <a:bodyPr/>
                    <a:lstStyle/>
                    <a:p>
                      <a:pPr>
                        <a:spcAft>
                          <a:spcPts val="0"/>
                        </a:spcAft>
                      </a:pPr>
                      <a:r>
                        <a:rPr lang="ru-RU" sz="1100" dirty="0">
                          <a:latin typeface="Times New Roman"/>
                          <a:ea typeface="Times New Roman"/>
                        </a:rPr>
                        <a:t>Май</a:t>
                      </a:r>
                      <a:endParaRPr lang="ru-RU" sz="1200" dirty="0">
                        <a:latin typeface="Times New Roman"/>
                        <a:ea typeface="Times New Roman"/>
                      </a:endParaRPr>
                    </a:p>
                  </a:txBody>
                  <a:tcPr marL="68580" marR="68580" marT="0" marB="0"/>
                </a:tc>
              </a:tr>
              <a:tr h="370840">
                <a:tc>
                  <a:txBody>
                    <a:bodyPr/>
                    <a:lstStyle/>
                    <a:p>
                      <a:pPr algn="ctr">
                        <a:spcAft>
                          <a:spcPts val="0"/>
                        </a:spcAft>
                      </a:pPr>
                      <a:r>
                        <a:rPr lang="ru-RU" sz="1800" dirty="0">
                          <a:latin typeface="Times New Roman"/>
                          <a:ea typeface="Times New Roman"/>
                        </a:rPr>
                        <a:t>2015-2016</a:t>
                      </a:r>
                    </a:p>
                  </a:txBody>
                  <a:tcPr marL="68580" marR="68580" marT="0" marB="0"/>
                </a:tc>
                <a:tc>
                  <a:txBody>
                    <a:bodyPr/>
                    <a:lstStyle/>
                    <a:p>
                      <a:pPr>
                        <a:spcAft>
                          <a:spcPts val="0"/>
                        </a:spcAft>
                      </a:pPr>
                      <a:r>
                        <a:rPr lang="ru-RU" sz="800" dirty="0">
                          <a:latin typeface="Times New Roman"/>
                          <a:ea typeface="Times New Roman"/>
                        </a:rPr>
                        <a:t>Интеллектуально-познавательное</a:t>
                      </a:r>
                    </a:p>
                  </a:txBody>
                  <a:tcPr marL="68580" marR="68580" marT="0" marB="0"/>
                </a:tc>
                <a:tc>
                  <a:txBody>
                    <a:bodyPr/>
                    <a:lstStyle/>
                    <a:p>
                      <a:pPr>
                        <a:spcAft>
                          <a:spcPts val="0"/>
                        </a:spcAft>
                      </a:pPr>
                      <a:r>
                        <a:rPr lang="ru-RU" sz="800" dirty="0">
                          <a:latin typeface="Times New Roman"/>
                          <a:ea typeface="Times New Roman"/>
                        </a:rPr>
                        <a:t>Игра «Неиспорченный телефон»</a:t>
                      </a:r>
                    </a:p>
                  </a:txBody>
                  <a:tcPr marL="68580" marR="68580" marT="0" marB="0"/>
                </a:tc>
                <a:tc>
                  <a:txBody>
                    <a:bodyPr/>
                    <a:lstStyle/>
                    <a:p>
                      <a:pPr algn="just">
                        <a:spcAft>
                          <a:spcPts val="0"/>
                        </a:spcAft>
                      </a:pPr>
                      <a:r>
                        <a:rPr lang="ru-RU" sz="800" dirty="0">
                          <a:latin typeface="Times New Roman"/>
                          <a:ea typeface="Times New Roman"/>
                        </a:rPr>
                        <a:t>Олимпиады по русскому языку и по литературе</a:t>
                      </a: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c>
                  <a:txBody>
                    <a:bodyPr/>
                    <a:lstStyle/>
                    <a:p>
                      <a:pPr>
                        <a:spcAft>
                          <a:spcPts val="0"/>
                        </a:spcAft>
                      </a:pPr>
                      <a:r>
                        <a:rPr lang="ru-RU" sz="800" dirty="0" err="1">
                          <a:latin typeface="Times New Roman"/>
                          <a:ea typeface="Times New Roman"/>
                        </a:rPr>
                        <a:t>Кл.час</a:t>
                      </a:r>
                      <a:r>
                        <a:rPr lang="ru-RU" sz="800" dirty="0">
                          <a:latin typeface="Times New Roman"/>
                          <a:ea typeface="Times New Roman"/>
                        </a:rPr>
                        <a:t> «искусство края моего»</a:t>
                      </a: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c>
                  <a:txBody>
                    <a:bodyPr/>
                    <a:lstStyle/>
                    <a:p>
                      <a:pPr>
                        <a:spcAft>
                          <a:spcPts val="0"/>
                        </a:spcAft>
                      </a:pPr>
                      <a:r>
                        <a:rPr lang="ru-RU" sz="800" dirty="0">
                          <a:latin typeface="Times New Roman"/>
                          <a:ea typeface="Times New Roman"/>
                        </a:rPr>
                        <a:t>Викторина «Чудо, имя которому – книга»</a:t>
                      </a: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c>
                  <a:txBody>
                    <a:bodyPr/>
                    <a:lstStyle/>
                    <a:p>
                      <a:pPr>
                        <a:spcAft>
                          <a:spcPts val="0"/>
                        </a:spcAft>
                      </a:pPr>
                      <a:r>
                        <a:rPr lang="ru-RU" sz="800" dirty="0">
                          <a:latin typeface="Times New Roman"/>
                          <a:ea typeface="Times New Roman"/>
                        </a:rPr>
                        <a:t>Круглый стол «В клубе интересных встреч» (Рассказы родителей о своих профессиях)</a:t>
                      </a: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Нравственное</a:t>
                      </a:r>
                    </a:p>
                  </a:txBody>
                  <a:tcPr marL="68580" marR="68580" marT="0" marB="0"/>
                </a:tc>
                <a:tc>
                  <a:txBody>
                    <a:bodyPr/>
                    <a:lstStyle/>
                    <a:p>
                      <a:pPr>
                        <a:spcAft>
                          <a:spcPts val="0"/>
                        </a:spcAft>
                      </a:pPr>
                      <a:r>
                        <a:rPr lang="ru-RU" sz="800">
                          <a:latin typeface="Times New Roman"/>
                          <a:ea typeface="Times New Roman"/>
                        </a:rPr>
                        <a:t>Беседа «Внешнее проявление культуры и бескультурья»</a:t>
                      </a:r>
                    </a:p>
                  </a:txBody>
                  <a:tcPr marL="68580" marR="68580" marT="0" marB="0"/>
                </a:tc>
                <a:tc>
                  <a:txBody>
                    <a:bodyPr/>
                    <a:lstStyle/>
                    <a:p>
                      <a:pPr>
                        <a:spcAft>
                          <a:spcPts val="0"/>
                        </a:spcAft>
                      </a:pPr>
                      <a:r>
                        <a:rPr lang="ru-RU" sz="800">
                          <a:latin typeface="Times New Roman"/>
                          <a:ea typeface="Times New Roman"/>
                        </a:rPr>
                        <a:t>Диспут «В чем смысл жизни»</a:t>
                      </a:r>
                    </a:p>
                  </a:txBody>
                  <a:tcPr marL="68580" marR="68580" marT="0" marB="0"/>
                </a:tc>
                <a:tc>
                  <a:txBody>
                    <a:bodyPr/>
                    <a:lstStyle/>
                    <a:p>
                      <a:pPr>
                        <a:spcAft>
                          <a:spcPts val="0"/>
                        </a:spcAft>
                      </a:pPr>
                      <a:r>
                        <a:rPr lang="ru-RU" sz="800">
                          <a:latin typeface="Times New Roman"/>
                          <a:ea typeface="Times New Roman"/>
                        </a:rPr>
                        <a:t>Брейн-ринг «Учимся решать проблемы»</a:t>
                      </a:r>
                    </a:p>
                  </a:txBody>
                  <a:tcPr marL="68580" marR="68580" marT="0" marB="0"/>
                </a:tc>
                <a:tc>
                  <a:txBody>
                    <a:bodyPr/>
                    <a:lstStyle/>
                    <a:p>
                      <a:pPr>
                        <a:spcAft>
                          <a:spcPts val="0"/>
                        </a:spcAft>
                      </a:pPr>
                      <a:r>
                        <a:rPr lang="ru-RU" sz="800">
                          <a:latin typeface="Times New Roman"/>
                          <a:ea typeface="Times New Roman"/>
                        </a:rPr>
                        <a:t>Кл час о толерантности</a:t>
                      </a:r>
                    </a:p>
                  </a:txBody>
                  <a:tcPr marL="68580" marR="68580" marT="0" marB="0"/>
                </a:tc>
                <a:tc>
                  <a:txBody>
                    <a:bodyPr/>
                    <a:lstStyle/>
                    <a:p>
                      <a:pPr>
                        <a:spcAft>
                          <a:spcPts val="0"/>
                        </a:spcAft>
                      </a:pPr>
                      <a:r>
                        <a:rPr lang="ru-RU" sz="800">
                          <a:latin typeface="Times New Roman"/>
                          <a:ea typeface="Times New Roman"/>
                        </a:rPr>
                        <a:t>Круглый стол «семья в моей жизни»</a:t>
                      </a:r>
                    </a:p>
                  </a:txBody>
                  <a:tcPr marL="68580" marR="68580" marT="0" marB="0"/>
                </a:tc>
                <a:tc>
                  <a:txBody>
                    <a:bodyPr/>
                    <a:lstStyle/>
                    <a:p>
                      <a:pPr>
                        <a:spcAft>
                          <a:spcPts val="0"/>
                        </a:spcAft>
                      </a:pPr>
                      <a:r>
                        <a:rPr lang="ru-RU" sz="800">
                          <a:latin typeface="Times New Roman"/>
                          <a:ea typeface="Times New Roman"/>
                        </a:rPr>
                        <a:t>Кл. час «Для наших юношей»</a:t>
                      </a:r>
                    </a:p>
                  </a:txBody>
                  <a:tcPr marL="68580" marR="68580" marT="0" marB="0"/>
                </a:tc>
                <a:tc>
                  <a:txBody>
                    <a:bodyPr/>
                    <a:lstStyle/>
                    <a:p>
                      <a:pPr>
                        <a:spcAft>
                          <a:spcPts val="0"/>
                        </a:spcAft>
                      </a:pPr>
                      <a:r>
                        <a:rPr lang="ru-RU" sz="800">
                          <a:latin typeface="Times New Roman"/>
                          <a:ea typeface="Times New Roman"/>
                        </a:rPr>
                        <a:t>Кл. час «Для наших девушек»</a:t>
                      </a:r>
                    </a:p>
                  </a:txBody>
                  <a:tcPr marL="68580" marR="68580" marT="0" marB="0"/>
                </a:tc>
                <a:tc>
                  <a:txBody>
                    <a:bodyPr/>
                    <a:lstStyle/>
                    <a:p>
                      <a:pPr>
                        <a:spcAft>
                          <a:spcPts val="0"/>
                        </a:spcAft>
                      </a:pPr>
                      <a:r>
                        <a:rPr lang="ru-RU" sz="800">
                          <a:latin typeface="Times New Roman"/>
                          <a:ea typeface="Times New Roman"/>
                        </a:rPr>
                        <a:t>Кл. час «Куда пойти учться?»</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Экологическое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Кл час «Экология»</a:t>
                      </a:r>
                    </a:p>
                  </a:txBody>
                  <a:tcPr marL="68580" marR="68580" marT="0" marB="0"/>
                </a:tc>
                <a:tc>
                  <a:txBody>
                    <a:bodyPr/>
                    <a:lstStyle/>
                    <a:p>
                      <a:pPr>
                        <a:spcAft>
                          <a:spcPts val="0"/>
                        </a:spcAft>
                      </a:pPr>
                      <a:r>
                        <a:rPr lang="ru-RU" sz="800">
                          <a:latin typeface="Times New Roman"/>
                          <a:ea typeface="Times New Roman"/>
                        </a:rPr>
                        <a:t>Литературно-музыкальная композиция «Созерцание чуда»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Кл час «Времена года в произведениях русских писателей и поэтов»</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Спортивно-оздоровительное</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Кл. час «Вредные привычки не для нас»</a:t>
                      </a:r>
                    </a:p>
                  </a:txBody>
                  <a:tcPr marL="68580" marR="68580" marT="0" marB="0"/>
                </a:tc>
                <a:tc>
                  <a:txBody>
                    <a:bodyPr/>
                    <a:lstStyle/>
                    <a:p>
                      <a:pPr>
                        <a:spcAft>
                          <a:spcPts val="0"/>
                        </a:spcAft>
                      </a:pPr>
                      <a:r>
                        <a:rPr lang="ru-RU" sz="800">
                          <a:latin typeface="Times New Roman"/>
                          <a:ea typeface="Times New Roman"/>
                        </a:rPr>
                        <a:t>«Марафон игр»</a:t>
                      </a:r>
                    </a:p>
                  </a:txBody>
                  <a:tcPr marL="68580" marR="68580" marT="0" marB="0"/>
                </a:tc>
                <a:tc>
                  <a:txBody>
                    <a:bodyPr/>
                    <a:lstStyle/>
                    <a:p>
                      <a:pPr>
                        <a:spcAft>
                          <a:spcPts val="0"/>
                        </a:spcAft>
                      </a:pPr>
                      <a:r>
                        <a:rPr lang="ru-RU" sz="800">
                          <a:latin typeface="Times New Roman"/>
                          <a:ea typeface="Times New Roman"/>
                        </a:rPr>
                        <a:t>Прогулка по зимнему парку</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r>
                        <a:rPr lang="ru-RU" sz="800">
                          <a:latin typeface="Times New Roman"/>
                          <a:ea typeface="Times New Roman"/>
                        </a:rPr>
                        <a:t>Эстафета «Папа, мама, я – спортивная семья»</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r>
              <a:tr h="370840">
                <a:tc>
                  <a:txBody>
                    <a:bodyPr/>
                    <a:lstStyle/>
                    <a:p>
                      <a:endParaRPr lang="ru-RU"/>
                    </a:p>
                  </a:txBody>
                  <a:tcPr/>
                </a:tc>
                <a:tc>
                  <a:txBody>
                    <a:bodyPr/>
                    <a:lstStyle/>
                    <a:p>
                      <a:pPr>
                        <a:spcAft>
                          <a:spcPts val="0"/>
                        </a:spcAft>
                      </a:pPr>
                      <a:r>
                        <a:rPr lang="ru-RU" sz="800">
                          <a:latin typeface="Times New Roman"/>
                          <a:ea typeface="Times New Roman"/>
                        </a:rPr>
                        <a:t>Досуговое</a:t>
                      </a:r>
                    </a:p>
                  </a:txBody>
                  <a:tcPr marL="68580" marR="68580" marT="0" marB="0"/>
                </a:tc>
                <a:tc>
                  <a:txBody>
                    <a:bodyPr/>
                    <a:lstStyle/>
                    <a:p>
                      <a:pPr>
                        <a:lnSpc>
                          <a:spcPct val="115000"/>
                        </a:lnSpc>
                        <a:spcAft>
                          <a:spcPts val="0"/>
                        </a:spcAft>
                      </a:pPr>
                      <a:r>
                        <a:rPr lang="ru-RU" sz="800">
                          <a:latin typeface="Times New Roman"/>
                          <a:ea typeface="Times New Roman"/>
                        </a:rPr>
                        <a:t>Посещение театра</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lnSpc>
                          <a:spcPct val="115000"/>
                        </a:lnSpc>
                        <a:spcAft>
                          <a:spcPts val="0"/>
                        </a:spcAft>
                      </a:pPr>
                      <a:r>
                        <a:rPr lang="ru-RU" sz="800">
                          <a:latin typeface="Times New Roman"/>
                          <a:ea typeface="Times New Roman"/>
                        </a:rPr>
                        <a:t>Посещение музея</a:t>
                      </a:r>
                    </a:p>
                  </a:txBody>
                  <a:tcPr marL="68580" marR="68580" marT="0" marB="0"/>
                </a:tc>
                <a:tc>
                  <a:txBody>
                    <a:bodyPr/>
                    <a:lstStyle/>
                    <a:p>
                      <a:pPr>
                        <a:spcAft>
                          <a:spcPts val="0"/>
                        </a:spcAft>
                      </a:pPr>
                      <a:r>
                        <a:rPr lang="ru-RU" sz="800">
                          <a:latin typeface="Times New Roman"/>
                          <a:ea typeface="Times New Roman"/>
                        </a:rPr>
                        <a:t>Новогодний вечер «В гостях у сказки»</a:t>
                      </a:r>
                    </a:p>
                  </a:txBody>
                  <a:tcPr marL="68580" marR="68580" marT="0" marB="0"/>
                </a:tc>
                <a:tc>
                  <a:txBody>
                    <a:bodyPr/>
                    <a:lstStyle/>
                    <a:p>
                      <a:pPr>
                        <a:lnSpc>
                          <a:spcPct val="115000"/>
                        </a:lnSpc>
                        <a:spcAft>
                          <a:spcPts val="0"/>
                        </a:spcAft>
                      </a:pPr>
                      <a:r>
                        <a:rPr lang="ru-RU" sz="800">
                          <a:latin typeface="Times New Roman"/>
                          <a:ea typeface="Times New Roman"/>
                        </a:rPr>
                        <a:t>Посещение выставки</a:t>
                      </a:r>
                    </a:p>
                  </a:txBody>
                  <a:tcPr marL="68580" marR="68580" marT="0" marB="0"/>
                </a:tc>
                <a:tc>
                  <a:txBody>
                    <a:bodyPr/>
                    <a:lstStyle/>
                    <a:p>
                      <a:pPr>
                        <a:spcAft>
                          <a:spcPts val="0"/>
                        </a:spcAft>
                      </a:pPr>
                      <a:endParaRPr lang="ru-RU" sz="800">
                        <a:latin typeface="Times New Roman"/>
                        <a:ea typeface="Times New Roman"/>
                      </a:endParaRPr>
                    </a:p>
                  </a:txBody>
                  <a:tcPr marL="68580" marR="68580" marT="0" marB="0"/>
                </a:tc>
                <a:tc>
                  <a:txBody>
                    <a:bodyPr/>
                    <a:lstStyle/>
                    <a:p>
                      <a:pPr>
                        <a:lnSpc>
                          <a:spcPct val="115000"/>
                        </a:lnSpc>
                        <a:spcAft>
                          <a:spcPts val="0"/>
                        </a:spcAft>
                      </a:pPr>
                      <a:r>
                        <a:rPr lang="ru-RU" sz="800">
                          <a:latin typeface="Times New Roman"/>
                          <a:ea typeface="Times New Roman"/>
                        </a:rPr>
                        <a:t>Посещение музея</a:t>
                      </a:r>
                    </a:p>
                  </a:txBody>
                  <a:tcPr marL="68580" marR="68580" marT="0" marB="0"/>
                </a:tc>
                <a:tc>
                  <a:txBody>
                    <a:bodyPr/>
                    <a:lstStyle/>
                    <a:p>
                      <a:pPr>
                        <a:lnSpc>
                          <a:spcPct val="115000"/>
                        </a:lnSpc>
                        <a:spcAft>
                          <a:spcPts val="0"/>
                        </a:spcAft>
                      </a:pPr>
                      <a:r>
                        <a:rPr lang="ru-RU" sz="800">
                          <a:latin typeface="Times New Roman"/>
                          <a:ea typeface="Times New Roman"/>
                        </a:rPr>
                        <a:t>Посещение театра</a:t>
                      </a:r>
                    </a:p>
                  </a:txBody>
                  <a:tcPr marL="68580" marR="68580" marT="0" marB="0"/>
                </a:tc>
                <a:tc>
                  <a:txBody>
                    <a:bodyPr/>
                    <a:lstStyle/>
                    <a:p>
                      <a:pPr>
                        <a:spcAft>
                          <a:spcPts val="0"/>
                        </a:spcAft>
                      </a:pPr>
                      <a:endParaRPr lang="ru-RU" sz="8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Классный час «А что значит воспитанный?»</a:t>
            </a:r>
            <a:endParaRPr lang="ru-RU" dirty="0"/>
          </a:p>
        </p:txBody>
      </p:sp>
      <p:pic>
        <p:nvPicPr>
          <p:cNvPr id="39938" name="Picture 2" descr="C:\Users\светлана\Desktop\DSC03961.JPG"/>
          <p:cNvPicPr>
            <a:picLocks noGrp="1" noChangeAspect="1" noChangeArrowheads="1"/>
          </p:cNvPicPr>
          <p:nvPr>
            <p:ph idx="1"/>
          </p:nvPr>
        </p:nvPicPr>
        <p:blipFill>
          <a:blip r:embed="rId2" cstate="email"/>
          <a:srcRect/>
          <a:stretch>
            <a:fillRect/>
          </a:stretch>
        </p:blipFill>
        <p:spPr bwMode="auto">
          <a:xfrm>
            <a:off x="683568" y="1628800"/>
            <a:ext cx="3469481" cy="4625975"/>
          </a:xfrm>
          <a:prstGeom prst="rect">
            <a:avLst/>
          </a:prstGeom>
          <a:noFill/>
        </p:spPr>
      </p:pic>
      <p:pic>
        <p:nvPicPr>
          <p:cNvPr id="39939" name="Picture 3" descr="C:\Users\светлана\Desktop\DSC03957.JPG"/>
          <p:cNvPicPr>
            <a:picLocks noChangeAspect="1" noChangeArrowheads="1"/>
          </p:cNvPicPr>
          <p:nvPr/>
        </p:nvPicPr>
        <p:blipFill>
          <a:blip r:embed="rId3" cstate="email"/>
          <a:srcRect/>
          <a:stretch>
            <a:fillRect/>
          </a:stretch>
        </p:blipFill>
        <p:spPr bwMode="auto">
          <a:xfrm>
            <a:off x="5004048" y="1628800"/>
            <a:ext cx="3456384" cy="472514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7106" name="Picture 2" descr="C:\Users\светлана\Desktop\DSC03956.JPG"/>
          <p:cNvPicPr>
            <a:picLocks noGrp="1" noChangeAspect="1" noChangeArrowheads="1"/>
          </p:cNvPicPr>
          <p:nvPr>
            <p:ph idx="1"/>
          </p:nvPr>
        </p:nvPicPr>
        <p:blipFill>
          <a:blip r:embed="rId2" cstate="email"/>
          <a:srcRect/>
          <a:stretch>
            <a:fillRect/>
          </a:stretch>
        </p:blipFill>
        <p:spPr bwMode="auto">
          <a:xfrm>
            <a:off x="2837259" y="1774825"/>
            <a:ext cx="3534941" cy="46259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Групповая форма работы</a:t>
            </a:r>
            <a:endParaRPr lang="ru-RU" dirty="0"/>
          </a:p>
        </p:txBody>
      </p:sp>
      <p:pic>
        <p:nvPicPr>
          <p:cNvPr id="40962" name="Picture 2" descr="C:\Users\светлана\Desktop\DSC03953.JPG"/>
          <p:cNvPicPr>
            <a:picLocks noGrp="1" noChangeAspect="1" noChangeArrowheads="1"/>
          </p:cNvPicPr>
          <p:nvPr>
            <p:ph idx="1"/>
          </p:nvPr>
        </p:nvPicPr>
        <p:blipFill>
          <a:blip r:embed="rId2" cstate="email"/>
          <a:srcRect/>
          <a:stretch>
            <a:fillRect/>
          </a:stretch>
        </p:blipFill>
        <p:spPr bwMode="auto">
          <a:xfrm>
            <a:off x="1403648" y="1628800"/>
            <a:ext cx="6480720" cy="482453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Создаём ситуацию успеха</a:t>
            </a:r>
            <a:endParaRPr lang="ru-RU" dirty="0"/>
          </a:p>
        </p:txBody>
      </p:sp>
      <p:pic>
        <p:nvPicPr>
          <p:cNvPr id="41986" name="Picture 2" descr="C:\Users\светлана\Desktop\DSC03959.JPG"/>
          <p:cNvPicPr>
            <a:picLocks noGrp="1" noChangeAspect="1" noChangeArrowheads="1"/>
          </p:cNvPicPr>
          <p:nvPr>
            <p:ph idx="1"/>
          </p:nvPr>
        </p:nvPicPr>
        <p:blipFill>
          <a:blip r:embed="rId3" cstate="email"/>
          <a:srcRect/>
          <a:stretch>
            <a:fillRect/>
          </a:stretch>
        </p:blipFill>
        <p:spPr bwMode="auto">
          <a:xfrm>
            <a:off x="2123728" y="1556792"/>
            <a:ext cx="5112568" cy="511256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Учимся доказывать</a:t>
            </a:r>
            <a:endParaRPr lang="ru-RU" dirty="0"/>
          </a:p>
        </p:txBody>
      </p:sp>
      <p:pic>
        <p:nvPicPr>
          <p:cNvPr id="4" name="Picture 6" descr="C:\Users\светлана\Desktop\DSC03950.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Если нужна поддержка</a:t>
            </a:r>
            <a:endParaRPr lang="ru-RU" dirty="0"/>
          </a:p>
        </p:txBody>
      </p:sp>
      <p:pic>
        <p:nvPicPr>
          <p:cNvPr id="4" name="Picture 5" descr="C:\Users\светлана\Desktop\DSC03952.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Picture 4" descr="C:\Users\светлана\Desktop\DSC03954.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4" descr="C:\Users\светлана\Desktop\DSC03954.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3010" name="Picture 2" descr="C:\Users\светлана\Desktop\DSC03964.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Мероприятия, проведенные в 2011-2012 учебном году</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Поездки в ТЮЗ</a:t>
            </a:r>
          </a:p>
          <a:p>
            <a:r>
              <a:rPr lang="ru-RU" dirty="0" smtClean="0"/>
              <a:t>Поездка в Планетарий</a:t>
            </a:r>
          </a:p>
          <a:p>
            <a:r>
              <a:rPr lang="ru-RU" dirty="0" smtClean="0"/>
              <a:t>Поездка в Кремль (экскурсия)</a:t>
            </a:r>
          </a:p>
          <a:p>
            <a:r>
              <a:rPr lang="ru-RU" dirty="0" smtClean="0"/>
              <a:t>Поездка в Дом-музей Рукавишникова</a:t>
            </a:r>
          </a:p>
          <a:p>
            <a:r>
              <a:rPr lang="ru-RU" dirty="0" smtClean="0"/>
              <a:t>Проведение праздников совместно с родителями</a:t>
            </a:r>
          </a:p>
          <a:p>
            <a:r>
              <a:rPr lang="ru-RU" dirty="0" smtClean="0"/>
              <a:t>«Новый год», «8 Марта»</a:t>
            </a:r>
          </a:p>
          <a:p>
            <a:r>
              <a:rPr lang="ru-RU" dirty="0" smtClean="0"/>
              <a:t>Участие во всех школьных делах:</a:t>
            </a:r>
          </a:p>
          <a:p>
            <a:r>
              <a:rPr lang="ru-RU" dirty="0" smtClean="0"/>
              <a:t>Конкурс сочинений, плакатов, роликов на тему «Здорово жить здорово!»</a:t>
            </a:r>
          </a:p>
          <a:p>
            <a:r>
              <a:rPr lang="ru-RU" dirty="0" smtClean="0"/>
              <a:t>Участие в форуме «История моей семьи в истории страны»</a:t>
            </a:r>
          </a:p>
          <a:p>
            <a:r>
              <a:rPr lang="ru-RU" dirty="0" smtClean="0"/>
              <a:t>Конкурс сочинений о Нижнем Новгороде</a:t>
            </a:r>
          </a:p>
          <a:p>
            <a:r>
              <a:rPr lang="ru-RU" dirty="0" smtClean="0"/>
              <a:t>Митинг в честь Дня Победы</a:t>
            </a:r>
          </a:p>
          <a:p>
            <a:r>
              <a:rPr lang="ru-RU" dirty="0" smtClean="0"/>
              <a:t>Конкурс чтецов</a:t>
            </a: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6082" name="Picture 2" descr="C:\Users\светлана\Desktop\DSC03951.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pic>
        <p:nvPicPr>
          <p:cNvPr id="6148" name="Picture 4" descr="C:\Users\светлана\Pictures\2012-09 (сен)\DSC03847.JPG"/>
          <p:cNvPicPr>
            <a:picLocks noGrp="1" noChangeAspect="1" noChangeArrowheads="1"/>
          </p:cNvPicPr>
          <p:nvPr>
            <p:ph sz="half" idx="1"/>
          </p:nvPr>
        </p:nvPicPr>
        <p:blipFill>
          <a:blip r:embed="rId2" cstate="email"/>
          <a:srcRect/>
          <a:stretch>
            <a:fillRect/>
          </a:stretch>
        </p:blipFill>
        <p:spPr bwMode="auto">
          <a:xfrm>
            <a:off x="2411760" y="2492896"/>
            <a:ext cx="4038600" cy="30289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Начало этого года…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Поездка в Нижегородский Театр Кукол на спектакль по произведению А.С.Пушкина «Руслан и Людмила»</a:t>
            </a:r>
          </a:p>
          <a:p>
            <a:r>
              <a:rPr lang="ru-RU" dirty="0" smtClean="0"/>
              <a:t>Еженедельные тематические классные часы:</a:t>
            </a:r>
          </a:p>
          <a:p>
            <a:r>
              <a:rPr lang="ru-RU" dirty="0" smtClean="0"/>
              <a:t>«Году российской истории посвящается…»</a:t>
            </a:r>
          </a:p>
          <a:p>
            <a:r>
              <a:rPr lang="ru-RU" dirty="0" smtClean="0"/>
              <a:t>«Планирование мероприятий на 2012-2013 учебный год. Выборы актива класса»</a:t>
            </a:r>
          </a:p>
          <a:p>
            <a:r>
              <a:rPr lang="ru-RU" dirty="0" smtClean="0"/>
              <a:t>«Мой распорядок дня»</a:t>
            </a:r>
          </a:p>
          <a:p>
            <a:r>
              <a:rPr lang="ru-RU" dirty="0" smtClean="0"/>
              <a:t>«Я и история моего народа»</a:t>
            </a:r>
          </a:p>
          <a:p>
            <a:r>
              <a:rPr lang="ru-RU" dirty="0" smtClean="0"/>
              <a:t>«Человек и закон»</a:t>
            </a:r>
          </a:p>
          <a:p>
            <a:r>
              <a:rPr lang="ru-RU" dirty="0" smtClean="0"/>
              <a:t>«Литературная гостиная («Ах, война!»)</a:t>
            </a:r>
          </a:p>
          <a:p>
            <a:r>
              <a:rPr lang="ru-RU" dirty="0" smtClean="0"/>
              <a:t>Приняли участие в празднике, посвящённом Дню города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Праздник города</a:t>
            </a:r>
            <a:endParaRPr lang="ru-RU" dirty="0"/>
          </a:p>
        </p:txBody>
      </p:sp>
      <p:pic>
        <p:nvPicPr>
          <p:cNvPr id="3074" name="Picture 2" descr="C:\Users\светлана\Pictures\2012-09 (сен)\DSC03839.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Играем вместе</a:t>
            </a:r>
            <a:endParaRPr lang="ru-RU" dirty="0"/>
          </a:p>
        </p:txBody>
      </p:sp>
      <p:pic>
        <p:nvPicPr>
          <p:cNvPr id="4098" name="Picture 2" descr="C:\Users\светлана\Pictures\2012-09 (сен)\DSC03849.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Активные участники всех мероприятий</a:t>
            </a:r>
            <a:endParaRPr lang="ru-RU" dirty="0"/>
          </a:p>
        </p:txBody>
      </p:sp>
      <p:pic>
        <p:nvPicPr>
          <p:cNvPr id="5122" name="Picture 2" descr="C:\Users\светлана\Pictures\2012-09 (сен)\DSC03857.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6 «Б» класс</a:t>
            </a:r>
            <a:br>
              <a:rPr lang="ru-RU" dirty="0" smtClean="0"/>
            </a:br>
            <a:r>
              <a:rPr lang="ru-RU" dirty="0" smtClean="0"/>
              <a:t> (2012-2013 учебный год)</a:t>
            </a:r>
            <a:endParaRPr lang="ru-RU" dirty="0"/>
          </a:p>
        </p:txBody>
      </p:sp>
      <p:pic>
        <p:nvPicPr>
          <p:cNvPr id="2050" name="Picture 2" descr="C:\Users\светлана\Pictures\2012-09 (сен)\DSC03864.JPG"/>
          <p:cNvPicPr>
            <a:picLocks noGrp="1" noChangeAspect="1" noChangeArrowheads="1"/>
          </p:cNvPicPr>
          <p:nvPr>
            <p:ph idx="1"/>
          </p:nvPr>
        </p:nvPicPr>
        <p:blipFill>
          <a:blip r:embed="rId2" cstate="email"/>
          <a:srcRect/>
          <a:stretch>
            <a:fillRect/>
          </a:stretch>
        </p:blipFill>
        <p:spPr bwMode="auto">
          <a:xfrm>
            <a:off x="1488016" y="1774825"/>
            <a:ext cx="6167967" cy="4625975"/>
          </a:xfrm>
          <a:prstGeom prst="rect">
            <a:avLst/>
          </a:prstGeom>
          <a:noFill/>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dirty="0" smtClean="0"/>
              <a:t>Воспитательная система</a:t>
            </a:r>
            <a:endParaRPr lang="ru-RU" sz="5400" dirty="0"/>
          </a:p>
        </p:txBody>
      </p:sp>
      <p:sp>
        <p:nvSpPr>
          <p:cNvPr id="3" name="Содержимое 2"/>
          <p:cNvSpPr>
            <a:spLocks noGrp="1"/>
          </p:cNvSpPr>
          <p:nvPr>
            <p:ph idx="1"/>
          </p:nvPr>
        </p:nvSpPr>
        <p:spPr/>
        <p:txBody>
          <a:bodyPr>
            <a:normAutofit/>
          </a:bodyPr>
          <a:lstStyle/>
          <a:p>
            <a:pPr>
              <a:buNone/>
            </a:pPr>
            <a:r>
              <a:rPr lang="ru-RU" sz="7200" i="1" dirty="0" smtClean="0">
                <a:latin typeface="Times New Roman" pitchFamily="18" charset="0"/>
                <a:cs typeface="Times New Roman" pitchFamily="18" charset="0"/>
              </a:rPr>
              <a:t>«НАУЧУСЬ БЫТЬ ЧЕЛОВЕКОМ»</a:t>
            </a:r>
          </a:p>
          <a:p>
            <a:pPr algn="r">
              <a:buNone/>
            </a:pPr>
            <a:r>
              <a:rPr lang="ru-RU" sz="2800" i="1" dirty="0" smtClean="0">
                <a:latin typeface="Times New Roman" pitchFamily="18" charset="0"/>
                <a:cs typeface="Times New Roman" pitchFamily="18" charset="0"/>
              </a:rPr>
              <a:t>Разработчик Васильева С.В.</a:t>
            </a:r>
          </a:p>
          <a:p>
            <a:pPr algn="r">
              <a:buNone/>
            </a:pPr>
            <a:r>
              <a:rPr lang="ru-RU" sz="2800" i="1" dirty="0" smtClean="0">
                <a:latin typeface="Times New Roman" pitchFamily="18" charset="0"/>
                <a:cs typeface="Times New Roman" pitchFamily="18" charset="0"/>
              </a:rPr>
              <a:t>2012 год</a:t>
            </a:r>
            <a:endParaRPr lang="ru-RU"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582</TotalTime>
  <Words>1500</Words>
  <Application>Microsoft Office PowerPoint</Application>
  <PresentationFormat>Экран (4:3)</PresentationFormat>
  <Paragraphs>288</Paragraphs>
  <Slides>31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Модульная</vt:lpstr>
      <vt:lpstr>Нижний Ногород 2012</vt:lpstr>
      <vt:lpstr>Эпиграфы</vt:lpstr>
      <vt:lpstr>Мероприятия, проведенные в 2011-2012 учебном году</vt:lpstr>
      <vt:lpstr>Начало этого года…</vt:lpstr>
      <vt:lpstr>Праздник города</vt:lpstr>
      <vt:lpstr>Играем вместе</vt:lpstr>
      <vt:lpstr>Активные участники всех мероприятий</vt:lpstr>
      <vt:lpstr>6 «Б» класс  (2012-2013 учебный год)</vt:lpstr>
      <vt:lpstr>Воспитательная система</vt:lpstr>
      <vt:lpstr>Цели и задачи</vt:lpstr>
      <vt:lpstr>Механизм реализации</vt:lpstr>
      <vt:lpstr>Система контроля</vt:lpstr>
      <vt:lpstr>Принцип</vt:lpstr>
      <vt:lpstr>Проблемы</vt:lpstr>
      <vt:lpstr>Этапы</vt:lpstr>
      <vt:lpstr>Концептуальные положения:</vt:lpstr>
      <vt:lpstr>План реализации программы</vt:lpstr>
      <vt:lpstr>План реализации программы</vt:lpstr>
      <vt:lpstr>План реализации программы</vt:lpstr>
      <vt:lpstr>План реализации программы</vt:lpstr>
      <vt:lpstr>Классный час «А что значит воспитанный?»</vt:lpstr>
      <vt:lpstr>Слайд 22</vt:lpstr>
      <vt:lpstr>Групповая форма работы</vt:lpstr>
      <vt:lpstr>Создаём ситуацию успеха</vt:lpstr>
      <vt:lpstr>Учимся доказывать</vt:lpstr>
      <vt:lpstr>Если нужна поддержка</vt:lpstr>
      <vt:lpstr>Слайд 27</vt:lpstr>
      <vt:lpstr>Слайд 28</vt:lpstr>
      <vt:lpstr>Слайд 29</vt:lpstr>
      <vt:lpstr>Слайд 30</vt:lpstr>
      <vt:lpstr>Спасибо за внимание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«НАУЧУСЬ БЫТЬ ЧЕЛОВЕКОМ» (5 - 9 классы)</dc:title>
  <dc:creator>светлана</dc:creator>
  <cp:lastModifiedBy>светлана</cp:lastModifiedBy>
  <cp:revision>67</cp:revision>
  <dcterms:created xsi:type="dcterms:W3CDTF">2012-10-28T17:47:44Z</dcterms:created>
  <dcterms:modified xsi:type="dcterms:W3CDTF">2013-01-15T18:20:10Z</dcterms:modified>
</cp:coreProperties>
</file>