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70" r:id="rId2"/>
    <p:sldId id="258" r:id="rId3"/>
    <p:sldId id="261" r:id="rId4"/>
    <p:sldId id="268" r:id="rId5"/>
    <p:sldId id="271" r:id="rId6"/>
    <p:sldId id="266" r:id="rId7"/>
    <p:sldId id="263" r:id="rId8"/>
    <p:sldId id="273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3" autoAdjust="0"/>
    <p:restoredTop sz="94660"/>
  </p:normalViewPr>
  <p:slideViewPr>
    <p:cSldViewPr>
      <p:cViewPr varScale="1">
        <p:scale>
          <a:sx n="73" d="100"/>
          <a:sy n="73" d="100"/>
        </p:scale>
        <p:origin x="-12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overOverlay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6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5400" dirty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7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D499B16-E1E4-49AD-A0D0-F0FAAA3AC46E}" type="datetimeFigureOut">
              <a:rPr lang="ru-RU"/>
              <a:pPr>
                <a:defRPr/>
              </a:pPr>
              <a:t>18.11.2012</a:t>
            </a:fld>
            <a:endParaRPr lang="ru-RU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0402B94-DF4E-45B2-8DBA-A0DF28460C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5" name="TextBox 14"/>
            <p:cNvSpPr txBox="1"/>
            <p:nvPr/>
          </p:nvSpPr>
          <p:spPr>
            <a:xfrm>
              <a:off x="4147772" y="1381459"/>
              <a:ext cx="8763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6" name="Straight Connector 15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6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6BDCCC-9650-49DD-B396-C5AA8F177AE3}" type="datetimeFigureOut">
              <a:rPr lang="ru-RU"/>
              <a:pPr>
                <a:defRPr/>
              </a:pPr>
              <a:t>18.11.2012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0D013-ED5F-4752-8EA5-1ACFDD2B60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/>
          </p:cNvGrpSpPr>
          <p:nvPr/>
        </p:nvGrpSpPr>
        <p:grpSpPr bwMode="auto">
          <a:xfrm rot="5400000">
            <a:off x="3908425" y="2881313"/>
            <a:ext cx="5481637" cy="922338"/>
            <a:chOff x="1815339" y="1381459"/>
            <a:chExt cx="5480154" cy="923330"/>
          </a:xfrm>
        </p:grpSpPr>
        <p:sp>
          <p:nvSpPr>
            <p:cNvPr id="5" name="TextBox 11"/>
            <p:cNvSpPr txBox="1"/>
            <p:nvPr/>
          </p:nvSpPr>
          <p:spPr>
            <a:xfrm>
              <a:off x="4146745" y="1381458"/>
              <a:ext cx="877650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6" name="Straight Connector 12"/>
            <p:cNvCxnSpPr/>
            <p:nvPr/>
          </p:nvCxnSpPr>
          <p:spPr>
            <a:xfrm flipH="1" flipV="1">
              <a:off x="1815339" y="1924967"/>
              <a:ext cx="2469482" cy="1590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3"/>
            <p:cNvCxnSpPr/>
            <p:nvPr/>
          </p:nvCxnSpPr>
          <p:spPr>
            <a:xfrm rot="10800000">
              <a:off x="4826011" y="1928146"/>
              <a:ext cx="2469482" cy="1590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091082-AD03-4F71-ABBD-94FBE75946F1}" type="datetimeFigureOut">
              <a:rPr lang="ru-RU"/>
              <a:pPr>
                <a:defRPr/>
              </a:pPr>
              <a:t>18.11.2012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4EED35-7255-49B2-9C4F-06FF1B4862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5" name="TextBox 12"/>
            <p:cNvSpPr txBox="1"/>
            <p:nvPr/>
          </p:nvSpPr>
          <p:spPr>
            <a:xfrm>
              <a:off x="4147772" y="1381459"/>
              <a:ext cx="8763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6" name="Straight Connector 13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4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468C0-09EE-4D3D-95B5-3B5674D58F8D}" type="datetimeFigureOut">
              <a:rPr lang="ru-RU"/>
              <a:pPr>
                <a:defRPr/>
              </a:pPr>
              <a:t>18.11.2012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4E673-63BD-47A8-9BE6-A20BDB5035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CoverOverlay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1173163" y="2887663"/>
            <a:ext cx="6778625" cy="923925"/>
            <a:chOff x="1172584" y="1381459"/>
            <a:chExt cx="6779110" cy="923330"/>
          </a:xfrm>
        </p:grpSpPr>
        <p:sp>
          <p:nvSpPr>
            <p:cNvPr id="6" name="TextBox 8"/>
            <p:cNvSpPr txBox="1"/>
            <p:nvPr/>
          </p:nvSpPr>
          <p:spPr>
            <a:xfrm>
              <a:off x="4147772" y="1381459"/>
              <a:ext cx="8763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7" name="Straight Connector 9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10"/>
            <p:cNvCxnSpPr/>
            <p:nvPr/>
          </p:nvCxnSpPr>
          <p:spPr>
            <a:xfrm rot="10800000">
              <a:off x="4832033" y="1927207"/>
              <a:ext cx="3119661" cy="1586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6554EA-95B9-4B47-ABF2-64759E29A90A}" type="datetimeFigureOut">
              <a:rPr lang="ru-RU"/>
              <a:pPr>
                <a:defRPr/>
              </a:pPr>
              <a:t>18.11.2012</a:t>
            </a:fld>
            <a:endParaRPr lang="ru-RU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F23048-F888-4ECE-8CCA-0DE32D77D0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6" name="TextBox 13"/>
            <p:cNvSpPr txBox="1"/>
            <p:nvPr/>
          </p:nvSpPr>
          <p:spPr>
            <a:xfrm>
              <a:off x="4147772" y="1381459"/>
              <a:ext cx="8763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7" name="Straight Connector 14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15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22EA5-9FF1-4D59-A57B-744C91037AC3}" type="datetimeFigureOut">
              <a:rPr lang="ru-RU"/>
              <a:pPr>
                <a:defRPr/>
              </a:pPr>
              <a:t>18.11.2012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4392E-A82A-4241-9561-49C7C39815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3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8" name="TextBox 15"/>
            <p:cNvSpPr txBox="1"/>
            <p:nvPr/>
          </p:nvSpPr>
          <p:spPr>
            <a:xfrm>
              <a:off x="4147772" y="1381459"/>
              <a:ext cx="8763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9" name="Straight Connector 16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17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DA344-53EE-470D-A183-D1DB29272001}" type="datetimeFigureOut">
              <a:rPr lang="ru-RU"/>
              <a:pPr>
                <a:defRPr/>
              </a:pPr>
              <a:t>18.11.2012</a:t>
            </a:fld>
            <a:endParaRPr lang="ru-RU"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C4E6D-F5AB-4777-9DC3-65EB9B0854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4" name="TextBox 13"/>
            <p:cNvSpPr txBox="1"/>
            <p:nvPr/>
          </p:nvSpPr>
          <p:spPr>
            <a:xfrm>
              <a:off x="4147772" y="1381459"/>
              <a:ext cx="8763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5" name="Straight Connector 14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5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DA351-26F7-4707-BAC3-31377966F54E}" type="datetimeFigureOut">
              <a:rPr lang="ru-RU"/>
              <a:pPr>
                <a:defRPr/>
              </a:pPr>
              <a:t>18.11.2012</a:t>
            </a:fld>
            <a:endParaRPr lang="ru-RU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863CDD-E6D4-4422-B51B-89CC76DA54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321393-DDD4-4C8C-83E2-5C4F7BE12990}" type="datetimeFigureOut">
              <a:rPr lang="ru-RU"/>
              <a:pPr>
                <a:defRPr/>
              </a:pPr>
              <a:t>18.11.2012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A63540-8D01-4AAF-90A5-600FB09843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E45217-EFCD-4870-A092-A373BA7D03D8}" type="datetimeFigureOut">
              <a:rPr lang="ru-RU"/>
              <a:pPr>
                <a:defRPr/>
              </a:pPr>
              <a:t>18.11.2012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A07CDC-0030-41E6-9C48-B6A175D499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A2E66-00F2-46A7-9182-2D84A710EE14}" type="datetimeFigureOut">
              <a:rPr lang="ru-RU"/>
              <a:pPr>
                <a:defRPr/>
              </a:pPr>
              <a:t>18.11.2012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4A2A30-A99B-4FEA-8E62-CE89B8D0CC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688975" y="569913"/>
            <a:ext cx="7756525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98500" y="2247900"/>
            <a:ext cx="7747000" cy="387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63" y="61610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3271745-EBF8-414E-BF51-342F356B64A6}" type="datetimeFigureOut">
              <a:rPr lang="ru-RU"/>
              <a:pPr>
                <a:defRPr/>
              </a:pPr>
              <a:t>18.11.2012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08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8925" y="61610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F3A1832-24A1-4D05-93FE-62ED102A69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24" r:id="rId7"/>
    <p:sldLayoutId id="2147483723" r:id="rId8"/>
    <p:sldLayoutId id="2147483722" r:id="rId9"/>
    <p:sldLayoutId id="2147483731" r:id="rId10"/>
    <p:sldLayoutId id="214748373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Times New Roman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125" indent="-365125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76288" indent="-365125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"/>
        <a:defRPr sz="2200" kern="1200">
          <a:solidFill>
            <a:srgbClr val="262626"/>
          </a:solidFill>
          <a:latin typeface="+mn-lt"/>
          <a:ea typeface="+mn-ea"/>
          <a:cs typeface="+mn-cs"/>
        </a:defRPr>
      </a:lvl2pPr>
      <a:lvl3pPr marL="1143000" indent="-365125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sz="2000" kern="1200">
          <a:solidFill>
            <a:srgbClr val="262626"/>
          </a:solidFill>
          <a:latin typeface="+mn-lt"/>
          <a:ea typeface="+mn-ea"/>
          <a:cs typeface="+mn-cs"/>
        </a:defRPr>
      </a:lvl3pPr>
      <a:lvl4pPr marL="1508125" indent="-319088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kern="1200">
          <a:solidFill>
            <a:srgbClr val="262626"/>
          </a:solidFill>
          <a:latin typeface="+mn-lt"/>
          <a:ea typeface="+mn-ea"/>
          <a:cs typeface="+mn-cs"/>
        </a:defRPr>
      </a:lvl4pPr>
      <a:lvl5pPr marL="1828800" indent="-319088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sz="1600" kern="1200">
          <a:solidFill>
            <a:srgbClr val="262626"/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620689"/>
            <a:ext cx="8928992" cy="2520279"/>
          </a:xfrm>
        </p:spPr>
        <p:txBody>
          <a:bodyPr rtlCol="0">
            <a:noAutofit/>
          </a:bodyPr>
          <a:lstStyle/>
          <a:p>
            <a:pPr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ru-RU" sz="66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MS PMincho" pitchFamily="18" charset="-128"/>
              </a:rPr>
              <a:t>Образование  девочек  в</a:t>
            </a:r>
            <a:r>
              <a:rPr lang="ru-RU" sz="6600" b="1" i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MS PMincho" pitchFamily="18" charset="-128"/>
              </a:rPr>
              <a:t/>
            </a:r>
            <a:br>
              <a:rPr lang="ru-RU" sz="6600" b="1" i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MS PMincho" pitchFamily="18" charset="-128"/>
              </a:rPr>
            </a:br>
            <a:r>
              <a:rPr lang="ru-RU" sz="66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MS PMincho" pitchFamily="18" charset="-128"/>
              </a:rPr>
              <a:t> эпоху  правления  Петра </a:t>
            </a:r>
            <a:r>
              <a:rPr lang="en-US" sz="66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MS PMincho" pitchFamily="18" charset="-128"/>
              </a:rPr>
              <a:t>I</a:t>
            </a:r>
            <a:endParaRPr lang="ru-RU" sz="6600" b="1" i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ea typeface="MS PMincho" pitchFamily="18" charset="-128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Картинка 9 из 12492"/>
          <p:cNvPicPr>
            <a:picLocks noChangeAspect="1" noChangeArrowheads="1"/>
          </p:cNvPicPr>
          <p:nvPr/>
        </p:nvPicPr>
        <p:blipFill rotWithShape="1">
          <a:blip r:embed="rId2"/>
          <a:srcRect l="7524" t="2773" r="2196"/>
          <a:stretch/>
        </p:blipFill>
        <p:spPr bwMode="auto">
          <a:xfrm>
            <a:off x="1" y="-60594"/>
            <a:ext cx="4530436" cy="6962031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2" name="Picture 2" descr="Картинка 5 из 12492"/>
          <p:cNvPicPr>
            <a:picLocks noChangeAspect="1" noChangeArrowheads="1"/>
          </p:cNvPicPr>
          <p:nvPr/>
        </p:nvPicPr>
        <p:blipFill rotWithShape="1">
          <a:blip r:embed="rId3"/>
          <a:srcRect r="16538"/>
          <a:stretch/>
        </p:blipFill>
        <p:spPr bwMode="auto">
          <a:xfrm>
            <a:off x="4626756" y="0"/>
            <a:ext cx="4517243" cy="6840844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Картинка 1 из 10769"/>
          <p:cNvPicPr>
            <a:picLocks noChangeAspect="1" noChangeArrowheads="1"/>
          </p:cNvPicPr>
          <p:nvPr/>
        </p:nvPicPr>
        <p:blipFill>
          <a:blip r:embed="rId2">
            <a:lum bright="-30000"/>
          </a:blip>
          <a:srcRect/>
          <a:stretch>
            <a:fillRect/>
          </a:stretch>
        </p:blipFill>
        <p:spPr bwMode="auto">
          <a:xfrm>
            <a:off x="3779912" y="3645024"/>
            <a:ext cx="5214937" cy="299402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2" descr="Картинка 12 из 1583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79912" y="214313"/>
            <a:ext cx="5214937" cy="32385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050" name="Picture 2" descr="C:\Users\u0329\Pictures\0_21a0a_934aac01_XL.jpg"/>
          <p:cNvPicPr>
            <a:picLocks noChangeAspect="1" noChangeArrowheads="1"/>
          </p:cNvPicPr>
          <p:nvPr/>
        </p:nvPicPr>
        <p:blipFill>
          <a:blip r:embed="rId4"/>
          <a:srcRect l="18298" r="17658" b="3196"/>
          <a:stretch>
            <a:fillRect/>
          </a:stretch>
        </p:blipFill>
        <p:spPr bwMode="auto">
          <a:xfrm>
            <a:off x="214313" y="357188"/>
            <a:ext cx="3357562" cy="59801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Картинка 7 из 3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307" y="1347321"/>
            <a:ext cx="3857054" cy="5503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555" name="Rectangle 3"/>
          <p:cNvSpPr>
            <a:spLocks noChangeArrowheads="1"/>
          </p:cNvSpPr>
          <p:nvPr/>
        </p:nvSpPr>
        <p:spPr bwMode="auto">
          <a:xfrm rot="10800000" flipV="1">
            <a:off x="-1588" y="-728663"/>
            <a:ext cx="9145588" cy="228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en-US" sz="4800" b="1">
              <a:latin typeface="Monotype Corsiva" pitchFamily="66" charset="0"/>
              <a:cs typeface="Times New Roman" pitchFamily="18" charset="0"/>
            </a:endParaRPr>
          </a:p>
          <a:p>
            <a:pPr algn="ctr"/>
            <a:r>
              <a:rPr lang="ru-RU" sz="4800" b="1">
                <a:latin typeface="Monotype Corsiva" pitchFamily="66" charset="0"/>
                <a:cs typeface="Times New Roman" pitchFamily="18" charset="0"/>
              </a:rPr>
              <a:t>Воспитанницы  частных  пансионов</a:t>
            </a:r>
          </a:p>
        </p:txBody>
      </p:sp>
      <p:pic>
        <p:nvPicPr>
          <p:cNvPr id="23557" name="Picture 5" descr="http://img.mega.kg/images/rEX769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8499" y="1349355"/>
            <a:ext cx="4405545" cy="52740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12738"/>
            <a:ext cx="4440238" cy="6146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6100" y="365125"/>
            <a:ext cx="4787900" cy="60436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4" descr="http://dic.academic.ru/pictures/wiki/files/66/Betskoy_Ivan_Ivanovich2.jpg"/>
          <p:cNvPicPr>
            <a:picLocks noChangeAspect="1" noChangeArrowheads="1"/>
          </p:cNvPicPr>
          <p:nvPr/>
        </p:nvPicPr>
        <p:blipFill rotWithShape="1">
          <a:blip r:embed="rId2" cstate="print"/>
          <a:srcRect t="14921"/>
          <a:stretch/>
        </p:blipFill>
        <p:spPr bwMode="auto">
          <a:xfrm>
            <a:off x="4635915" y="1632875"/>
            <a:ext cx="4500562" cy="52174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28625" y="214313"/>
            <a:ext cx="8072438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latin typeface="Monotype Corsiva" pitchFamily="66" charset="0"/>
                <a:cs typeface="Times New Roman" pitchFamily="18" charset="0"/>
              </a:rPr>
              <a:t>И.И. Бецкой стал реорганизатором   образования и воспитания женщин в России.</a:t>
            </a:r>
          </a:p>
        </p:txBody>
      </p:sp>
      <p:pic>
        <p:nvPicPr>
          <p:cNvPr id="3074" name="Picture 2" descr="Картинка 18 из 73"/>
          <p:cNvPicPr>
            <a:picLocks noChangeAspect="1" noChangeArrowheads="1"/>
          </p:cNvPicPr>
          <p:nvPr/>
        </p:nvPicPr>
        <p:blipFill rotWithShape="1">
          <a:blip r:embed="rId3"/>
          <a:srcRect l="11860" r="13961" b="1123"/>
          <a:stretch/>
        </p:blipFill>
        <p:spPr bwMode="auto">
          <a:xfrm>
            <a:off x="4316" y="1636128"/>
            <a:ext cx="4588323" cy="52172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0" y="0"/>
            <a:ext cx="8786813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В 1754 году были учреждены первые акушерские и частные  школы в Москве и Петербурге</a:t>
            </a:r>
          </a:p>
        </p:txBody>
      </p:sp>
      <p:pic>
        <p:nvPicPr>
          <p:cNvPr id="4098" name="Picture 2" descr="Картинка 9 из 503"/>
          <p:cNvPicPr>
            <a:picLocks noChangeAspect="1" noChangeArrowheads="1"/>
          </p:cNvPicPr>
          <p:nvPr/>
        </p:nvPicPr>
        <p:blipFill>
          <a:blip r:embed="rId2">
            <a:lum bright="-10000" contrast="-10000"/>
          </a:blip>
          <a:srcRect l="3261" t="4360" r="3804" b="6249"/>
          <a:stretch>
            <a:fillRect/>
          </a:stretch>
        </p:blipFill>
        <p:spPr bwMode="auto">
          <a:xfrm>
            <a:off x="463550" y="1079500"/>
            <a:ext cx="3929063" cy="2665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0" y="3744913"/>
            <a:ext cx="5219700" cy="522287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i="1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Первые студенты акушерской школы</a:t>
            </a:r>
          </a:p>
        </p:txBody>
      </p:sp>
      <p:pic>
        <p:nvPicPr>
          <p:cNvPr id="4100" name="Picture 4" descr="Картинка 10 из 5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0088" y="4221163"/>
            <a:ext cx="4033837" cy="25034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0" y="4724400"/>
            <a:ext cx="1970088" cy="101441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000" b="1" i="1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Акушерская </a:t>
            </a:r>
            <a:r>
              <a:rPr lang="ru-RU" sz="3000" i="1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3000" b="1" i="1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школа </a:t>
            </a:r>
            <a:r>
              <a:rPr lang="ru-RU" sz="3000" i="1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</a:p>
        </p:txBody>
      </p:sp>
      <p:pic>
        <p:nvPicPr>
          <p:cNvPr id="4102" name="Picture 6" descr="Картинка 2 из 158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0463" y="1047750"/>
            <a:ext cx="275272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6118225" y="4865688"/>
            <a:ext cx="2874963" cy="107791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i="1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Частная школа </a:t>
            </a:r>
            <a:endParaRPr lang="ru-RU" sz="3200" b="1" i="1" u="sng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3200" b="1" i="1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при </a:t>
            </a:r>
            <a:r>
              <a:rPr lang="ru-RU" sz="3200" b="1" i="1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Петре 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25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75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8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950" y="-26988"/>
            <a:ext cx="8928100" cy="3960813"/>
          </a:xfrm>
          <a:ln>
            <a:solidFill>
              <a:schemeClr val="accent1"/>
            </a:solidFill>
          </a:ln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3800" b="1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Спасибо </a:t>
            </a:r>
            <a:br>
              <a:rPr lang="ru-RU" sz="13800" b="1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13800" b="1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за внимание</a:t>
            </a:r>
            <a:endParaRPr lang="ru-RU" sz="13800" b="1" i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вердый переплет">
    <a:dk1>
      <a:sysClr val="windowText" lastClr="000000"/>
    </a:dk1>
    <a:lt1>
      <a:sysClr val="window" lastClr="FFFFFF"/>
    </a:lt1>
    <a:dk2>
      <a:srgbClr val="895D1D"/>
    </a:dk2>
    <a:lt2>
      <a:srgbClr val="ECE9C6"/>
    </a:lt2>
    <a:accent1>
      <a:srgbClr val="873624"/>
    </a:accent1>
    <a:accent2>
      <a:srgbClr val="D6862D"/>
    </a:accent2>
    <a:accent3>
      <a:srgbClr val="D0BE40"/>
    </a:accent3>
    <a:accent4>
      <a:srgbClr val="877F6C"/>
    </a:accent4>
    <a:accent5>
      <a:srgbClr val="972109"/>
    </a:accent5>
    <a:accent6>
      <a:srgbClr val="AEB795"/>
    </a:accent6>
    <a:hlink>
      <a:srgbClr val="CC9900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759</TotalTime>
  <Words>40</Words>
  <Application>Microsoft Office PowerPoint</Application>
  <PresentationFormat>Экран (4:3)</PresentationFormat>
  <Paragraphs>9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9</vt:i4>
      </vt:variant>
      <vt:variant>
        <vt:lpstr>Заголовки слайдов</vt:lpstr>
      </vt:variant>
      <vt:variant>
        <vt:i4>8</vt:i4>
      </vt:variant>
    </vt:vector>
  </HeadingPairs>
  <TitlesOfParts>
    <vt:vector size="23" baseType="lpstr">
      <vt:lpstr>Arial</vt:lpstr>
      <vt:lpstr>Times New Roman</vt:lpstr>
      <vt:lpstr>Wingdings</vt:lpstr>
      <vt:lpstr>Calibri</vt:lpstr>
      <vt:lpstr>Book Antiqua</vt:lpstr>
      <vt:lpstr>Monotype Corsiva</vt:lpstr>
      <vt:lpstr>Твердый переплет</vt:lpstr>
      <vt:lpstr>Твердый переплет</vt:lpstr>
      <vt:lpstr>Твердый переплет</vt:lpstr>
      <vt:lpstr>Твердый переплет</vt:lpstr>
      <vt:lpstr>Твердый переплет</vt:lpstr>
      <vt:lpstr>Твердый переплет</vt:lpstr>
      <vt:lpstr>Твердый переплет</vt:lpstr>
      <vt:lpstr>Твердый переплет</vt:lpstr>
      <vt:lpstr>Твердый переплет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Спасибо 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Сунько</dc:creator>
  <cp:lastModifiedBy>a0227</cp:lastModifiedBy>
  <cp:revision>23</cp:revision>
  <dcterms:created xsi:type="dcterms:W3CDTF">2011-03-06T15:43:34Z</dcterms:created>
  <dcterms:modified xsi:type="dcterms:W3CDTF">2012-11-18T11:49:51Z</dcterms:modified>
</cp:coreProperties>
</file>