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7" r:id="rId7"/>
    <p:sldId id="263" r:id="rId8"/>
    <p:sldId id="265" r:id="rId9"/>
    <p:sldId id="264" r:id="rId10"/>
    <p:sldId id="266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6BA"/>
    <a:srgbClr val="FFFFFF"/>
    <a:srgbClr val="A80000"/>
    <a:srgbClr val="FFE9BD"/>
    <a:srgbClr val="763B00"/>
    <a:srgbClr val="824100"/>
    <a:srgbClr val="E8B04A"/>
    <a:srgbClr val="FF6600"/>
    <a:srgbClr val="B57D1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45FD-3605-41D9-8160-B53DBE724D87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5CE6-10E4-4AFB-842D-A38AE9DB4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0000">
              <a:srgbClr val="E8B04A"/>
            </a:gs>
            <a:gs pos="100000">
              <a:srgbClr val="FF66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45FD-3605-41D9-8160-B53DBE724D87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B5CE6-10E4-4AFB-842D-A38AE9DB4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yrgpress.org.kg/domashnie_dela/608-instrumenty-i-prinadlezhnosti-neobhodimye-dlya-shveynyh-rabot.html" TargetMode="External"/><Relationship Id="rId2" Type="http://schemas.openxmlformats.org/officeDocument/2006/relationships/hyperlink" Target="http://blog.t-stile.info/merki-neobxodimye-dlya-postroeniya-chertezha-fartuka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Скругленная соединительная линия 16"/>
          <p:cNvCxnSpPr/>
          <p:nvPr/>
        </p:nvCxnSpPr>
        <p:spPr>
          <a:xfrm rot="16200000" flipH="1">
            <a:off x="928662" y="3071810"/>
            <a:ext cx="5572164" cy="1714512"/>
          </a:xfrm>
          <a:prstGeom prst="curvedConnector3">
            <a:avLst>
              <a:gd name="adj1" fmla="val 7448"/>
            </a:avLst>
          </a:prstGeom>
          <a:ln w="19050">
            <a:solidFill>
              <a:schemeClr val="bg1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4572000" y="-2"/>
            <a:ext cx="4572000" cy="6858001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 rot="1069786">
            <a:off x="5239569" y="2602228"/>
            <a:ext cx="3236863" cy="4868229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 flipH="1">
            <a:off x="85032" y="0"/>
            <a:ext cx="4558406" cy="6858000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 rot="20530214" flipH="1">
            <a:off x="677452" y="2539221"/>
            <a:ext cx="3217096" cy="4929685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rot="19515459">
            <a:off x="2699392" y="741847"/>
            <a:ext cx="3867979" cy="5504675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762315"/>
              <a:gd name="connsiteY0" fmla="*/ 0 h 6400800"/>
              <a:gd name="connsiteX1" fmla="*/ 1548245 w 5762315"/>
              <a:gd name="connsiteY1" fmla="*/ 1901536 h 6400800"/>
              <a:gd name="connsiteX2" fmla="*/ 0 w 5762315"/>
              <a:gd name="connsiteY2" fmla="*/ 6400800 h 6400800"/>
              <a:gd name="connsiteX3" fmla="*/ 4787319 w 5762315"/>
              <a:gd name="connsiteY3" fmla="*/ 3275145 h 6400800"/>
              <a:gd name="connsiteX4" fmla="*/ 5600700 w 5762315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720520 w 5600700"/>
              <a:gd name="connsiteY1" fmla="*/ 1905412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2537421 w 5600700"/>
              <a:gd name="connsiteY1" fmla="*/ 2220435 h 6400800"/>
              <a:gd name="connsiteX2" fmla="*/ 0 w 5600700"/>
              <a:gd name="connsiteY2" fmla="*/ 6400800 h 6400800"/>
              <a:gd name="connsiteX3" fmla="*/ 4787319 w 5600700"/>
              <a:gd name="connsiteY3" fmla="*/ 3275145 h 6400800"/>
              <a:gd name="connsiteX4" fmla="*/ 5600700 w 5600700"/>
              <a:gd name="connsiteY4" fmla="*/ 0 h 6400800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169555"/>
              <a:gd name="connsiteY0" fmla="*/ 0 h 6110584"/>
              <a:gd name="connsiteX1" fmla="*/ 2537421 w 6169555"/>
              <a:gd name="connsiteY1" fmla="*/ 1930219 h 6110584"/>
              <a:gd name="connsiteX2" fmla="*/ 0 w 6169555"/>
              <a:gd name="connsiteY2" fmla="*/ 6110584 h 6110584"/>
              <a:gd name="connsiteX3" fmla="*/ 4787319 w 6169555"/>
              <a:gd name="connsiteY3" fmla="*/ 2984929 h 6110584"/>
              <a:gd name="connsiteX4" fmla="*/ 6169555 w 6169555"/>
              <a:gd name="connsiteY4" fmla="*/ 0 h 6110584"/>
              <a:gd name="connsiteX0" fmla="*/ 6169555 w 6230839"/>
              <a:gd name="connsiteY0" fmla="*/ 0 h 6110584"/>
              <a:gd name="connsiteX1" fmla="*/ 2537421 w 6230839"/>
              <a:gd name="connsiteY1" fmla="*/ 1930219 h 6110584"/>
              <a:gd name="connsiteX2" fmla="*/ 0 w 6230839"/>
              <a:gd name="connsiteY2" fmla="*/ 6110584 h 6110584"/>
              <a:gd name="connsiteX3" fmla="*/ 4787319 w 6230839"/>
              <a:gd name="connsiteY3" fmla="*/ 2984929 h 6110584"/>
              <a:gd name="connsiteX4" fmla="*/ 6169555 w 6230839"/>
              <a:gd name="connsiteY4" fmla="*/ 0 h 6110584"/>
              <a:gd name="connsiteX0" fmla="*/ 6169555 w 6316424"/>
              <a:gd name="connsiteY0" fmla="*/ 0 h 6110584"/>
              <a:gd name="connsiteX1" fmla="*/ 2537421 w 6316424"/>
              <a:gd name="connsiteY1" fmla="*/ 1930219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  <a:gd name="connsiteX0" fmla="*/ 6169555 w 6316424"/>
              <a:gd name="connsiteY0" fmla="*/ 0 h 6110584"/>
              <a:gd name="connsiteX1" fmla="*/ 2537421 w 6316424"/>
              <a:gd name="connsiteY1" fmla="*/ 1930219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  <a:gd name="connsiteX0" fmla="*/ 6169555 w 6316424"/>
              <a:gd name="connsiteY0" fmla="*/ 0 h 6110584"/>
              <a:gd name="connsiteX1" fmla="*/ 2652330 w 6316424"/>
              <a:gd name="connsiteY1" fmla="*/ 2015418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  <a:gd name="connsiteX0" fmla="*/ 6169555 w 6316424"/>
              <a:gd name="connsiteY0" fmla="*/ 0 h 6110584"/>
              <a:gd name="connsiteX1" fmla="*/ 2652330 w 6316424"/>
              <a:gd name="connsiteY1" fmla="*/ 2015418 h 6110584"/>
              <a:gd name="connsiteX2" fmla="*/ 0 w 6316424"/>
              <a:gd name="connsiteY2" fmla="*/ 6110584 h 6110584"/>
              <a:gd name="connsiteX3" fmla="*/ 4787319 w 6316424"/>
              <a:gd name="connsiteY3" fmla="*/ 2984929 h 6110584"/>
              <a:gd name="connsiteX4" fmla="*/ 6169555 w 6316424"/>
              <a:gd name="connsiteY4" fmla="*/ 0 h 611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6424" h="6110584">
                <a:moveTo>
                  <a:pt x="6169555" y="0"/>
                </a:moveTo>
                <a:cubicBezTo>
                  <a:pt x="4652241" y="411347"/>
                  <a:pt x="4053800" y="854249"/>
                  <a:pt x="2652330" y="2015418"/>
                </a:cubicBezTo>
                <a:cubicBezTo>
                  <a:pt x="1540079" y="3224228"/>
                  <a:pt x="516082" y="4610829"/>
                  <a:pt x="0" y="6110584"/>
                </a:cubicBezTo>
                <a:cubicBezTo>
                  <a:pt x="1530927" y="5348584"/>
                  <a:pt x="3311593" y="4347919"/>
                  <a:pt x="4787319" y="2984929"/>
                </a:cubicBezTo>
                <a:cubicBezTo>
                  <a:pt x="5603717" y="1971870"/>
                  <a:pt x="6316424" y="1130177"/>
                  <a:pt x="6169555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729585"/>
            <a:ext cx="7772400" cy="1000132"/>
          </a:xfrm>
          <a:prstGeom prst="roundRect">
            <a:avLst>
              <a:gd name="adj" fmla="val 28963"/>
            </a:avLst>
          </a:prstGeom>
          <a:gradFill>
            <a:gsLst>
              <a:gs pos="0">
                <a:schemeClr val="bg1">
                  <a:alpha val="50000"/>
                </a:schemeClr>
              </a:gs>
              <a:gs pos="25000">
                <a:schemeClr val="bg2">
                  <a:alpha val="89000"/>
                </a:schemeClr>
              </a:gs>
              <a:gs pos="100000">
                <a:schemeClr val="bg1">
                  <a:alpha val="32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824100"/>
                </a:solidFill>
                <a:latin typeface="Century" pitchFamily="18" charset="0"/>
              </a:rPr>
              <a:t>Снятие мерок</a:t>
            </a:r>
            <a:br>
              <a:rPr lang="ru-RU" sz="8000" b="1" dirty="0" smtClean="0">
                <a:solidFill>
                  <a:srgbClr val="824100"/>
                </a:solidFill>
                <a:latin typeface="Century" pitchFamily="18" charset="0"/>
              </a:rPr>
            </a:br>
            <a:r>
              <a:rPr lang="ru-RU" sz="8000" b="1" dirty="0" smtClean="0">
                <a:solidFill>
                  <a:srgbClr val="824100"/>
                </a:solidFill>
                <a:latin typeface="Century" pitchFamily="18" charset="0"/>
              </a:rPr>
              <a:t>Фартук </a:t>
            </a:r>
            <a:r>
              <a:rPr lang="ru-RU" b="1" dirty="0" smtClean="0">
                <a:solidFill>
                  <a:srgbClr val="824100"/>
                </a:solidFill>
                <a:latin typeface="Century" pitchFamily="18" charset="0"/>
              </a:rPr>
              <a:t>5 класс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8241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6400800" cy="1214446"/>
          </a:xfrm>
          <a:prstGeom prst="roundRect">
            <a:avLst/>
          </a:prstGeom>
          <a:solidFill>
            <a:schemeClr val="bg1">
              <a:alpha val="37000"/>
            </a:schemeClr>
          </a:solidFill>
        </p:spPr>
        <p:txBody>
          <a:bodyPr anchor="ctr" anchorCtr="0"/>
          <a:lstStyle/>
          <a:p>
            <a:r>
              <a:rPr lang="ru-RU" dirty="0" smtClean="0"/>
              <a:t>Выполнила </a:t>
            </a:r>
            <a:r>
              <a:rPr lang="ru-RU" dirty="0" smtClean="0"/>
              <a:t>: </a:t>
            </a:r>
            <a:r>
              <a:rPr lang="ru-RU" smtClean="0"/>
              <a:t>учитель технологии Матлак</a:t>
            </a:r>
            <a:r>
              <a:rPr lang="ru-RU" dirty="0" smtClean="0"/>
              <a:t> В.В.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 rot="17646474">
            <a:off x="2990654" y="531353"/>
            <a:ext cx="699121" cy="1214446"/>
          </a:xfrm>
          <a:prstGeom prst="ellipse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30000">
                <a:srgbClr val="FF6600">
                  <a:alpha val="20000"/>
                </a:srgbClr>
              </a:gs>
            </a:gsLst>
            <a:lin ang="5400000" scaled="0"/>
          </a:gradFill>
          <a:ln>
            <a:solidFill>
              <a:schemeClr val="bg1"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Скругленная соединительная линия 31"/>
          <p:cNvCxnSpPr/>
          <p:nvPr/>
        </p:nvCxnSpPr>
        <p:spPr>
          <a:xfrm rot="5400000">
            <a:off x="2714624" y="3214674"/>
            <a:ext cx="5572140" cy="1714512"/>
          </a:xfrm>
          <a:prstGeom prst="curvedConnector3">
            <a:avLst>
              <a:gd name="adj1" fmla="val 6494"/>
            </a:avLst>
          </a:prstGeom>
          <a:ln w="19050">
            <a:solidFill>
              <a:schemeClr val="bg1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 rot="3819068" flipH="1">
            <a:off x="5564666" y="618446"/>
            <a:ext cx="699121" cy="1214446"/>
          </a:xfrm>
          <a:prstGeom prst="ellipse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30000">
                <a:srgbClr val="FF6600">
                  <a:alpha val="20000"/>
                </a:srgbClr>
              </a:gs>
            </a:gsLst>
            <a:lin ang="5400000" scaled="0"/>
          </a:gradFill>
          <a:ln>
            <a:solidFill>
              <a:schemeClr val="bg1">
                <a:alpha val="4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1069786">
            <a:off x="173387" y="5743620"/>
            <a:ext cx="1010517" cy="1291053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 rot="20530214" flipH="1">
            <a:off x="7960098" y="5767279"/>
            <a:ext cx="1010517" cy="1291053"/>
          </a:xfrm>
          <a:custGeom>
            <a:avLst/>
            <a:gdLst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  <a:gd name="connsiteX0" fmla="*/ 5600700 w 5600700"/>
              <a:gd name="connsiteY0" fmla="*/ 0 h 6400800"/>
              <a:gd name="connsiteX1" fmla="*/ 1548245 w 5600700"/>
              <a:gd name="connsiteY1" fmla="*/ 1901536 h 6400800"/>
              <a:gd name="connsiteX2" fmla="*/ 0 w 5600700"/>
              <a:gd name="connsiteY2" fmla="*/ 6400800 h 6400800"/>
              <a:gd name="connsiteX3" fmla="*/ 4592782 w 5600700"/>
              <a:gd name="connsiteY3" fmla="*/ 4114800 h 6400800"/>
              <a:gd name="connsiteX4" fmla="*/ 5600700 w 5600700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700" h="6400800">
                <a:moveTo>
                  <a:pt x="5600700" y="0"/>
                </a:moveTo>
                <a:cubicBezTo>
                  <a:pt x="4249882" y="633845"/>
                  <a:pt x="2949715" y="740367"/>
                  <a:pt x="1548245" y="1901536"/>
                </a:cubicBezTo>
                <a:cubicBezTo>
                  <a:pt x="435994" y="3110346"/>
                  <a:pt x="516082" y="4901045"/>
                  <a:pt x="0" y="6400800"/>
                </a:cubicBezTo>
                <a:cubicBezTo>
                  <a:pt x="1530927" y="5638800"/>
                  <a:pt x="3469693" y="5641820"/>
                  <a:pt x="4592782" y="4114800"/>
                </a:cubicBezTo>
                <a:cubicBezTo>
                  <a:pt x="5567778" y="3136760"/>
                  <a:pt x="5264727" y="1371600"/>
                  <a:pt x="5600700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9BD"/>
            </a:gs>
            <a:gs pos="40000">
              <a:srgbClr val="FFE9BD"/>
            </a:gs>
            <a:gs pos="100000">
              <a:srgbClr val="FFE9B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63B00"/>
                </a:solidFill>
              </a:rPr>
              <a:t>Таблица мерок для фартука</a:t>
            </a:r>
            <a:endParaRPr lang="ru-RU" sz="4800" b="1" dirty="0">
              <a:solidFill>
                <a:srgbClr val="763B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2006" y="1196752"/>
          <a:ext cx="8964490" cy="533893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92898"/>
                <a:gridCol w="1792898"/>
                <a:gridCol w="1792898"/>
                <a:gridCol w="1792898"/>
                <a:gridCol w="1792898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 условные обозначения мерок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Названия мерок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Как снять мерки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Свои мерки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Стандартные мерки</a:t>
                      </a:r>
                      <a:endParaRPr lang="ru-RU" sz="2200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l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BatangChe" pitchFamily="49" charset="-127"/>
                          <a:cs typeface="Times New Roman" pitchFamily="18" charset="0"/>
                        </a:rPr>
                        <a:t>  </a:t>
                      </a:r>
                      <a:r>
                        <a:rPr lang="ru-RU" sz="48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BatangChe" pitchFamily="49" charset="-127"/>
                          <a:cs typeface="Times New Roman" pitchFamily="18" charset="0"/>
                        </a:rPr>
                        <a:t>С</a:t>
                      </a:r>
                      <a:r>
                        <a:rPr lang="ru-RU" sz="32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BatangChe" pitchFamily="49" charset="-127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BatangChe" pitchFamily="49" charset="-127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Полуобхват</a:t>
                      </a:r>
                      <a:r>
                        <a:rPr lang="ru-RU" sz="2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талии</a:t>
                      </a:r>
                      <a:endParaRPr lang="ru-RU" sz="24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/>
                        <a:t>Измеряется по самому узкому месту туловища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b="1" dirty="0">
                        <a:latin typeface="BatangChe" pitchFamily="49" charset="-127"/>
                        <a:ea typeface="BatangChe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</a:t>
                      </a:r>
                      <a:r>
                        <a:rPr lang="ru-RU" sz="44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BatangChe" pitchFamily="49" charset="-127"/>
                          <a:cs typeface="Times New Roman" pitchFamily="18" charset="0"/>
                        </a:rPr>
                        <a:t>С</a:t>
                      </a:r>
                      <a:r>
                        <a:rPr lang="ru-RU" sz="32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BatangChe" pitchFamily="49" charset="-127"/>
                          <a:cs typeface="Times New Roman" pitchFamily="18" charset="0"/>
                        </a:rPr>
                        <a:t>б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Полуобхват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бедер</a:t>
                      </a:r>
                      <a:endParaRPr lang="ru-RU" sz="24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Измеряется по линии бедер горизонтально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4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BatangChe" pitchFamily="49" charset="-127"/>
                          <a:cs typeface="Times New Roman" pitchFamily="18" charset="0"/>
                        </a:rPr>
                        <a:t>Д</a:t>
                      </a:r>
                      <a:r>
                        <a:rPr lang="ru-RU" sz="32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BatangChe" pitchFamily="49" charset="-127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Длина </a:t>
                      </a:r>
                      <a:r>
                        <a:rPr lang="ru-RU" sz="2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нагрудника</a:t>
                      </a:r>
                      <a:endParaRPr lang="ru-RU" sz="24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</a:t>
                      </a:r>
                      <a:r>
                        <a:rPr lang="ru-RU" sz="44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BatangChe" pitchFamily="49" charset="-127"/>
                          <a:cs typeface="Times New Roman" pitchFamily="18" charset="0"/>
                        </a:rPr>
                        <a:t>Д</a:t>
                      </a:r>
                      <a:r>
                        <a:rPr lang="ru-RU" sz="32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BatangChe" pitchFamily="49" charset="-127"/>
                          <a:cs typeface="Times New Roman" pitchFamily="18" charset="0"/>
                        </a:rPr>
                        <a:t>нч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Длина</a:t>
                      </a:r>
                      <a:r>
                        <a:rPr lang="ru-RU" sz="22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b="1" i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нижней части фартука</a:t>
                      </a:r>
                      <a:endParaRPr lang="ru-RU" sz="2000" b="1" i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Измеряется от линии талии до желаемой длины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35-45</a:t>
                      </a:r>
                      <a:endParaRPr lang="ru-RU" sz="4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C:\Users\Veronika\Desktop\artle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857435"/>
            <a:ext cx="1075531" cy="10005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9BD"/>
            </a:gs>
            <a:gs pos="40000">
              <a:schemeClr val="accent1"/>
            </a:gs>
            <a:gs pos="100000">
              <a:srgbClr val="FFE9B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E9BD"/>
              </a:gs>
              <a:gs pos="40000">
                <a:schemeClr val="accent1">
                  <a:lumMod val="60000"/>
                  <a:lumOff val="40000"/>
                </a:schemeClr>
              </a:gs>
              <a:gs pos="100000">
                <a:srgbClr val="FFE9BD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63B00"/>
                </a:solidFill>
              </a:rPr>
              <a:t>литература</a:t>
            </a:r>
            <a:endParaRPr lang="ru-RU" sz="4800" b="1" dirty="0">
              <a:solidFill>
                <a:srgbClr val="763B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8208912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Технология: Учебник для учащихся 5 класса общеобразовательных учреждений (вариант для девочек)/Под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ред.В.Д.Симоненко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. – М.: Вентана-Граф.2006.</a:t>
            </a:r>
          </a:p>
          <a:p>
            <a:pPr>
              <a:lnSpc>
                <a:spcPct val="90000"/>
              </a:lnSpc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u="sng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http://blog.t-stile.info/merki-neobxodimye-dlya-postroeniya-chertezha-fartuka</a:t>
            </a:r>
            <a:endParaRPr lang="ru-RU" sz="2400" dirty="0" smtClean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u="sng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http://www.kyrgpress.org.kg/domashnie_dela/608-instrumenty-i-prinadlezhnosti-neobhodimye-dlya-shveynyh-rabot.html</a:t>
            </a:r>
            <a:r>
              <a:rPr lang="ru-RU" sz="2400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Public\Pictures\55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221088"/>
            <a:ext cx="7056784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9BD"/>
            </a:gs>
            <a:gs pos="40000">
              <a:srgbClr val="FFE9BD"/>
            </a:gs>
            <a:gs pos="100000">
              <a:srgbClr val="FFE9B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63B00"/>
                </a:solidFill>
              </a:rPr>
              <a:t>Основные детали фартука</a:t>
            </a:r>
            <a:endParaRPr lang="ru-RU" sz="4800" b="1" dirty="0">
              <a:solidFill>
                <a:srgbClr val="763B00"/>
              </a:solidFill>
            </a:endParaRPr>
          </a:p>
        </p:txBody>
      </p:sp>
      <p:pic>
        <p:nvPicPr>
          <p:cNvPr id="1026" name="Picture 2" descr="C:\Users\Veronika\Desktop\4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4596474" cy="43411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020272" y="3573016"/>
            <a:ext cx="1002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пояс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2204864"/>
            <a:ext cx="2046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нагрудник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293096"/>
            <a:ext cx="1524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карман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5661248"/>
            <a:ext cx="418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Нижняя часть фартука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2420888"/>
            <a:ext cx="1631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бретели</a:t>
            </a:r>
            <a:endParaRPr lang="ru-RU" sz="32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9BD"/>
            </a:gs>
            <a:gs pos="40000">
              <a:srgbClr val="FFE9BD"/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63B00"/>
                </a:solidFill>
              </a:rPr>
              <a:t>Снятие мерок</a:t>
            </a:r>
            <a:endParaRPr lang="ru-RU" sz="4800" b="1" dirty="0">
              <a:solidFill>
                <a:srgbClr val="763B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867328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A80000"/>
                </a:solidFill>
              </a:rPr>
              <a:t>Мерки </a:t>
            </a:r>
            <a:r>
              <a:rPr lang="ru-RU" b="1" dirty="0" smtClean="0"/>
              <a:t>– </a:t>
            </a:r>
            <a:r>
              <a:rPr lang="ru-RU" sz="2800" b="1" dirty="0" smtClean="0"/>
              <a:t>это основные размеры фигуры</a:t>
            </a:r>
          </a:p>
          <a:p>
            <a:pPr>
              <a:buNone/>
            </a:pPr>
            <a:r>
              <a:rPr lang="ru-RU" sz="2800" b="1" dirty="0" smtClean="0"/>
              <a:t>                 человека, полученные путем его измерения.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Мерки снимаем сантиметровой лентой </a:t>
            </a:r>
            <a:endParaRPr lang="ru-RU" sz="2800" b="1" dirty="0"/>
          </a:p>
        </p:txBody>
      </p:sp>
      <p:pic>
        <p:nvPicPr>
          <p:cNvPr id="2050" name="Picture 2" descr="C:\Users\Veronika\Desktop\artleo_com-37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111514"/>
            <a:ext cx="4740077" cy="266550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9BD"/>
            </a:gs>
            <a:gs pos="40000">
              <a:srgbClr val="FFE9BD"/>
            </a:gs>
            <a:gs pos="100000">
              <a:schemeClr val="bg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63B00"/>
                </a:solidFill>
              </a:rPr>
              <a:t>Правила снятия мерок</a:t>
            </a:r>
            <a:endParaRPr lang="ru-RU" sz="4800" b="1" dirty="0">
              <a:solidFill>
                <a:srgbClr val="763B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Мерки снимают по правой стороне фигуры.</a:t>
            </a:r>
          </a:p>
          <a:p>
            <a:r>
              <a:rPr lang="ru-RU" dirty="0" smtClean="0"/>
              <a:t>Талию сначала опоясать тесьмой.</a:t>
            </a:r>
          </a:p>
          <a:p>
            <a:r>
              <a:rPr lang="ru-RU" dirty="0" smtClean="0"/>
              <a:t>Стоять надо прямо ,без напряжения.</a:t>
            </a:r>
          </a:p>
          <a:p>
            <a:r>
              <a:rPr lang="ru-RU" dirty="0" smtClean="0"/>
              <a:t>См.ленту нельзя натягивать или ослаблять.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Мерки длины </a:t>
            </a:r>
            <a:r>
              <a:rPr lang="ru-RU" dirty="0" smtClean="0"/>
              <a:t>снимают и записывают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                                                     полностью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Мерки обхватов и ширины </a:t>
            </a:r>
            <a:r>
              <a:rPr lang="ru-RU" dirty="0" smtClean="0"/>
              <a:t>снимают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полностью,</a:t>
            </a:r>
          </a:p>
          <a:p>
            <a:pPr>
              <a:buNone/>
            </a:pPr>
            <a:r>
              <a:rPr lang="ru-RU" dirty="0" smtClean="0"/>
              <a:t>    а записывают в </a:t>
            </a:r>
            <a:r>
              <a:rPr lang="ru-RU" b="1" dirty="0" smtClean="0">
                <a:solidFill>
                  <a:srgbClr val="C00000"/>
                </a:solidFill>
              </a:rPr>
              <a:t>половинном размере                 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078" name="Picture 6" descr="C:\Users\Veronika\Desktop\ShirString_en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733256"/>
            <a:ext cx="3161952" cy="103047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9BD"/>
            </a:gs>
            <a:gs pos="40000">
              <a:srgbClr val="FFE9BD"/>
            </a:gs>
            <a:gs pos="100000">
              <a:srgbClr val="FFE9B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763B00"/>
                </a:solidFill>
              </a:rPr>
              <a:t>Конструктивные линии фигуры</a:t>
            </a:r>
            <a:endParaRPr lang="ru-RU" sz="4800" b="1" dirty="0">
              <a:solidFill>
                <a:srgbClr val="763B00"/>
              </a:solidFill>
            </a:endParaRPr>
          </a:p>
        </p:txBody>
      </p:sp>
      <p:pic>
        <p:nvPicPr>
          <p:cNvPr id="5123" name="Picture 3" descr="C:\Users\Veronika\Desktop\Рисунок3.jpg"/>
          <p:cNvPicPr>
            <a:picLocks noChangeAspect="1" noChangeArrowheads="1"/>
          </p:cNvPicPr>
          <p:nvPr/>
        </p:nvPicPr>
        <p:blipFill>
          <a:blip r:embed="rId2" cstate="print"/>
          <a:srcRect r="44789"/>
          <a:stretch>
            <a:fillRect/>
          </a:stretch>
        </p:blipFill>
        <p:spPr bwMode="auto">
          <a:xfrm>
            <a:off x="611560" y="1628800"/>
            <a:ext cx="4192844" cy="47525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72066" y="2285992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Линия шеи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2714620"/>
            <a:ext cx="1868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Линия груди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628" y="3071810"/>
            <a:ext cx="19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Линия талии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43504" y="3500438"/>
            <a:ext cx="1925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Линия бедер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72066" y="4572008"/>
            <a:ext cx="2057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Линия колена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5214950"/>
            <a:ext cx="3373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Линия середины спины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1857364"/>
            <a:ext cx="3489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Линия середины переда</a:t>
            </a:r>
            <a:endParaRPr lang="ru-RU" sz="2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полуобхват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талии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868" y="1600200"/>
            <a:ext cx="5114932" cy="4525963"/>
          </a:xfrm>
        </p:spPr>
        <p:txBody>
          <a:bodyPr/>
          <a:lstStyle/>
          <a:p>
            <a:r>
              <a:rPr lang="ru-RU" dirty="0" smtClean="0"/>
              <a:t>Сантиметровая лента проходит по самому узкому месту фигуры.</a:t>
            </a:r>
          </a:p>
          <a:p>
            <a:r>
              <a:rPr lang="ru-RU" dirty="0" smtClean="0"/>
              <a:t>Снятый размер мерки делим пополам.</a:t>
            </a:r>
          </a:p>
          <a:p>
            <a:r>
              <a:rPr lang="ru-RU" dirty="0" smtClean="0"/>
              <a:t>Мерка определяет длину пояса</a:t>
            </a:r>
            <a:endParaRPr lang="ru-RU" dirty="0"/>
          </a:p>
        </p:txBody>
      </p:sp>
      <p:pic>
        <p:nvPicPr>
          <p:cNvPr id="1026" name="Picture 2" descr="C:\Documents and Settings\Пользователь\Рабочий стол\С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28802"/>
            <a:ext cx="3159662" cy="42148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Сб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полуобхват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бедер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86116" y="1600200"/>
            <a:ext cx="5400684" cy="490063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Измеряется горизонтально вокруг бедер. Сзади измеряется по выступающим точкам ягодиц, спереди по с учетом выступа живота.</a:t>
            </a:r>
          </a:p>
          <a:p>
            <a:r>
              <a:rPr lang="ru-RU" dirty="0" smtClean="0"/>
              <a:t>Снятый размер мерки делим пополам.</a:t>
            </a:r>
          </a:p>
          <a:p>
            <a:r>
              <a:rPr lang="ru-RU" dirty="0" smtClean="0"/>
              <a:t>Для расчета ширины фартука.</a:t>
            </a:r>
          </a:p>
          <a:p>
            <a:endParaRPr lang="ru-RU" dirty="0"/>
          </a:p>
        </p:txBody>
      </p:sp>
      <p:pic>
        <p:nvPicPr>
          <p:cNvPr id="2051" name="Picture 3" descr="C:\Documents and Settings\Пользователь\Рабочий стол\С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71678"/>
            <a:ext cx="2934730" cy="40719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длина нагрудника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643306" y="1600200"/>
            <a:ext cx="5043494" cy="4525963"/>
          </a:xfrm>
        </p:spPr>
        <p:txBody>
          <a:bodyPr/>
          <a:lstStyle/>
          <a:p>
            <a:r>
              <a:rPr lang="ru-RU" dirty="0" smtClean="0"/>
              <a:t>Мерку снимаем от тесьмы на талии вверх до желаемой длины нагрудника.</a:t>
            </a:r>
          </a:p>
          <a:p>
            <a:r>
              <a:rPr lang="ru-RU" dirty="0" smtClean="0"/>
              <a:t>Мерка определяет длину нагрудника.</a:t>
            </a:r>
          </a:p>
          <a:p>
            <a:r>
              <a:rPr lang="ru-RU" dirty="0" smtClean="0"/>
              <a:t>Записывается полностью.</a:t>
            </a:r>
            <a:endParaRPr lang="ru-RU" dirty="0"/>
          </a:p>
        </p:txBody>
      </p:sp>
      <p:pic>
        <p:nvPicPr>
          <p:cNvPr id="3075" name="Picture 3" descr="C:\Documents and Settings\Пользователь\Рабочий стол\Д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3151122" cy="41434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Днч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длина нижней части фартука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00364" y="1600200"/>
            <a:ext cx="5686436" cy="4900634"/>
          </a:xfrm>
        </p:spPr>
        <p:txBody>
          <a:bodyPr/>
          <a:lstStyle/>
          <a:p>
            <a:r>
              <a:rPr lang="ru-RU" dirty="0" smtClean="0"/>
              <a:t>Измеряется спереди от линии талии с правой стороны фигуры до желаемой длины.</a:t>
            </a:r>
          </a:p>
          <a:p>
            <a:r>
              <a:rPr lang="ru-RU" dirty="0" smtClean="0"/>
              <a:t>Мерка определяет длину фартука.</a:t>
            </a:r>
          </a:p>
          <a:p>
            <a:r>
              <a:rPr lang="ru-RU" smtClean="0"/>
              <a:t>Записывается полностью.</a:t>
            </a:r>
            <a:endParaRPr lang="ru-RU" dirty="0"/>
          </a:p>
        </p:txBody>
      </p:sp>
      <p:pic>
        <p:nvPicPr>
          <p:cNvPr id="4099" name="Picture 3" descr="C:\Documents and Settings\Пользователь\Рабочий стол\Дн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43182"/>
            <a:ext cx="2349011" cy="3416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S030009073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D53AC0-0936-4FE6-92B1-8D4D31E3A1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304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TS030009073</vt:lpstr>
      <vt:lpstr>Снятие мерок Фартук 5 класс</vt:lpstr>
      <vt:lpstr>Основные детали фартука</vt:lpstr>
      <vt:lpstr>Снятие мерок</vt:lpstr>
      <vt:lpstr>Правила снятия мерок</vt:lpstr>
      <vt:lpstr>Конструктивные линии фигуры</vt:lpstr>
      <vt:lpstr>Ст- полуобхват талии</vt:lpstr>
      <vt:lpstr>Сб – полуобхват бедер</vt:lpstr>
      <vt:lpstr>Дн – длина нагрудника</vt:lpstr>
      <vt:lpstr>  Днч - длина нижней части фартука</vt:lpstr>
      <vt:lpstr>Таблица мерок для фартука</vt:lpstr>
      <vt:lpstr>литература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Снятие мерок Фартук 5 класс</dc:title>
  <dc:creator>Veronika</dc:creator>
  <cp:lastModifiedBy>Пользователь</cp:lastModifiedBy>
  <cp:revision>38</cp:revision>
  <dcterms:created xsi:type="dcterms:W3CDTF">2013-06-23T07:17:56Z</dcterms:created>
  <dcterms:modified xsi:type="dcterms:W3CDTF">2013-06-24T02:14:43Z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TC300090739990</vt:lpwstr>
  </property>
</Properties>
</file>