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9" r:id="rId5"/>
    <p:sldId id="261" r:id="rId6"/>
    <p:sldId id="262" r:id="rId7"/>
    <p:sldId id="263" r:id="rId8"/>
    <p:sldId id="264" r:id="rId9"/>
    <p:sldId id="266"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66"/>
    <a:srgbClr val="DDFFDD"/>
    <a:srgbClr val="00FF99"/>
    <a:srgbClr val="C1FFC1"/>
    <a:srgbClr val="9BFF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B04B78D-7D27-489D-A66F-E73A881E8274}" type="datetimeFigureOut">
              <a:rPr lang="ru-RU"/>
              <a:pPr>
                <a:defRPr/>
              </a:pPr>
              <a:t>23.02.2014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470A081-ABB6-4D24-8888-5377CCC3A3DF}"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10" descr="a_e2d893b5.jpg"/>
          <p:cNvPicPr>
            <a:picLocks noChangeAspect="1"/>
          </p:cNvPicPr>
          <p:nvPr userDrawn="1"/>
        </p:nvPicPr>
        <p:blipFill>
          <a:blip r:embed="rId2" cstate="print">
            <a:clrChange>
              <a:clrFrom>
                <a:srgbClr val="FEFEFE"/>
              </a:clrFrom>
              <a:clrTo>
                <a:srgbClr val="FEFEFE">
                  <a:alpha val="0"/>
                </a:srgbClr>
              </a:clrTo>
            </a:clrChange>
          </a:blip>
          <a:srcRect/>
          <a:stretch>
            <a:fillRect/>
          </a:stretch>
        </p:blipFill>
        <p:spPr bwMode="auto">
          <a:xfrm>
            <a:off x="142875" y="142875"/>
            <a:ext cx="1428750" cy="1897063"/>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rgbClr val="00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pPr>
              <a:defRPr/>
            </a:pPr>
            <a:fld id="{1161EC82-D330-4ABD-A2B5-B0CED6D6E64C}" type="datetimeFigureOut">
              <a:rPr lang="ru-RU"/>
              <a:pPr>
                <a:defRPr/>
              </a:pPr>
              <a:t>23.02.2014</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a:xfrm>
            <a:off x="6938963" y="6500813"/>
            <a:ext cx="2133600" cy="365125"/>
          </a:xfrm>
        </p:spPr>
        <p:txBody>
          <a:bodyPr/>
          <a:lstStyle>
            <a:lvl1pPr>
              <a:defRPr>
                <a:solidFill>
                  <a:schemeClr val="tx1">
                    <a:lumMod val="65000"/>
                    <a:lumOff val="35000"/>
                  </a:schemeClr>
                </a:solidFill>
              </a:defRPr>
            </a:lvl1pPr>
          </a:lstStyle>
          <a:p>
            <a:pPr>
              <a:defRPr/>
            </a:pPr>
            <a:r>
              <a:rPr lang="en-US" dirty="0"/>
              <a:t>corowina.ucoz.com</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10BDAB-217B-49F3-888B-B75E3ACE8D2A}" type="datetimeFigureOut">
              <a:rPr lang="ru-RU"/>
              <a:pPr>
                <a:defRPr/>
              </a:pPr>
              <a:t>23.02.2014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1883224B-B904-4C4D-AAAF-3B33B7CBAA20}"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8724EE-1452-43F8-B370-2EF19E5FEDDA}" type="datetimeFigureOut">
              <a:rPr lang="ru-RU"/>
              <a:pPr>
                <a:defRPr/>
              </a:pPr>
              <a:t>23.02.2014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8F6C482-1B6A-477F-B5AE-93A56184937B}"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1A3D835-6A41-40F4-8C15-F361C44181D6}" type="datetimeFigureOut">
              <a:rPr lang="ru-RU"/>
              <a:pPr>
                <a:defRPr/>
              </a:pPr>
              <a:t>23.02.2014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2B1DFE7-3163-4D70-8D67-58C0DE3AB2C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51653E1-D955-4EB9-88E6-CAE312492A80}" type="datetimeFigureOut">
              <a:rPr lang="ru-RU"/>
              <a:pPr>
                <a:defRPr/>
              </a:pPr>
              <a:t>23.02.2014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2B60A894-87B1-4F69-99D9-1B2B47BE4746}"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9379BF60-5253-46C5-BED5-5BA78879E1FA}" type="datetimeFigureOut">
              <a:rPr lang="ru-RU"/>
              <a:pPr>
                <a:defRPr/>
              </a:pPr>
              <a:t>23.02.2014</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9C4BA1D0-D2FD-4F88-A8BE-8EB6C5ED6F89}"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36A8F16E-37B3-44BA-BBE2-0B0079D6127D}" type="datetimeFigureOut">
              <a:rPr lang="ru-RU"/>
              <a:pPr>
                <a:defRPr/>
              </a:pPr>
              <a:t>23.02.2014</a:t>
            </a:fld>
            <a:endParaRPr lang="ru-RU" dirty="0"/>
          </a:p>
        </p:txBody>
      </p:sp>
      <p:sp>
        <p:nvSpPr>
          <p:cNvPr id="8" name="Нижний колонтитул 7"/>
          <p:cNvSpPr>
            <a:spLocks noGrp="1"/>
          </p:cNvSpPr>
          <p:nvPr>
            <p:ph type="ftr" sz="quarter" idx="11"/>
          </p:nvPr>
        </p:nvSpPr>
        <p:spPr/>
        <p:txBody>
          <a:bodyPr/>
          <a:lstStyle>
            <a:lvl1pPr>
              <a:defRPr/>
            </a:lvl1pPr>
          </a:lstStyle>
          <a:p>
            <a:pPr>
              <a:defRPr/>
            </a:pPr>
            <a:endParaRPr lang="ru-RU" dirty="0"/>
          </a:p>
        </p:txBody>
      </p:sp>
      <p:sp>
        <p:nvSpPr>
          <p:cNvPr id="9" name="Номер слайда 8"/>
          <p:cNvSpPr>
            <a:spLocks noGrp="1"/>
          </p:cNvSpPr>
          <p:nvPr>
            <p:ph type="sldNum" sz="quarter" idx="12"/>
          </p:nvPr>
        </p:nvSpPr>
        <p:spPr/>
        <p:txBody>
          <a:bodyPr/>
          <a:lstStyle>
            <a:lvl1pPr>
              <a:defRPr/>
            </a:lvl1pPr>
          </a:lstStyle>
          <a:p>
            <a:pPr>
              <a:defRPr/>
            </a:pPr>
            <a:fld id="{B4AAB5B1-9F20-4A07-A580-433D9668D71B}"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816304DB-3FBA-43EE-ABBB-E18081723B9B}" type="datetimeFigureOut">
              <a:rPr lang="ru-RU"/>
              <a:pPr>
                <a:defRPr/>
              </a:pPr>
              <a:t>23.02.2014</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dirty="0"/>
          </a:p>
        </p:txBody>
      </p:sp>
      <p:sp>
        <p:nvSpPr>
          <p:cNvPr id="5" name="Номер слайда 4"/>
          <p:cNvSpPr>
            <a:spLocks noGrp="1"/>
          </p:cNvSpPr>
          <p:nvPr>
            <p:ph type="sldNum" sz="quarter" idx="12"/>
          </p:nvPr>
        </p:nvSpPr>
        <p:spPr/>
        <p:txBody>
          <a:bodyPr/>
          <a:lstStyle>
            <a:lvl1pPr>
              <a:defRPr/>
            </a:lvl1pPr>
          </a:lstStyle>
          <a:p>
            <a:pPr>
              <a:defRPr/>
            </a:pPr>
            <a:fld id="{927D5FF4-6608-45F7-8F24-34F74B834FB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11357C35-DD05-4066-828A-BB5482720D0E}" type="datetimeFigureOut">
              <a:rPr lang="ru-RU"/>
              <a:pPr>
                <a:defRPr/>
              </a:pPr>
              <a:t>23.02.2014</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dirty="0"/>
          </a:p>
        </p:txBody>
      </p:sp>
      <p:sp>
        <p:nvSpPr>
          <p:cNvPr id="4" name="Номер слайда 3"/>
          <p:cNvSpPr>
            <a:spLocks noGrp="1"/>
          </p:cNvSpPr>
          <p:nvPr>
            <p:ph type="sldNum" sz="quarter" idx="12"/>
          </p:nvPr>
        </p:nvSpPr>
        <p:spPr/>
        <p:txBody>
          <a:bodyPr/>
          <a:lstStyle>
            <a:lvl1pPr>
              <a:defRPr/>
            </a:lvl1pPr>
          </a:lstStyle>
          <a:p>
            <a:pPr>
              <a:defRPr/>
            </a:pPr>
            <a:fld id="{7F675880-73E5-4EA9-BE51-885CB2DB541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5C6B8ABF-4DC6-4CDC-BE3D-76AF09CA9700}" type="datetimeFigureOut">
              <a:rPr lang="ru-RU"/>
              <a:pPr>
                <a:defRPr/>
              </a:pPr>
              <a:t>23.02.2014</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DEE8CEB5-001E-4B4F-B048-4606DE445DBB}"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560DDE71-DB28-4207-8735-4CFCB1A6D577}" type="datetimeFigureOut">
              <a:rPr lang="ru-RU"/>
              <a:pPr>
                <a:defRPr/>
              </a:pPr>
              <a:t>23.02.2014</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7B49E723-47FE-4E26-842F-4662D6617C2C}"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 name="Скругленный прямоугольник 8"/>
          <p:cNvSpPr/>
          <p:nvPr userDrawn="1"/>
        </p:nvSpPr>
        <p:spPr>
          <a:xfrm>
            <a:off x="428596" y="285728"/>
            <a:ext cx="8358246" cy="6286544"/>
          </a:xfrm>
          <a:prstGeom prst="roundRect">
            <a:avLst/>
          </a:prstGeom>
          <a:solidFill>
            <a:srgbClr val="C1FFC1"/>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29"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0"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6F62CF-842C-4756-B38A-47157B33A129}" type="datetimeFigureOut">
              <a:rPr lang="ru-RU"/>
              <a:pPr>
                <a:defRPr/>
              </a:pPr>
              <a:t>23.02.2014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dirty="0"/>
          </a:p>
        </p:txBody>
      </p:sp>
      <p:sp>
        <p:nvSpPr>
          <p:cNvPr id="6" name="Номер слайда 5"/>
          <p:cNvSpPr>
            <a:spLocks noGrp="1"/>
          </p:cNvSpPr>
          <p:nvPr>
            <p:ph type="sldNum" sz="quarter" idx="4"/>
          </p:nvPr>
        </p:nvSpPr>
        <p:spPr>
          <a:xfrm>
            <a:off x="4643438"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65000"/>
                    <a:lumOff val="35000"/>
                  </a:schemeClr>
                </a:solidFill>
                <a:latin typeface="+mn-lt"/>
              </a:defRPr>
            </a:lvl1pPr>
          </a:lstStyle>
          <a:p>
            <a:pPr>
              <a:defRPr/>
            </a:pPr>
            <a:r>
              <a:rPr lang="en-US" dirty="0"/>
              <a:t>corowina.ucoz.com</a:t>
            </a:r>
            <a:endParaRPr lang="ru-RU" dirty="0"/>
          </a:p>
        </p:txBody>
      </p:sp>
      <p:pic>
        <p:nvPicPr>
          <p:cNvPr id="1034" name="Рисунок 9" descr="1263974281_6.jpg"/>
          <p:cNvPicPr>
            <a:picLocks noChangeAspect="1"/>
          </p:cNvPicPr>
          <p:nvPr userDrawn="1"/>
        </p:nvPicPr>
        <p:blipFill>
          <a:blip r:embed="rId14" cstate="print">
            <a:clrChange>
              <a:clrFrom>
                <a:srgbClr val="FFFFFF"/>
              </a:clrFrom>
              <a:clrTo>
                <a:srgbClr val="FFFFFF">
                  <a:alpha val="0"/>
                </a:srgbClr>
              </a:clrTo>
            </a:clrChange>
          </a:blip>
          <a:srcRect/>
          <a:stretch>
            <a:fillRect/>
          </a:stretch>
        </p:blipFill>
        <p:spPr bwMode="auto">
          <a:xfrm>
            <a:off x="6908800" y="5357813"/>
            <a:ext cx="1520825" cy="1123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1714500" y="571500"/>
            <a:ext cx="5857875" cy="2214563"/>
          </a:xfrm>
          <a:prstGeom prst="horizontalScroll">
            <a:avLst/>
          </a:prstGeom>
          <a:solidFill>
            <a:srgbClr val="DDFFD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Заголовок 5"/>
          <p:cNvSpPr>
            <a:spLocks noGrp="1"/>
          </p:cNvSpPr>
          <p:nvPr>
            <p:ph type="ctrTitle"/>
          </p:nvPr>
        </p:nvSpPr>
        <p:spPr>
          <a:xfrm>
            <a:off x="2143107" y="857250"/>
            <a:ext cx="5357851" cy="1571617"/>
          </a:xfrm>
        </p:spPr>
        <p:txBody>
          <a:bodyPr rtlCol="0">
            <a:norm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sz="3100" b="1" dirty="0" smtClean="0">
                <a:ln w="11430">
                  <a:solidFill>
                    <a:srgbClr val="FF0066"/>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Тема: «Основы безопасности дошкольника</a:t>
            </a:r>
            <a:r>
              <a:rPr lang="ru-RU" b="1" dirty="0" smtClean="0">
                <a:ln w="11430">
                  <a:solidFill>
                    <a:srgbClr val="FF0066"/>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a:t>
            </a:r>
            <a:endParaRPr lang="ru-RU" b="1" dirty="0">
              <a:ln w="11430">
                <a:solidFill>
                  <a:srgbClr val="FF0066"/>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3316" name="Подзаголовок 6"/>
          <p:cNvSpPr>
            <a:spLocks noGrp="1"/>
          </p:cNvSpPr>
          <p:nvPr>
            <p:ph type="subTitle" idx="1"/>
          </p:nvPr>
        </p:nvSpPr>
        <p:spPr>
          <a:xfrm>
            <a:off x="4643438" y="3886200"/>
            <a:ext cx="3128962" cy="1752600"/>
          </a:xfrm>
        </p:spPr>
        <p:txBody>
          <a:bodyPr/>
          <a:lstStyle/>
          <a:p>
            <a:pPr algn="l" eaLnBrk="1" hangingPunct="1"/>
            <a:r>
              <a:rPr lang="ru-RU" sz="2000" dirty="0" smtClean="0">
                <a:latin typeface="Times New Roman" pitchFamily="18" charset="0"/>
                <a:cs typeface="Times New Roman" pitchFamily="18" charset="0"/>
              </a:rPr>
              <a:t>Призинтацию приготовила</a:t>
            </a:r>
          </a:p>
          <a:p>
            <a:pPr algn="l" eaLnBrk="1" hangingPunct="1"/>
            <a:r>
              <a:rPr lang="ru-RU" sz="2000" dirty="0" smtClean="0">
                <a:latin typeface="Times New Roman" pitchFamily="18" charset="0"/>
                <a:cs typeface="Times New Roman" pitchFamily="18" charset="0"/>
              </a:rPr>
              <a:t>воспитатель МБДОУ №36</a:t>
            </a:r>
          </a:p>
          <a:p>
            <a:pPr algn="l" eaLnBrk="1" hangingPunct="1"/>
            <a:r>
              <a:rPr lang="ru-RU" sz="2000" dirty="0" smtClean="0">
                <a:latin typeface="Times New Roman" pitchFamily="18" charset="0"/>
                <a:cs typeface="Times New Roman" pitchFamily="18" charset="0"/>
              </a:rPr>
              <a:t>«Золотой ключик»</a:t>
            </a:r>
          </a:p>
          <a:p>
            <a:pPr algn="l" eaLnBrk="1" hangingPunct="1"/>
            <a:r>
              <a:rPr lang="ru-RU" sz="2000" dirty="0" err="1" smtClean="0">
                <a:latin typeface="Times New Roman" pitchFamily="18" charset="0"/>
                <a:cs typeface="Times New Roman" pitchFamily="18" charset="0"/>
              </a:rPr>
              <a:t>Вельмакина</a:t>
            </a:r>
            <a:r>
              <a:rPr lang="ru-RU" sz="2000" dirty="0" smtClean="0">
                <a:latin typeface="Times New Roman" pitchFamily="18" charset="0"/>
                <a:cs typeface="Times New Roman" pitchFamily="18" charset="0"/>
              </a:rPr>
              <a:t> М.А.</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3316">
                                            <p:txEl>
                                              <p:pRg st="0" end="0"/>
                                            </p:txEl>
                                          </p:spTgt>
                                        </p:tgtEl>
                                        <p:attrNameLst>
                                          <p:attrName>style.visibility</p:attrName>
                                        </p:attrNameLst>
                                      </p:cBhvr>
                                      <p:to>
                                        <p:strVal val="visible"/>
                                      </p:to>
                                    </p:set>
                                    <p:anim calcmode="lin" valueType="num">
                                      <p:cBhvr>
                                        <p:cTn id="14"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316">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13316">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13316">
                                            <p:txEl>
                                              <p:pRg st="0" end="0"/>
                                            </p:txEl>
                                          </p:spTgt>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3316">
                                            <p:txEl>
                                              <p:pRg st="1" end="1"/>
                                            </p:txEl>
                                          </p:spTgt>
                                        </p:tgtEl>
                                        <p:attrNameLst>
                                          <p:attrName>style.visibility</p:attrName>
                                        </p:attrNameLst>
                                      </p:cBhvr>
                                      <p:to>
                                        <p:strVal val="visible"/>
                                      </p:to>
                                    </p:set>
                                    <p:anim calcmode="lin" valueType="num">
                                      <p:cBhvr>
                                        <p:cTn id="20" dur="5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3316">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3316">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13316">
                                            <p:txEl>
                                              <p:pRg st="1" end="1"/>
                                            </p:txEl>
                                          </p:spTgt>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3316">
                                            <p:txEl>
                                              <p:pRg st="2" end="2"/>
                                            </p:txEl>
                                          </p:spTgt>
                                        </p:tgtEl>
                                        <p:attrNameLst>
                                          <p:attrName>style.visibility</p:attrName>
                                        </p:attrNameLst>
                                      </p:cBhvr>
                                      <p:to>
                                        <p:strVal val="visible"/>
                                      </p:to>
                                    </p:set>
                                    <p:anim calcmode="lin" valueType="num">
                                      <p:cBhvr>
                                        <p:cTn id="26" dur="5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3316">
                                            <p:txEl>
                                              <p:pRg st="2" end="2"/>
                                            </p:txEl>
                                          </p:spTgt>
                                        </p:tgtEl>
                                        <p:attrNameLst>
                                          <p:attrName>ppt_h</p:attrName>
                                        </p:attrNameLst>
                                      </p:cBhvr>
                                      <p:tavLst>
                                        <p:tav tm="0">
                                          <p:val>
                                            <p:fltVal val="0"/>
                                          </p:val>
                                        </p:tav>
                                        <p:tav tm="100000">
                                          <p:val>
                                            <p:strVal val="#ppt_h"/>
                                          </p:val>
                                        </p:tav>
                                      </p:tavLst>
                                    </p:anim>
                                    <p:anim calcmode="lin" valueType="num">
                                      <p:cBhvr>
                                        <p:cTn id="28" dur="500" fill="hold"/>
                                        <p:tgtEl>
                                          <p:spTgt spid="13316">
                                            <p:txEl>
                                              <p:pRg st="2" end="2"/>
                                            </p:txEl>
                                          </p:spTgt>
                                        </p:tgtEl>
                                        <p:attrNameLst>
                                          <p:attrName>style.rotation</p:attrName>
                                        </p:attrNameLst>
                                      </p:cBhvr>
                                      <p:tavLst>
                                        <p:tav tm="0">
                                          <p:val>
                                            <p:fltVal val="360"/>
                                          </p:val>
                                        </p:tav>
                                        <p:tav tm="100000">
                                          <p:val>
                                            <p:fltVal val="0"/>
                                          </p:val>
                                        </p:tav>
                                      </p:tavLst>
                                    </p:anim>
                                    <p:animEffect transition="in" filter="fade">
                                      <p:cBhvr>
                                        <p:cTn id="29" dur="500"/>
                                        <p:tgtEl>
                                          <p:spTgt spid="13316">
                                            <p:txEl>
                                              <p:pRg st="2" end="2"/>
                                            </p:txEl>
                                          </p:spTgt>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3316">
                                            <p:txEl>
                                              <p:pRg st="3" end="3"/>
                                            </p:txEl>
                                          </p:spTgt>
                                        </p:tgtEl>
                                        <p:attrNameLst>
                                          <p:attrName>style.visibility</p:attrName>
                                        </p:attrNameLst>
                                      </p:cBhvr>
                                      <p:to>
                                        <p:strVal val="visible"/>
                                      </p:to>
                                    </p:set>
                                    <p:anim calcmode="lin" valueType="num">
                                      <p:cBhvr>
                                        <p:cTn id="32" dur="5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3316">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13316">
                                            <p:txEl>
                                              <p:pRg st="3" end="3"/>
                                            </p:txEl>
                                          </p:spTgt>
                                        </p:tgtEl>
                                        <p:attrNameLst>
                                          <p:attrName>style.rotation</p:attrName>
                                        </p:attrNameLst>
                                      </p:cBhvr>
                                      <p:tavLst>
                                        <p:tav tm="0">
                                          <p:val>
                                            <p:fltVal val="360"/>
                                          </p:val>
                                        </p:tav>
                                        <p:tav tm="100000">
                                          <p:val>
                                            <p:fltVal val="0"/>
                                          </p:val>
                                        </p:tav>
                                      </p:tavLst>
                                    </p:anim>
                                    <p:animEffect transition="in" filter="fade">
                                      <p:cBhvr>
                                        <p:cTn id="35" dur="500"/>
                                        <p:tgtEl>
                                          <p:spTgt spid="13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571472" y="1500174"/>
            <a:ext cx="8229600" cy="4714908"/>
          </a:xfrm>
          <a:noFill/>
        </p:spPr>
        <p:txBody>
          <a:bodyPr/>
          <a:lstStyle/>
          <a:p>
            <a:pPr algn="l"/>
            <a:r>
              <a:rPr lang="ru-RU" sz="1400" dirty="0" smtClean="0"/>
              <a:t>   Ни для кого не секрет, что сложившаяся социальная и экологическая обстановка вызывает беспокойство у людей всей планеты. Особую тревогу мы испытываем за самых беззащитных граждан – маленьких детей. Задача взрослых состоит не только в том, чтобы оберегать и защищать ребёнка, но и в том, чтобы подготовить его к встрече с различными сложными, а порой опасными жизненными ситуациями.</a:t>
            </a:r>
            <a:br>
              <a:rPr lang="ru-RU" sz="1400" dirty="0" smtClean="0"/>
            </a:br>
            <a:r>
              <a:rPr lang="ru-RU" sz="1400" dirty="0" smtClean="0"/>
              <a:t>    </a:t>
            </a:r>
            <a:r>
              <a:rPr lang="ru-RU" sz="1400" dirty="0" smtClean="0">
                <a:solidFill>
                  <a:srgbClr val="FF0000"/>
                </a:solidFill>
              </a:rPr>
              <a:t>Необходимо выделить такие правила поведения, которые дети должны выполнять неукоснительно, так как от этого зависят их здоровье и безопасность. Эти правила следует подробно разъяснить детям, а затем следить за их выполнением.</a:t>
            </a:r>
            <a:r>
              <a:rPr lang="ru-RU" sz="1400" dirty="0" smtClean="0"/>
              <a:t/>
            </a:r>
            <a:br>
              <a:rPr lang="ru-RU" sz="1400" dirty="0" smtClean="0"/>
            </a:br>
            <a:r>
              <a:rPr lang="ru-RU" sz="1400" dirty="0" smtClean="0"/>
              <a:t>    Но безопасность – это не просто сумма усвоенных знаний, а умение правильно себя вести в различных ситуациях. Кроме того, дети могут оказаться в непредсказуемой ситуации на улице, дома, поэтому главная задача взрослых – стимулирование развития у них самостоятельности и ответственности. В связи с этим традиционные формы обучения, принятые в дошкольных образовательных учреждениях могут использоваться лишь частично и больше внимания надо уделять организации различных видов деятельности и приобретению детьми опыта. Ведь всё, чему учат детей, они должны уметь применять в реальной жизни, на практике.</a:t>
            </a:r>
            <a:br>
              <a:rPr lang="ru-RU" sz="1400" dirty="0" smtClean="0"/>
            </a:br>
            <a:r>
              <a:rPr lang="ru-RU" sz="1400" dirty="0" smtClean="0"/>
              <a:t>     Чтобы понять, что именно дети знают, думают, чувствуют, можно использовать беседы, дискуссии, что позволит избежать передачи уже известных им знаний или таких, которые они пока не могут использовать из-за их непонятности или удаленности от реальной жизни. В то же время, опираясь на уже имеющиеся у детей знания и представления, взрослые смогут выделить </a:t>
            </a:r>
            <a:br>
              <a:rPr lang="ru-RU" sz="1400" dirty="0" smtClean="0"/>
            </a:br>
            <a:r>
              <a:rPr lang="ru-RU" sz="1400" dirty="0" smtClean="0"/>
              <a:t>направления, по которым необходимо провести специальное обучение, и выбрать</a:t>
            </a:r>
            <a:br>
              <a:rPr lang="ru-RU" sz="1400" dirty="0" smtClean="0"/>
            </a:br>
            <a:r>
              <a:rPr lang="ru-RU" sz="1400" dirty="0" smtClean="0"/>
              <a:t> адекватную методику (занятия, игра, чтение, беседа, мультфильм).</a:t>
            </a:r>
          </a:p>
        </p:txBody>
      </p:sp>
      <p:sp>
        <p:nvSpPr>
          <p:cNvPr id="14339" name="Содержимое 2"/>
          <p:cNvSpPr>
            <a:spLocks noGrp="1"/>
          </p:cNvSpPr>
          <p:nvPr>
            <p:ph idx="1"/>
          </p:nvPr>
        </p:nvSpPr>
        <p:spPr>
          <a:xfrm>
            <a:off x="928662" y="500042"/>
            <a:ext cx="6715172" cy="1000132"/>
          </a:xfrm>
        </p:spPr>
        <p:txBody>
          <a:bodyPr/>
          <a:lstStyle/>
          <a:p>
            <a:pPr algn="ctr" eaLnBrk="1" hangingPunct="1">
              <a:buNone/>
            </a:pPr>
            <a:r>
              <a:rPr lang="ru-RU" sz="1600" b="1" dirty="0" smtClean="0">
                <a:ln w="1905">
                  <a:solidFill>
                    <a:srgbClr val="FF0066"/>
                  </a:solidFill>
                </a:ln>
                <a:solidFill>
                  <a:srgbClr val="FF0000"/>
                </a:solidFill>
                <a:effectLst>
                  <a:innerShdw blurRad="69850" dist="43180" dir="5400000">
                    <a:srgbClr val="000000">
                      <a:alpha val="65000"/>
                    </a:srgbClr>
                  </a:innerShdw>
                </a:effectLst>
                <a:latin typeface="Times New Roman" pitchFamily="18" charset="0"/>
                <a:cs typeface="Times New Roman" pitchFamily="18" charset="0"/>
              </a:rPr>
              <a:t>Доклад</a:t>
            </a:r>
          </a:p>
          <a:p>
            <a:pPr algn="ctr" eaLnBrk="1" hangingPunct="1">
              <a:buNone/>
            </a:pPr>
            <a:r>
              <a:rPr lang="ru-RU" sz="1600" b="1" i="1" u="sng" dirty="0" smtClean="0">
                <a:solidFill>
                  <a:srgbClr val="003300"/>
                </a:solidFill>
              </a:rPr>
              <a:t>«Организация занятий по обучению детей дошкольного </a:t>
            </a:r>
          </a:p>
          <a:p>
            <a:pPr algn="ctr" eaLnBrk="1" hangingPunct="1">
              <a:buNone/>
            </a:pPr>
            <a:r>
              <a:rPr lang="ru-RU" sz="1600" b="1" i="1" u="sng" dirty="0" smtClean="0">
                <a:solidFill>
                  <a:srgbClr val="003300"/>
                </a:solidFill>
              </a:rPr>
              <a:t>возраста основам безопасности жизнедеятельности».</a:t>
            </a:r>
            <a:endParaRPr lang="ru-RU" sz="1600" i="1" u="sng" dirty="0" smtClean="0">
              <a:solidFill>
                <a:srgbClr val="003300"/>
              </a:solidFill>
            </a:endParaRPr>
          </a:p>
          <a:p>
            <a:pPr algn="ctr" eaLnBrk="1" hangingPunct="1">
              <a:buNone/>
            </a:pPr>
            <a:endParaRPr lang="ru-RU" sz="1600" b="1" dirty="0" smtClean="0">
              <a:ln w="1905">
                <a:solidFill>
                  <a:srgbClr val="FF0066"/>
                </a:solidFill>
              </a:ln>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3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3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4339">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p:cTn id="1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fade">
                                      <p:cBhvr>
                                        <p:cTn id="25" dur="2000"/>
                                        <p:tgtEl>
                                          <p:spTgt spid="14338"/>
                                        </p:tgtEl>
                                      </p:cBhvr>
                                    </p:animEffect>
                                    <p:anim calcmode="lin" valueType="num">
                                      <p:cBhvr>
                                        <p:cTn id="26" dur="2000" fill="hold"/>
                                        <p:tgtEl>
                                          <p:spTgt spid="14338"/>
                                        </p:tgtEl>
                                        <p:attrNameLst>
                                          <p:attrName>style.rotation</p:attrName>
                                        </p:attrNameLst>
                                      </p:cBhvr>
                                      <p:tavLst>
                                        <p:tav tm="0">
                                          <p:val>
                                            <p:fltVal val="720"/>
                                          </p:val>
                                        </p:tav>
                                        <p:tav tm="100000">
                                          <p:val>
                                            <p:fltVal val="0"/>
                                          </p:val>
                                        </p:tav>
                                      </p:tavLst>
                                    </p:anim>
                                    <p:anim calcmode="lin" valueType="num">
                                      <p:cBhvr>
                                        <p:cTn id="27" dur="2000" fill="hold"/>
                                        <p:tgtEl>
                                          <p:spTgt spid="14338"/>
                                        </p:tgtEl>
                                        <p:attrNameLst>
                                          <p:attrName>ppt_h</p:attrName>
                                        </p:attrNameLst>
                                      </p:cBhvr>
                                      <p:tavLst>
                                        <p:tav tm="0">
                                          <p:val>
                                            <p:fltVal val="0"/>
                                          </p:val>
                                        </p:tav>
                                        <p:tav tm="100000">
                                          <p:val>
                                            <p:strVal val="#ppt_h"/>
                                          </p:val>
                                        </p:tav>
                                      </p:tavLst>
                                    </p:anim>
                                    <p:anim calcmode="lin" valueType="num">
                                      <p:cBhvr>
                                        <p:cTn id="28" dur="2000" fill="hold"/>
                                        <p:tgtEl>
                                          <p:spTgt spid="143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3"/>
            <a:ext cx="7772400" cy="857256"/>
          </a:xfrm>
        </p:spPr>
        <p:txBody>
          <a:bodyPr/>
          <a:lstStyle/>
          <a:p>
            <a:pPr algn="ctr"/>
            <a:r>
              <a:rPr lang="ru-RU" sz="1600" dirty="0" smtClean="0">
                <a:solidFill>
                  <a:srgbClr val="FF0000"/>
                </a:solidFill>
                <a:latin typeface="Times New Roman" pitchFamily="18" charset="0"/>
                <a:cs typeface="Times New Roman" pitchFamily="18" charset="0"/>
              </a:rPr>
              <a:t>Основные разделы программы</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solidFill>
                  <a:srgbClr val="003300"/>
                </a:solidFill>
                <a:latin typeface="Times New Roman" pitchFamily="18" charset="0"/>
                <a:cs typeface="Times New Roman" pitchFamily="18" charset="0"/>
              </a:rPr>
              <a:t>“Основы безопасности жизнедеятельности дошкольников” и их тематика.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b="0" dirty="0">
              <a:latin typeface="Times New Roman" pitchFamily="18" charset="0"/>
              <a:cs typeface="Times New Roman" pitchFamily="18" charset="0"/>
            </a:endParaRPr>
          </a:p>
        </p:txBody>
      </p:sp>
      <p:sp>
        <p:nvSpPr>
          <p:cNvPr id="3" name="Текст 2"/>
          <p:cNvSpPr>
            <a:spLocks noGrp="1"/>
          </p:cNvSpPr>
          <p:nvPr>
            <p:ph type="body" idx="1"/>
          </p:nvPr>
        </p:nvSpPr>
        <p:spPr>
          <a:xfrm>
            <a:off x="642910" y="1357298"/>
            <a:ext cx="7772400" cy="2286016"/>
          </a:xfrm>
        </p:spPr>
        <p:txBody>
          <a:bodyPr anchor="t"/>
          <a:lstStyle/>
          <a:p>
            <a:r>
              <a:rPr lang="ru-RU" b="1" u="sng" dirty="0" smtClean="0">
                <a:solidFill>
                  <a:srgbClr val="002060"/>
                </a:solidFill>
                <a:latin typeface="Times New Roman" pitchFamily="18" charset="0"/>
                <a:cs typeface="Times New Roman" pitchFamily="18" charset="0"/>
              </a:rPr>
              <a:t>I раздел. Ребёнок в общении с другими людьми</a:t>
            </a:r>
            <a:r>
              <a:rPr lang="ru-RU" b="1" dirty="0" smtClean="0">
                <a:solidFill>
                  <a:srgbClr val="002060"/>
                </a:solidFill>
                <a:latin typeface="Times New Roman" pitchFamily="18" charset="0"/>
                <a:cs typeface="Times New Roman" pitchFamily="18" charset="0"/>
              </a:rPr>
              <a:t>.</a:t>
            </a:r>
            <a:r>
              <a:rPr lang="ru-RU" b="1" dirty="0" smtClean="0">
                <a:solidFill>
                  <a:schemeClr val="tx1"/>
                </a:solidFill>
                <a:latin typeface="Times New Roman" pitchFamily="18" charset="0"/>
                <a:cs typeface="Times New Roman" pitchFamily="18" charset="0"/>
              </a:rPr>
              <a:t>	</a:t>
            </a:r>
          </a:p>
          <a:p>
            <a:pPr lvl="0">
              <a:buFont typeface="Wingdings" pitchFamily="2" charset="2"/>
              <a:buChar char="v"/>
            </a:pPr>
            <a:r>
              <a:rPr lang="ru-RU" dirty="0" smtClean="0">
                <a:solidFill>
                  <a:schemeClr val="tx1"/>
                </a:solidFill>
                <a:latin typeface="Times New Roman" pitchFamily="18" charset="0"/>
                <a:cs typeface="Times New Roman" pitchFamily="18" charset="0"/>
              </a:rPr>
              <a:t>О несовпадении приятной внешности и добрых намерений.</a:t>
            </a:r>
          </a:p>
          <a:p>
            <a:pPr lvl="0">
              <a:buFont typeface="Wingdings" pitchFamily="2" charset="2"/>
              <a:buChar char="v"/>
            </a:pPr>
            <a:r>
              <a:rPr lang="ru-RU" dirty="0" smtClean="0">
                <a:solidFill>
                  <a:schemeClr val="tx1"/>
                </a:solidFill>
                <a:latin typeface="Times New Roman" pitchFamily="18" charset="0"/>
                <a:cs typeface="Times New Roman" pitchFamily="18" charset="0"/>
              </a:rPr>
              <a:t>Опасные ситуации контактов с незнакомыми людьми.</a:t>
            </a:r>
          </a:p>
          <a:p>
            <a:pPr lvl="0">
              <a:buFont typeface="Wingdings" pitchFamily="2" charset="2"/>
              <a:buChar char="v"/>
            </a:pPr>
            <a:r>
              <a:rPr lang="ru-RU" dirty="0" smtClean="0">
                <a:solidFill>
                  <a:schemeClr val="tx1"/>
                </a:solidFill>
                <a:latin typeface="Times New Roman" pitchFamily="18" charset="0"/>
                <a:cs typeface="Times New Roman" pitchFamily="18" charset="0"/>
              </a:rPr>
              <a:t>Ситуации насильственного поведения незнакомых взрослых.</a:t>
            </a:r>
          </a:p>
          <a:p>
            <a:pPr lvl="0">
              <a:buFont typeface="Wingdings" pitchFamily="2" charset="2"/>
              <a:buChar char="v"/>
            </a:pPr>
            <a:r>
              <a:rPr lang="ru-RU" dirty="0" smtClean="0">
                <a:solidFill>
                  <a:schemeClr val="tx1"/>
                </a:solidFill>
                <a:latin typeface="Times New Roman" pitchFamily="18" charset="0"/>
                <a:cs typeface="Times New Roman" pitchFamily="18" charset="0"/>
              </a:rPr>
              <a:t>Если чужой приходит в дом.</a:t>
            </a:r>
          </a:p>
          <a:p>
            <a:pPr lvl="0">
              <a:buFont typeface="Wingdings" pitchFamily="2" charset="2"/>
              <a:buChar char="v"/>
            </a:pPr>
            <a:r>
              <a:rPr lang="ru-RU" dirty="0" smtClean="0">
                <a:solidFill>
                  <a:schemeClr val="tx1"/>
                </a:solidFill>
                <a:latin typeface="Times New Roman" pitchFamily="18" charset="0"/>
                <a:cs typeface="Times New Roman" pitchFamily="18" charset="0"/>
              </a:rPr>
              <a:t>Самый большой друг.</a:t>
            </a:r>
          </a:p>
          <a:p>
            <a:endParaRPr lang="ru-RU" dirty="0"/>
          </a:p>
        </p:txBody>
      </p:sp>
      <p:pic>
        <p:nvPicPr>
          <p:cNvPr id="1026" name="Picture 2"/>
          <p:cNvPicPr>
            <a:picLocks noChangeAspect="1" noChangeArrowheads="1"/>
          </p:cNvPicPr>
          <p:nvPr/>
        </p:nvPicPr>
        <p:blipFill>
          <a:blip r:embed="rId2" cstate="print"/>
          <a:srcRect l="10526" b="16292"/>
          <a:stretch>
            <a:fillRect/>
          </a:stretch>
        </p:blipFill>
        <p:spPr bwMode="auto">
          <a:xfrm>
            <a:off x="3357554" y="4214818"/>
            <a:ext cx="2063043" cy="1446557"/>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a:xfrm>
            <a:off x="714348" y="571480"/>
            <a:ext cx="7643866" cy="428628"/>
          </a:xfrm>
        </p:spPr>
        <p:txBody>
          <a:bodyPr anchor="t"/>
          <a:lstStyle/>
          <a:p>
            <a:r>
              <a:rPr lang="ru-RU" sz="2000" b="1" u="sng" dirty="0" smtClean="0">
                <a:solidFill>
                  <a:srgbClr val="002060"/>
                </a:solidFill>
                <a:latin typeface="Times New Roman" pitchFamily="18" charset="0"/>
                <a:cs typeface="Times New Roman" pitchFamily="18" charset="0"/>
              </a:rPr>
              <a:t>II раздел. Ребёнок и природа.</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smtClean="0">
              <a:latin typeface="Times New Roman" pitchFamily="18" charset="0"/>
              <a:cs typeface="Times New Roman" pitchFamily="18" charset="0"/>
            </a:endParaRPr>
          </a:p>
        </p:txBody>
      </p:sp>
      <p:sp>
        <p:nvSpPr>
          <p:cNvPr id="2049" name="Rectangle 1"/>
          <p:cNvSpPr>
            <a:spLocks noChangeArrowheads="1"/>
          </p:cNvSpPr>
          <p:nvPr/>
        </p:nvSpPr>
        <p:spPr bwMode="auto">
          <a:xfrm>
            <a:off x="571472" y="1071546"/>
            <a:ext cx="77153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Гроза.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Лекарственные растения.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Ядовитые растения.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Съедобные и несъедобные грибы.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Насекомые.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Кошка и собака – наши соседи.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r="17131" b="6260"/>
          <a:stretch>
            <a:fillRect/>
          </a:stretch>
        </p:blipFill>
        <p:spPr bwMode="auto">
          <a:xfrm rot="20359633">
            <a:off x="1764229" y="4034737"/>
            <a:ext cx="2157402" cy="1889456"/>
          </a:xfrm>
          <a:prstGeom prst="rect">
            <a:avLst/>
          </a:prstGeom>
          <a:ln>
            <a:noFill/>
          </a:ln>
          <a:effectLst>
            <a:glow rad="228600">
              <a:schemeClr val="accent4">
                <a:satMod val="175000"/>
                <a:alpha val="40000"/>
              </a:schemeClr>
            </a:glow>
            <a:softEdge rad="112500"/>
          </a:effectLst>
        </p:spPr>
      </p:pic>
      <p:pic>
        <p:nvPicPr>
          <p:cNvPr id="2052" name="Picture 4"/>
          <p:cNvPicPr>
            <a:picLocks noChangeAspect="1" noChangeArrowheads="1"/>
          </p:cNvPicPr>
          <p:nvPr/>
        </p:nvPicPr>
        <p:blipFill>
          <a:blip r:embed="rId3" cstate="print"/>
          <a:srcRect/>
          <a:stretch>
            <a:fillRect/>
          </a:stretch>
        </p:blipFill>
        <p:spPr bwMode="auto">
          <a:xfrm rot="1837459">
            <a:off x="5665656" y="2983710"/>
            <a:ext cx="1748881" cy="2528881"/>
          </a:xfrm>
          <a:prstGeom prst="roundRect">
            <a:avLst>
              <a:gd name="adj" fmla="val 4167"/>
            </a:avLst>
          </a:prstGeom>
          <a:solidFill>
            <a:srgbClr val="FFFFFF"/>
          </a:solidFill>
          <a:ln w="76200" cap="sq">
            <a:noFill/>
            <a:miter lim="800000"/>
          </a:ln>
          <a:effectLst>
            <a:outerShdw blurRad="225425" dist="50800" dir="5220000" algn="ctr">
              <a:srgbClr val="000000">
                <a:alpha val="33000"/>
              </a:srgbClr>
            </a:outerShdw>
            <a:reflection blurRad="12700" stA="33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714480" y="509925"/>
            <a:ext cx="535785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III раздел. Ребёнок дома.</a:t>
            </a:r>
            <a:endParaRPr kumimoji="0" lang="ru-RU" sz="20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
        <p:nvSpPr>
          <p:cNvPr id="18436" name="Rectangle 4"/>
          <p:cNvSpPr>
            <a:spLocks noChangeArrowheads="1"/>
          </p:cNvSpPr>
          <p:nvPr/>
        </p:nvSpPr>
        <p:spPr bwMode="auto">
          <a:xfrm>
            <a:off x="642910" y="1153996"/>
            <a:ext cx="492922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мире опасных предметов.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Электроприборы.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Безопасность.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Огонь – судья беспечности людей.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Служба “02”.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“Скорая помощь”.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7" name="Picture 5"/>
          <p:cNvPicPr>
            <a:picLocks noChangeAspect="1" noChangeArrowheads="1"/>
          </p:cNvPicPr>
          <p:nvPr/>
        </p:nvPicPr>
        <p:blipFill>
          <a:blip r:embed="rId2" cstate="print"/>
          <a:srcRect/>
          <a:stretch>
            <a:fillRect/>
          </a:stretch>
        </p:blipFill>
        <p:spPr bwMode="auto">
          <a:xfrm>
            <a:off x="5715008" y="3000372"/>
            <a:ext cx="1609725" cy="2257425"/>
          </a:xfrm>
          <a:prstGeom prst="roundRect">
            <a:avLst>
              <a:gd name="adj" fmla="val 4167"/>
            </a:avLst>
          </a:prstGeom>
          <a:solidFill>
            <a:srgbClr val="FFFFFF"/>
          </a:solidFill>
          <a:ln w="76200" cap="sq">
            <a:solidFill>
              <a:srgbClr val="FFC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8438" name="Picture 6"/>
          <p:cNvPicPr>
            <a:picLocks noChangeAspect="1" noChangeArrowheads="1"/>
          </p:cNvPicPr>
          <p:nvPr/>
        </p:nvPicPr>
        <p:blipFill>
          <a:blip r:embed="rId3" cstate="print"/>
          <a:srcRect b="21154"/>
          <a:stretch>
            <a:fillRect/>
          </a:stretch>
        </p:blipFill>
        <p:spPr bwMode="auto">
          <a:xfrm rot="20500882">
            <a:off x="2377940" y="3771095"/>
            <a:ext cx="2090863" cy="22860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71538" y="500042"/>
            <a:ext cx="695882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IV раздел. Здоровье и эмоциональное благополучие ребёнка.</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714348" y="1439748"/>
            <a:ext cx="5386731"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Мишки в гостях.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Чтобы нам не болеть</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 </a:t>
            </a:r>
            <a:r>
              <a:rPr lang="ru-RU" sz="2000" u="sng" dirty="0" smtClean="0">
                <a:latin typeface="Times New Roman" pitchFamily="18" charset="0"/>
                <a:ea typeface="Calibri" pitchFamily="34" charset="0"/>
                <a:cs typeface="Times New Roman" pitchFamily="18" charset="0"/>
              </a:rPr>
              <a:t>в</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итамины надо</a:t>
            </a:r>
            <a:r>
              <a:rPr kumimoji="0" lang="ru-RU" sz="2000" b="0" i="0" u="sng" strike="noStrike" cap="none" normalizeH="0" dirty="0" smtClean="0">
                <a:ln>
                  <a:noFill/>
                </a:ln>
                <a:solidFill>
                  <a:schemeClr val="tx1"/>
                </a:solidFill>
                <a:effectLst/>
                <a:latin typeface="Times New Roman" pitchFamily="18" charset="0"/>
                <a:ea typeface="Calibri" pitchFamily="34" charset="0"/>
                <a:cs typeface="Times New Roman" pitchFamily="18" charset="0"/>
              </a:rPr>
              <a:t> есть</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День здоровья.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Обучение детей правилам поведения на воде.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Поездка к морю.</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60" name="Picture 4"/>
          <p:cNvPicPr>
            <a:picLocks noChangeAspect="1" noChangeArrowheads="1"/>
          </p:cNvPicPr>
          <p:nvPr/>
        </p:nvPicPr>
        <p:blipFill>
          <a:blip r:embed="rId2" cstate="print"/>
          <a:srcRect/>
          <a:stretch>
            <a:fillRect/>
          </a:stretch>
        </p:blipFill>
        <p:spPr bwMode="auto">
          <a:xfrm>
            <a:off x="3000364" y="4000504"/>
            <a:ext cx="2488193" cy="1662113"/>
          </a:xfrm>
          <a:prstGeom prst="roundRect">
            <a:avLst>
              <a:gd name="adj" fmla="val 16667"/>
            </a:avLst>
          </a:prstGeom>
          <a:ln>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wipe(down)">
                                      <p:cBhvr>
                                        <p:cTn id="7" dur="5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wipe(down)">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p:cTn id="17" dur="1000" fill="hold"/>
                                        <p:tgtEl>
                                          <p:spTgt spid="19460"/>
                                        </p:tgtEl>
                                        <p:attrNameLst>
                                          <p:attrName>ppt_w</p:attrName>
                                        </p:attrNameLst>
                                      </p:cBhvr>
                                      <p:tavLst>
                                        <p:tav tm="0">
                                          <p:val>
                                            <p:strVal val="#ppt_w+.3"/>
                                          </p:val>
                                        </p:tav>
                                        <p:tav tm="100000">
                                          <p:val>
                                            <p:strVal val="#ppt_w"/>
                                          </p:val>
                                        </p:tav>
                                      </p:tavLst>
                                    </p:anim>
                                    <p:anim calcmode="lin" valueType="num">
                                      <p:cBhvr>
                                        <p:cTn id="18" dur="1000" fill="hold"/>
                                        <p:tgtEl>
                                          <p:spTgt spid="19460"/>
                                        </p:tgtEl>
                                        <p:attrNameLst>
                                          <p:attrName>ppt_h</p:attrName>
                                        </p:attrNameLst>
                                      </p:cBhvr>
                                      <p:tavLst>
                                        <p:tav tm="0">
                                          <p:val>
                                            <p:strVal val="#ppt_h"/>
                                          </p:val>
                                        </p:tav>
                                        <p:tav tm="100000">
                                          <p:val>
                                            <p:strVal val="#ppt_h"/>
                                          </p:val>
                                        </p:tav>
                                      </p:tavLst>
                                    </p:anim>
                                    <p:animEffect transition="in" filter="fade">
                                      <p:cBhvr>
                                        <p:cTn id="19"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357422" y="500042"/>
            <a:ext cx="417986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sng"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V раздел. Ребёнок на улицах города.</a:t>
            </a:r>
            <a:endParaRPr kumimoji="0" lang="ru-RU" sz="2000" b="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571472" y="1071546"/>
            <a:ext cx="5493363"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Мы знакомимся с улицей.</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Знай и выполняй правила уличного движения.</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Зачем нужны дорожные знаки.</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Улица города.</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Знакомство с транспортом своего города.</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effectLst/>
                <a:latin typeface="Times New Roman" pitchFamily="18" charset="0"/>
                <a:ea typeface="Calibri" pitchFamily="34" charset="0"/>
                <a:cs typeface="Times New Roman" pitchFamily="18" charset="0"/>
              </a:rPr>
              <a:t>Целевые прогулки:</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
        <p:nvSpPr>
          <p:cNvPr id="20483" name="Rectangle 3"/>
          <p:cNvSpPr>
            <a:spLocks noChangeArrowheads="1"/>
          </p:cNvSpPr>
          <p:nvPr/>
        </p:nvSpPr>
        <p:spPr bwMode="auto">
          <a:xfrm>
            <a:off x="1643042" y="3000372"/>
            <a:ext cx="505632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пешеход,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переход,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перекрёсток,</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наблюдение за работой сотрудников ГБДД.</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0486" name="Picture 6"/>
          <p:cNvPicPr>
            <a:picLocks noChangeAspect="1" noChangeArrowheads="1"/>
          </p:cNvPicPr>
          <p:nvPr/>
        </p:nvPicPr>
        <p:blipFill>
          <a:blip r:embed="rId2" cstate="print"/>
          <a:srcRect/>
          <a:stretch>
            <a:fillRect/>
          </a:stretch>
        </p:blipFill>
        <p:spPr bwMode="auto">
          <a:xfrm>
            <a:off x="1357290" y="4643446"/>
            <a:ext cx="1809762"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87" name="Picture 7"/>
          <p:cNvPicPr>
            <a:picLocks noChangeAspect="1" noChangeArrowheads="1"/>
          </p:cNvPicPr>
          <p:nvPr/>
        </p:nvPicPr>
        <p:blipFill>
          <a:blip r:embed="rId3" cstate="print"/>
          <a:srcRect/>
          <a:stretch>
            <a:fillRect/>
          </a:stretch>
        </p:blipFill>
        <p:spPr bwMode="auto">
          <a:xfrm rot="1122313">
            <a:off x="4577076" y="4471347"/>
            <a:ext cx="2333970" cy="175259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00034" y="142852"/>
            <a:ext cx="8001056"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закрепления правил поведения с незнакомыми людьми можно предложить детям специально подготовленные игры – драматизации, при этом следует использовать образы сказочных персонажей или сказки о животных с благополучным окончанием.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Целесообразно разыгрывать разные ситуации: ребёнок дома один; ребёнок дома с друзьями, братьями, сёстрами; ребёнок с взрослыми. В игровой тренинг необходимо включать разного рода “уговоры”, привлекательные обещания. Разыгрываемые для малышей ситуации могут подкрепляться соответствующими сказочными сюжетами, например “Волк и семеро козлят”.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формирования более точного понимания того, кто является “своим” и “чужим” человеком, попросите изобразить на одном рисунке тех людей, кого они считают “своими” (мама, папа, бабушка и т. д.), а на другом рисунке – чужих, посторонних </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(продавца, прохожего и т. д.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Если ребёнок изобразил на первом рисунке, помимо членов семьи, кого-то еще, например: воспитателя, подругу мамы, друга – объясните, что такие люди называются “знакомыми”. Предложите нарисовать их на третьем рисунке.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Можно провести игру “Свой, чужой, знакомый” </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в кругу, водящий бросает поочередно мячик каждому ребёнку, приговаривая: “ знакомый” или “чужой” или “свой”).</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Ребёнок называет соответствующего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человека.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428596" y="3000372"/>
            <a:ext cx="8286808" cy="3046988"/>
          </a:xfrm>
          <a:prstGeom prst="rect">
            <a:avLst/>
          </a:prstGeom>
        </p:spPr>
        <p:txBody>
          <a:bodyPr wrap="square">
            <a:spAutoFit/>
          </a:bodyPr>
          <a:lstStyle/>
          <a:p>
            <a:pPr lvl="0"/>
            <a:r>
              <a:rPr lang="ru-RU" sz="1200" dirty="0" smtClean="0">
                <a:latin typeface="Times New Roman" pitchFamily="18" charset="0"/>
                <a:ea typeface="Calibri" pitchFamily="34" charset="0"/>
                <a:cs typeface="Times New Roman" pitchFamily="18" charset="0"/>
              </a:rPr>
              <a:t>Предметы домашнего быта, которые являются источниками потенциальной опасности для детей, делятся на три группы:</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Calibri" pitchFamily="34" charset="0"/>
                <a:cs typeface="Times New Roman" pitchFamily="18" charset="0"/>
              </a:rPr>
              <a:t>- предметы, которыми </a:t>
            </a:r>
            <a:r>
              <a:rPr lang="ru-RU" sz="1200" dirty="0" smtClean="0">
                <a:solidFill>
                  <a:srgbClr val="FF0000"/>
                </a:solidFill>
                <a:latin typeface="Times New Roman" pitchFamily="18" charset="0"/>
                <a:ea typeface="Calibri" pitchFamily="34" charset="0"/>
                <a:cs typeface="Times New Roman" pitchFamily="18" charset="0"/>
              </a:rPr>
              <a:t>категорически запрещается</a:t>
            </a:r>
            <a:r>
              <a:rPr lang="ru-RU" sz="1200" dirty="0" smtClean="0">
                <a:latin typeface="Times New Roman" pitchFamily="18" charset="0"/>
                <a:ea typeface="Calibri" pitchFamily="34" charset="0"/>
                <a:cs typeface="Times New Roman" pitchFamily="18" charset="0"/>
              </a:rPr>
              <a:t> пользоваться </a:t>
            </a:r>
            <a:r>
              <a:rPr lang="ru-RU" sz="1200" i="1" dirty="0" smtClean="0">
                <a:latin typeface="Times New Roman" pitchFamily="18" charset="0"/>
                <a:ea typeface="Calibri" pitchFamily="34" charset="0"/>
                <a:cs typeface="Times New Roman" pitchFamily="18" charset="0"/>
              </a:rPr>
              <a:t>(спички, газовые плиты, розетки, включенные электроприборы);</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Calibri" pitchFamily="34" charset="0"/>
                <a:cs typeface="Times New Roman" pitchFamily="18" charset="0"/>
              </a:rPr>
              <a:t>- предметы, с которыми, в зависимости от возраста детей нужно научиться правильно обращаться </a:t>
            </a:r>
            <a:r>
              <a:rPr lang="ru-RU" sz="1200" i="1" dirty="0" smtClean="0">
                <a:latin typeface="Times New Roman" pitchFamily="18" charset="0"/>
                <a:ea typeface="Calibri" pitchFamily="34" charset="0"/>
                <a:cs typeface="Times New Roman" pitchFamily="18" charset="0"/>
              </a:rPr>
              <a:t>(иголка, ножницы, нож);</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Calibri" pitchFamily="34" charset="0"/>
                <a:cs typeface="Times New Roman" pitchFamily="18" charset="0"/>
              </a:rPr>
              <a:t>- предметы, которые взрослые должны хранить в недоступных для детей местах </a:t>
            </a:r>
            <a:r>
              <a:rPr lang="ru-RU" sz="1200" i="1" dirty="0" smtClean="0">
                <a:latin typeface="Times New Roman" pitchFamily="18" charset="0"/>
                <a:ea typeface="Calibri" pitchFamily="34" charset="0"/>
                <a:cs typeface="Times New Roman" pitchFamily="18" charset="0"/>
              </a:rPr>
              <a:t>(бытовая химия, лекарства, спиртные напитки, сигареты, режуще-колющие инструменты).</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Calibri" pitchFamily="34" charset="0"/>
                <a:cs typeface="Times New Roman" pitchFamily="18" charset="0"/>
              </a:rPr>
              <a:t>   Это следует объяснить детям и родителям. Для предупреждения опасных ситуаций нужно познакомить детей с основной группой пожароопасных предметов, которыми нельзя самостоятельно пользоваться детям. Организуя беседу, можно использовать соответствующую детскую литературу </a:t>
            </a:r>
            <a:r>
              <a:rPr lang="ru-RU" sz="1200" i="1" dirty="0" smtClean="0">
                <a:latin typeface="Times New Roman" pitchFamily="18" charset="0"/>
                <a:ea typeface="Calibri" pitchFamily="34" charset="0"/>
                <a:cs typeface="Times New Roman" pitchFamily="18" charset="0"/>
              </a:rPr>
              <a:t>(“Кошкин дом” С. Маршака, “Путаница” К. Чуковского, “Жил на свете слонёнок” Г. Цыферова или более сложные произведения Б. Житкова, Л. Толстого).</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Calibri" pitchFamily="34" charset="0"/>
                <a:cs typeface="Times New Roman" pitchFamily="18" charset="0"/>
              </a:rPr>
              <a:t>   Можно завести тетради для каждого ребёнка, в которых они должны нарисовать, что, по их мнению, делает пожарный, милиционер, врач. Там же написать соответствующий телефон (“01”, “02”, “03”). Обсуждать нарисованное. В результате работы над заданиями (по трём темам дети должны научиться громко и ясно называть свои имя, фамилию и домашний адрес, а также знать номера телефонов нужной службы спасения).</a:t>
            </a:r>
            <a:endParaRPr lang="ru-RU" sz="1200" dirty="0" smtClean="0">
              <a:latin typeface="Times New Roman" pitchFamily="18" charset="0"/>
              <a:cs typeface="Times New Roman" pitchFamily="18" charset="0"/>
            </a:endParaRPr>
          </a:p>
          <a:p>
            <a:pPr lvl="0" eaLnBrk="0" hangingPunct="0"/>
            <a:r>
              <a:rPr lang="ru-RU" sz="1200" dirty="0" smtClean="0">
                <a:latin typeface="Times New Roman" pitchFamily="18" charset="0"/>
                <a:ea typeface="Calibri" pitchFamily="34" charset="0"/>
                <a:cs typeface="Times New Roman" pitchFamily="18" charset="0"/>
              </a:rPr>
              <a:t>   Можно использовать игрушечный телефон, чтобы дети научились </a:t>
            </a:r>
          </a:p>
          <a:p>
            <a:pPr lvl="0" eaLnBrk="0" hangingPunct="0"/>
            <a:r>
              <a:rPr lang="ru-RU" sz="1200" dirty="0" smtClean="0">
                <a:latin typeface="Times New Roman" pitchFamily="18" charset="0"/>
                <a:ea typeface="Calibri" pitchFamily="34" charset="0"/>
                <a:cs typeface="Times New Roman" pitchFamily="18" charset="0"/>
              </a:rPr>
              <a:t>набирать </a:t>
            </a:r>
            <a:r>
              <a:rPr lang="ru-RU" sz="1200" dirty="0" smtClean="0">
                <a:solidFill>
                  <a:srgbClr val="FF0000"/>
                </a:solidFill>
                <a:latin typeface="Times New Roman" pitchFamily="18" charset="0"/>
                <a:ea typeface="Calibri" pitchFamily="34" charset="0"/>
                <a:cs typeface="Times New Roman" pitchFamily="18" charset="0"/>
              </a:rPr>
              <a:t>“01”, “02”, “03”.</a:t>
            </a:r>
            <a:endParaRPr lang="ru-RU" sz="1200" dirty="0"/>
          </a:p>
        </p:txBody>
      </p:sp>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42910" y="1357298"/>
            <a:ext cx="7772400" cy="928683"/>
          </a:xfrm>
        </p:spPr>
        <p:txBody>
          <a:bodyPr/>
          <a:lstStyle/>
          <a:p>
            <a:r>
              <a:rPr lang="ru-RU" dirty="0" smtClean="0"/>
              <a:t>     </a:t>
            </a:r>
            <a:r>
              <a:rPr lang="ru-RU" sz="1200" dirty="0" smtClean="0">
                <a:solidFill>
                  <a:schemeClr val="tx1"/>
                </a:solidFill>
                <a:latin typeface="Times New Roman" pitchFamily="18" charset="0"/>
                <a:cs typeface="Times New Roman" pitchFamily="18" charset="0"/>
              </a:rPr>
              <a:t>Итак, можно сделать </a:t>
            </a:r>
            <a:r>
              <a:rPr lang="ru-RU" sz="1200" dirty="0" smtClean="0">
                <a:solidFill>
                  <a:srgbClr val="FF0000"/>
                </a:solidFill>
                <a:latin typeface="Times New Roman" pitchFamily="18" charset="0"/>
                <a:cs typeface="Times New Roman" pitchFamily="18" charset="0"/>
              </a:rPr>
              <a:t>выводы,</a:t>
            </a:r>
            <a:r>
              <a:rPr lang="ru-RU" sz="1200" dirty="0" smtClean="0">
                <a:solidFill>
                  <a:schemeClr val="tx1"/>
                </a:solidFill>
                <a:latin typeface="Times New Roman" pitchFamily="18" charset="0"/>
                <a:cs typeface="Times New Roman" pitchFamily="18" charset="0"/>
              </a:rPr>
              <a:t> что для проведения занятий по “Основам безопасности жизнедеятельности дошкольников”, можно использовать беседы, эксперименты, тренинги, наглядность, сюжеты из жизни, художественные произведения, игры, работы в тетрадях, рисование на различные темы. Но нужно помнить, что </a:t>
            </a:r>
            <a:r>
              <a:rPr lang="ru-RU" sz="1200" b="1" u="sng" dirty="0" smtClean="0">
                <a:solidFill>
                  <a:srgbClr val="FF0000"/>
                </a:solidFill>
                <a:latin typeface="Times New Roman" pitchFamily="18" charset="0"/>
                <a:cs typeface="Times New Roman" pitchFamily="18" charset="0"/>
              </a:rPr>
              <a:t>главное – это личный пример воспитателей и родителей!!!</a:t>
            </a:r>
            <a:endParaRPr lang="ru-RU" sz="1200" b="1" u="sng" dirty="0">
              <a:solidFill>
                <a:srgbClr val="FF0000"/>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793</Words>
  <Application>Microsoft Office PowerPoint</Application>
  <PresentationFormat>Экран (4:3)</PresentationFormat>
  <Paragraphs>61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Тема: «Основы безопасности дошкольника».</vt:lpstr>
      <vt:lpstr>   Ни для кого не секрет, что сложившаяся социальная и экологическая обстановка вызывает беспокойство у людей всей планеты. Особую тревогу мы испытываем за самых беззащитных граждан – маленьких детей. Задача взрослых состоит не только в том, чтобы оберегать и защищать ребёнка, но и в том, чтобы подготовить его к встрече с различными сложными, а порой опасными жизненными ситуациями.     Необходимо выделить такие правила поведения, которые дети должны выполнять неукоснительно, так как от этого зависят их здоровье и безопасность. Эти правила следует подробно разъяснить детям, а затем следить за их выполнением.     Но безопасность – это не просто сумма усвоенных знаний, а умение правильно себя вести в различных ситуациях. Кроме того, дети могут оказаться в непредсказуемой ситуации на улице, дома, поэтому главная задача взрослых – стимулирование развития у них самостоятельности и ответственности. В связи с этим традиционные формы обучения, принятые в дошкольных образовательных учреждениях могут использоваться лишь частично и больше внимания надо уделять организации различных видов деятельности и приобретению детьми опыта. Ведь всё, чему учат детей, они должны уметь применять в реальной жизни, на практике.      Чтобы понять, что именно дети знают, думают, чувствуют, можно использовать беседы, дискуссии, что позволит избежать передачи уже известных им знаний или таких, которые они пока не могут использовать из-за их непонятности или удаленности от реальной жизни. В то же время, опираясь на уже имеющиеся у детей знания и представления, взрослые смогут выделить  направления, по которым необходимо провести специальное обучение, и выбрать  адекватную методику (занятия, игра, чтение, беседа, мультфильм).</vt:lpstr>
      <vt:lpstr>Основные разделы программы “Основы безопасности жизнедеятельности дошкольников” и их тематика. </vt:lpstr>
      <vt:lpstr>II раздел. Ребёнок и природа. </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30</cp:revision>
  <dcterms:created xsi:type="dcterms:W3CDTF">2012-08-25T10:00:02Z</dcterms:created>
  <dcterms:modified xsi:type="dcterms:W3CDTF">2014-02-23T07:10:25Z</dcterms:modified>
</cp:coreProperties>
</file>