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84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0C500C-D502-4818-8686-D0193032B1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81893" t="-399" r="2751" b="79924"/>
          <a:stretch>
            <a:fillRect/>
          </a:stretch>
        </p:blipFill>
        <p:spPr bwMode="auto">
          <a:xfrm>
            <a:off x="7524328" y="332656"/>
            <a:ext cx="936104" cy="936104"/>
          </a:xfrm>
          <a:prstGeom prst="roundRect">
            <a:avLst/>
          </a:prstGeom>
          <a:noFill/>
        </p:spPr>
      </p:pic>
      <p:pic>
        <p:nvPicPr>
          <p:cNvPr id="2051" name="Picture 3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9143" t="23625" r="4320" b="55900"/>
          <a:stretch>
            <a:fillRect/>
          </a:stretch>
        </p:blipFill>
        <p:spPr bwMode="auto">
          <a:xfrm>
            <a:off x="6732240" y="2060848"/>
            <a:ext cx="1008112" cy="936104"/>
          </a:xfrm>
          <a:prstGeom prst="roundRect">
            <a:avLst/>
          </a:prstGeom>
          <a:noFill/>
        </p:spPr>
      </p:pic>
      <p:pic>
        <p:nvPicPr>
          <p:cNvPr id="2052" name="Picture 4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60631" t="16925" r="24013" b="62600"/>
          <a:stretch>
            <a:fillRect/>
          </a:stretch>
        </p:blipFill>
        <p:spPr bwMode="auto">
          <a:xfrm>
            <a:off x="5436096" y="908720"/>
            <a:ext cx="936104" cy="936104"/>
          </a:xfrm>
          <a:prstGeom prst="roundRect">
            <a:avLst/>
          </a:prstGeom>
          <a:noFill/>
        </p:spPr>
      </p:pic>
      <p:pic>
        <p:nvPicPr>
          <p:cNvPr id="2053" name="Picture 5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60631" t="43700" r="24013" b="35825"/>
          <a:stretch>
            <a:fillRect/>
          </a:stretch>
        </p:blipFill>
        <p:spPr bwMode="auto">
          <a:xfrm>
            <a:off x="4644008" y="3429000"/>
            <a:ext cx="936104" cy="936104"/>
          </a:xfrm>
          <a:prstGeom prst="roundRect">
            <a:avLst/>
          </a:prstGeom>
          <a:noFill/>
        </p:spPr>
      </p:pic>
      <p:pic>
        <p:nvPicPr>
          <p:cNvPr id="2054" name="Picture 6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41731" t="32675" r="42913" b="46850"/>
          <a:stretch>
            <a:fillRect/>
          </a:stretch>
        </p:blipFill>
        <p:spPr bwMode="auto">
          <a:xfrm>
            <a:off x="3563888" y="2132856"/>
            <a:ext cx="936104" cy="936104"/>
          </a:xfrm>
          <a:prstGeom prst="roundRect">
            <a:avLst/>
          </a:prstGeom>
          <a:noFill/>
        </p:spPr>
      </p:pic>
      <p:pic>
        <p:nvPicPr>
          <p:cNvPr id="2056" name="Picture 8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1650" t="51575" r="62994" b="27950"/>
          <a:stretch>
            <a:fillRect/>
          </a:stretch>
        </p:blipFill>
        <p:spPr bwMode="auto">
          <a:xfrm>
            <a:off x="1475656" y="3501008"/>
            <a:ext cx="936104" cy="936104"/>
          </a:xfrm>
          <a:prstGeom prst="roundRect">
            <a:avLst/>
          </a:prstGeom>
          <a:noFill/>
        </p:spPr>
      </p:pic>
      <p:pic>
        <p:nvPicPr>
          <p:cNvPr id="2057" name="Picture 9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2831" t="78349" r="62994" b="2751"/>
          <a:stretch>
            <a:fillRect/>
          </a:stretch>
        </p:blipFill>
        <p:spPr bwMode="auto">
          <a:xfrm>
            <a:off x="2555776" y="4797152"/>
            <a:ext cx="864096" cy="864096"/>
          </a:xfrm>
          <a:prstGeom prst="roundRect">
            <a:avLst/>
          </a:prstGeom>
          <a:noFill/>
        </p:spPr>
      </p:pic>
      <p:pic>
        <p:nvPicPr>
          <p:cNvPr id="2058" name="Picture 10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51" t="73624" r="81893" b="5901"/>
          <a:stretch>
            <a:fillRect/>
          </a:stretch>
        </p:blipFill>
        <p:spPr bwMode="auto">
          <a:xfrm>
            <a:off x="467544" y="5229200"/>
            <a:ext cx="936104" cy="936104"/>
          </a:xfrm>
          <a:prstGeom prst="round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1520" y="188640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 </a:t>
            </a:r>
          </a:p>
          <a:p>
            <a:r>
              <a:rPr lang="ru-RU" sz="72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Олимпийских </a:t>
            </a:r>
          </a:p>
          <a:p>
            <a:r>
              <a:rPr lang="ru-RU" sz="72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</a:t>
            </a:r>
            <a:endParaRPr lang="ru-RU" sz="72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4941168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9FF99"/>
                </a:solidFill>
              </a:rPr>
              <a:t>п</a:t>
            </a:r>
            <a:r>
              <a:rPr lang="ru-RU" sz="2000" b="1" dirty="0" smtClean="0">
                <a:solidFill>
                  <a:srgbClr val="99FF99"/>
                </a:solidFill>
              </a:rPr>
              <a:t>одготовил учитель физической</a:t>
            </a:r>
          </a:p>
          <a:p>
            <a:r>
              <a:rPr lang="ru-RU" sz="2000" b="1" dirty="0">
                <a:solidFill>
                  <a:srgbClr val="99FF99"/>
                </a:solidFill>
              </a:rPr>
              <a:t>к</a:t>
            </a:r>
            <a:r>
              <a:rPr lang="ru-RU" sz="2000" b="1" dirty="0" smtClean="0">
                <a:solidFill>
                  <a:srgbClr val="99FF99"/>
                </a:solidFill>
              </a:rPr>
              <a:t>ультуры МБОУ «СОШ №4»</a:t>
            </a:r>
          </a:p>
          <a:p>
            <a:r>
              <a:rPr lang="ru-RU" sz="2000" b="1" dirty="0" smtClean="0">
                <a:solidFill>
                  <a:srgbClr val="99FF99"/>
                </a:solidFill>
              </a:rPr>
              <a:t>Тлехас К. Н. 2015г.</a:t>
            </a:r>
          </a:p>
          <a:p>
            <a:endParaRPr lang="ru-RU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1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В молодости, будучи студентом университета, Кубертен активно занимается спортом и на себе почувствовал его благотворное влияние. Окончив университет, Кубертен стал изучать историю древних Олимпийских игр. Несколько раз посещал Грецию и принимал участие в археологических раскопках древних стадионов.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 pc\Desktop\Новая папка\Раскопки в Греци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642" t="3036" r="2963" b="8917"/>
          <a:stretch>
            <a:fillRect/>
          </a:stretch>
        </p:blipFill>
        <p:spPr bwMode="auto">
          <a:xfrm>
            <a:off x="3419872" y="2060848"/>
            <a:ext cx="5530344" cy="3960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Благодаря полеченным знаниям Пьер де Кубертен утвердился в мысли о том, что Олимпийские игры можно возродить, и взялся за это нелёгкое, но благородное дело. С помощью своих друзей и влиятельных политиков он организовал и провёл в Париже I Международный олимпийский конгресс, на котором был создан Международный олимпийский комитет.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user pc\Desktop\Новая папка\11.Олимпийский комитет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779912" y="1484784"/>
            <a:ext cx="4905600" cy="25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4077072"/>
            <a:ext cx="383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Международный олимпийский комитет. 1894г.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1419912"/>
            <a:ext cx="30243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важное событие произошло 23 июня 1894г., и с тех пор во многих странах мира это дата отмечается как Олимпийский день.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 pc\Desktop\Новая папка\12.международный олимпийский день 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5034197" cy="3672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40768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На Международном конгрессе Пьер де Кубертен убедил участников в необходимости создания и развития всемирного олимпийского движения. При активном участии Кубертена на конгрессе был разработан и принят свод основных законов и принципов олимпийского движения, который получил название Олимпийской хартии. </a:t>
            </a:r>
            <a:endParaRPr lang="ru-RU" dirty="0"/>
          </a:p>
        </p:txBody>
      </p:sp>
      <p:pic>
        <p:nvPicPr>
          <p:cNvPr id="27651" name="Picture 3" descr="C:\Users\user pc\Desktop\Новая папка\13.Олимпийские хартии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95936" y="1412776"/>
            <a:ext cx="480201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1109375"/>
            <a:ext cx="75608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документе говорится, что олимпийское движение – это особая философия жизни, возвышающая и объединяющая в одно целое достоинства тела, воли и разума. Целью Олимпийского движения провозглашается содействие созданию мирного общества, развивающего и сохраняющего человеческое достоинство. Достижение этой цели связывается с гармоничным развитием человека независимо от его национальной и религиозной принадлежности. В Олимпийской хартии специально подчёркивается, что в гармонично развитом человеке сильное, красивое тело должно сочетаться с интеллектом, знаниями, культурой, благородством и честностью.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После принятия Олимпийской хартии как основного документа олимпийского движения члены Международного Олимпийского комитета разработали правила организации и проведения Олимпийских игр. Как и в Древней Греции, Олимпийские игры было решено проводить через каждые четыре года. Чтобы подчеркнуть их значимость и благородный замысел, на конгрессе были предложены и утверждены символ и девиз Олимпийских игр, которые сохранились без изменения до нашего времени.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1484784"/>
            <a:ext cx="33123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 символом Олимпийских игр стали пять переплетённых колец (синее, чёрное, красное – сверху; жёлтое и зелёное – снизу).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замыслу их автора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Пьера де Кубертена – сплетённые воедино пять колец символизируют единство пяти континентов, встречу спортсменов всего мира. Синий – Европа, черный – Африка, красный – Америка, жёлтый – Азия, зелёный – Австралия.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user pc\Desktop\Новая папка\14.символ олимпийских и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5365440" cy="2916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Девизом Олимпийских игр, который предложил французский священник Анри Дидону, стали слова «Быстрее, выше, сильнее». </a:t>
            </a:r>
            <a:endParaRPr lang="ru-RU" dirty="0"/>
          </a:p>
        </p:txBody>
      </p:sp>
      <p:pic>
        <p:nvPicPr>
          <p:cNvPr id="24577" name="Picture 1" descr="C:\Users\user pc\Desktop\Новая папка\15.Дидон Ан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233600" cy="460800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5661248"/>
            <a:ext cx="233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Анри Дидон 1894г.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pc\Desktop\Новая папка\15.быстрее выше сильнее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7896" b="7884"/>
          <a:stretch>
            <a:fillRect/>
          </a:stretch>
        </p:blipFill>
        <p:spPr bwMode="auto">
          <a:xfrm>
            <a:off x="611560" y="1340768"/>
            <a:ext cx="8036111" cy="5076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177299"/>
            <a:ext cx="2376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эти символ и девиз были представлены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Олимпийских играх в Афинах в 1896г.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 pc\Desktop\Новая папка\16. Первые игры в Афинах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2915816" y="1268760"/>
            <a:ext cx="5912160" cy="4068000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5589240"/>
            <a:ext cx="462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Первые Олимпийские игры в Афинах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098777"/>
            <a:ext cx="35283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Со временем к символу и девизу добавились олимпийский флаг и проведение двух важных ритуалов – произнесение олимпийской клятвы и зажжение олимпийского огня.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Олимпийский флаг – белое атласное полотнище с изображением пяти переплетённых колец. Поднимая олимпийский флаг, олимпийцы как бы обращаются ко всем людям мира с призывом прекратить распри и вражду, принять участие в празднике мира, насладится красотой спортивных состязаний.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 pc\Desktop\Новая папка\17.олимпийский флаг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779912" y="1268760"/>
            <a:ext cx="5206613" cy="3780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pc\Desktop\Новая папка\01.руины греци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923928" y="980728"/>
            <a:ext cx="4896544" cy="5328592"/>
          </a:xfrm>
          <a:prstGeom prst="round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511" y="3135973"/>
            <a:ext cx="345638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Миновали столетия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тех пор, как римский император Феодосий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394г. запретил проводить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это время сама Римская империя распалась.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её обширной территории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возникли новые государства,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своими традициями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самобытной культурой.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возрождались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Олимпийские игры.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1520" y="592239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олимпийский флаг был поднят в 1920г. на Играх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Олимпиады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бельгийском городе Антверпене.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 pc\Desktop\Новая папка\Игры в Антверпене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11559" y="980728"/>
            <a:ext cx="7673767" cy="4932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224960"/>
            <a:ext cx="38164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 этих же играх впервые прозвучала олимпийская клятва, текст которой бал написан П. де Кубертеном (сейчас он немного изменился). Ритуал произнесения клятвы символизирует величие и благородство участников Олимпийских игр, их глубокое уважение к своим спортивным соперникам и искреннюю дружбу между ними.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1196752"/>
            <a:ext cx="4824536" cy="496855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клятва спортсменов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5877272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1968г. на Играх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Олимпиады в Мехико по предложению Олимпийского комитета СССР появилась клятва спортивных судей.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 pc\Desktop\Новая папка\Мехико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043608" y="980728"/>
            <a:ext cx="7183592" cy="4788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9632" y="1556792"/>
            <a:ext cx="6984776" cy="3888432"/>
          </a:xfrm>
          <a:prstGeom prst="roundRect">
            <a:avLst>
              <a:gd name="adj" fmla="val 19355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клятва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судей.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 имени всех судей и официальных лиц,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обещаю, что мы будем выполнять наши обязанности во время этих Олимпийских игр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всей беспристрастностью, уважая 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соблюдая правила, по которым они проводятся в подлинно спортивном духе».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052736"/>
            <a:ext cx="29523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Мысль об олимпийском огне, зажжённом от солнечных лучей на родине Олимпийских игр у развалин храма Зевса в Олимпии, также принадлежит Кубертену. Введение этого ритуала Кубертен обосновал тем, что огонь обладает очистительной силой и его зажжение на Олимпийских играх должно символизировать чистоту помыслов и действий спортсменов.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 pc\Desktop\Новая папка\зажжение огня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347864" y="1412776"/>
            <a:ext cx="5685600" cy="3708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6612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этот ритуал был исполнен в 1928г. на Играх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IX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Олимпиады в Амстердаме (Голландия).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 pc\Desktop\Новая папка\стадион Амстердама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259632" y="836712"/>
            <a:ext cx="6528729" cy="4680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728216"/>
            <a:ext cx="33123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последних дней своей жизни Пьер де Кубертен оставался признанным лидером Международного олимпийского движения и по праву считается отцом олимпизма. Благодаря его бурной деятельности, а также поддержке прогрессивных людей многих стран мира Олимпийские игры стали сегодня грандиозным культурным событием.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 pc\Desktop\эмблемы\Han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5292000" cy="529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Использованный материал: 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Академический школьный учебник «Физическая культура» 6 класс. 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А. П. Матвеев. Москва «Просвещение» 2013г.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   Интернет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ресурсы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картинки»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 pc\Desktop\Новая папка\02.карта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3059832" y="908720"/>
            <a:ext cx="5832648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её обширной территории возникли новые государства,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своими традициями и самобытной культурой.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ru-RU" b="1" dirty="0" smtClean="0"/>
              <a:t>  Как и прежде, у большинства народов спортивные игры и соревнования остались популярными. </a:t>
            </a:r>
          </a:p>
          <a:p>
            <a:r>
              <a:rPr lang="ru-RU" b="1" dirty="0" smtClean="0"/>
              <a:t>  В средневековой Англии, а затем и в Германии проводились рыцарские турниры.</a:t>
            </a:r>
            <a:endParaRPr lang="ru-RU" b="1" dirty="0"/>
          </a:p>
        </p:txBody>
      </p:sp>
      <p:pic>
        <p:nvPicPr>
          <p:cNvPr id="17409" name="Picture 1" descr="C:\Users\user pc\Desktop\Новая папка\03.рыцарский турнир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987824" y="1196752"/>
            <a:ext cx="5931459" cy="4968552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052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В древней Руси устраивались игрища по борьбе, стрельбе </a:t>
            </a:r>
            <a:r>
              <a:rPr lang="en-US" b="1" dirty="0" err="1"/>
              <a:t>из</a:t>
            </a:r>
            <a:r>
              <a:rPr lang="en-US" b="1" dirty="0"/>
              <a:t> лука </a:t>
            </a:r>
            <a:endParaRPr lang="ru-RU" b="1" dirty="0" smtClean="0"/>
          </a:p>
          <a:p>
            <a:r>
              <a:rPr lang="ru-RU" b="1" dirty="0" smtClean="0"/>
              <a:t>        </a:t>
            </a:r>
            <a:r>
              <a:rPr lang="en-US" b="1" dirty="0" smtClean="0"/>
              <a:t>и </a:t>
            </a:r>
            <a:r>
              <a:rPr lang="en-US" b="1" dirty="0"/>
              <a:t>кулачные </a:t>
            </a:r>
            <a:r>
              <a:rPr lang="en-US" b="1" dirty="0" smtClean="0"/>
              <a:t>бои</a:t>
            </a:r>
            <a:r>
              <a:rPr lang="ru-RU" b="1" dirty="0"/>
              <a:t>.</a:t>
            </a:r>
          </a:p>
        </p:txBody>
      </p:sp>
      <p:pic>
        <p:nvPicPr>
          <p:cNvPr id="16385" name="Picture 1" descr="C:\Users\user pc\Desktop\Новая папка\04.кулачные бои.jpg"/>
          <p:cNvPicPr>
            <a:picLocks noChangeAspect="1" noChangeArrowheads="1"/>
          </p:cNvPicPr>
          <p:nvPr/>
        </p:nvPicPr>
        <p:blipFill>
          <a:blip r:embed="rId2" cstate="print"/>
          <a:srcRect r="119" b="2930"/>
          <a:stretch>
            <a:fillRect/>
          </a:stretch>
        </p:blipFill>
        <p:spPr bwMode="auto">
          <a:xfrm>
            <a:off x="1043608" y="980728"/>
            <a:ext cx="6984776" cy="4752528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8772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 Франции устраивались состязания по фехтованию и верховой езде.</a:t>
            </a:r>
            <a:endParaRPr lang="ru-RU" b="1" dirty="0"/>
          </a:p>
        </p:txBody>
      </p:sp>
      <p:pic>
        <p:nvPicPr>
          <p:cNvPr id="19458" name="Picture 2" descr="C:\Users\user pc\Desktop\Новая папка\15.фехтовани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827584" y="980728"/>
            <a:ext cx="7579506" cy="4752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207697"/>
            <a:ext cx="36724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рубеже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XV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XVI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вв. в странах Европы происходило бурное развитие науки, культуры и образования. В связи с этим появился интерес к изучению истории, в том числе истории Олимпийских игр.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Занятия физическими упражнениями были включены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программу учебных заведений, в армейскую подготовку солдат и офицеров.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 pc\Desktop\Новая папка\06.поготовка солдат и офицеров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 l="6261" b="5051"/>
          <a:stretch>
            <a:fillRect/>
          </a:stretch>
        </p:blipFill>
        <p:spPr bwMode="auto">
          <a:xfrm>
            <a:off x="4499992" y="908720"/>
            <a:ext cx="4312543" cy="5688632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481647"/>
            <a:ext cx="29523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Постепенно стали появляться спортивные клубы, где занимались гимнастикой, фехтованием, борьбой, различными физическими упражнениями. Руководители клубов составляли правила соревнований и организовывали их проведение.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 pc\Desktop\Новая папка\07.соревнования в спортклубах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987824" y="1556792"/>
            <a:ext cx="5952000" cy="4464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486930"/>
            <a:ext cx="32403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Появление во многих странах мира спортивных организаций и клубов, создание международных спортивных объединений стали такой основой, которая позволила французскому учёному, педагогу и общественному деятелю Пьеру де Кубертену претворить в жизнь идею возрождения Олимпийских игр. Именно ему человечество обязано появлением современных Олимпийских игр.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 pc\Desktop\Новая папка\08.Пьер де Кубертен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779912" y="1340768"/>
            <a:ext cx="4762500" cy="460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1083</Words>
  <Application>Microsoft Office PowerPoint</Application>
  <PresentationFormat>Экран (4:3)</PresentationFormat>
  <Paragraphs>64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 Олимпийских игр</dc:title>
  <dc:creator>user pc</dc:creator>
  <cp:lastModifiedBy>user pc</cp:lastModifiedBy>
  <cp:revision>33</cp:revision>
  <dcterms:created xsi:type="dcterms:W3CDTF">2015-03-29T10:04:35Z</dcterms:created>
  <dcterms:modified xsi:type="dcterms:W3CDTF">2015-03-30T12:34:24Z</dcterms:modified>
</cp:coreProperties>
</file>