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79" r:id="rId7"/>
    <p:sldId id="261" r:id="rId8"/>
    <p:sldId id="262" r:id="rId9"/>
    <p:sldId id="263" r:id="rId10"/>
    <p:sldId id="266" r:id="rId11"/>
    <p:sldId id="264" r:id="rId12"/>
    <p:sldId id="265" r:id="rId13"/>
    <p:sldId id="274" r:id="rId14"/>
    <p:sldId id="273" r:id="rId15"/>
    <p:sldId id="275" r:id="rId16"/>
    <p:sldId id="277" r:id="rId17"/>
    <p:sldId id="269" r:id="rId18"/>
    <p:sldId id="270" r:id="rId19"/>
    <p:sldId id="272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&#1060;&#1077;&#1089;&#1090;&#1080;&#1074;&#1072;&#1083;&#1100;%20&#1059;&#1095;&#1091;%20&#1091;&#1095;&#1080;&#1090;&#1100;&#1089;&#1103;\&#1060;&#1080;&#1079;&#1084;&#1080;&#1085;&#1091;&#1090;&#1082;&#1072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&#1060;&#1077;&#1089;&#1090;&#1080;&#1074;&#1072;&#1083;&#1100;%20&#1059;&#1095;&#1091;%20&#1091;&#1095;&#1080;&#1090;&#1100;&#1089;&#1103;\&#1055;&#1088;&#1080;&#1073;&#1086;&#1103;%20&#1076;&#1080;&#1074;&#1085;&#1099;&#1077;%20&#1085;&#1072;&#1087;&#1077;&#1074;&#1099;%20&#1042;&#1054;&#1058;%20&#1069;&#1058;&#1040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k.ru/upload/article_images/7a/4a/46/495_27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120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pen.az/uploads/posts/2009-05/1241446519_bermuda.jpg"/>
          <p:cNvPicPr>
            <a:picLocks noChangeAspect="1" noChangeArrowheads="1"/>
          </p:cNvPicPr>
          <p:nvPr/>
        </p:nvPicPr>
        <p:blipFill>
          <a:blip r:embed="rId2"/>
          <a:srcRect l="8229" t="9278" r="9482" b="14027"/>
          <a:stretch>
            <a:fillRect/>
          </a:stretch>
        </p:blipFill>
        <p:spPr bwMode="auto">
          <a:xfrm>
            <a:off x="428596" y="342878"/>
            <a:ext cx="8434713" cy="5642909"/>
          </a:xfrm>
          <a:prstGeom prst="snip2DiagRect">
            <a:avLst>
              <a:gd name="adj1" fmla="val 50000"/>
              <a:gd name="adj2" fmla="val 39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214422"/>
            <a:ext cx="1247777" cy="101304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928934"/>
            <a:ext cx="1251130" cy="85725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6000768"/>
            <a:ext cx="9644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Arno Pro Smbd" pitchFamily="18" charset="0"/>
              </a:rPr>
              <a:t>Чему равен неизвестный угол?</a:t>
            </a:r>
            <a:endParaRPr lang="ru-RU" sz="3600" dirty="0">
              <a:solidFill>
                <a:srgbClr val="7030A0"/>
              </a:solidFill>
              <a:latin typeface="Arno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 треугольник АВС. Найдите неизвестные углы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500174"/>
          <a:ext cx="8043892" cy="530451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10973"/>
                <a:gridCol w="2010973"/>
                <a:gridCol w="2010973"/>
                <a:gridCol w="2010973"/>
              </a:tblGrid>
              <a:tr h="1006833"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" pitchFamily="18" charset="0"/>
                        </a:rPr>
                        <a:t>№ 1</a:t>
                      </a:r>
                      <a:endParaRPr lang="ru-RU" sz="4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" pitchFamily="18" charset="0"/>
                        </a:rPr>
                        <a:t>№ 2</a:t>
                      </a:r>
                      <a:endParaRPr lang="ru-RU" sz="4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" pitchFamily="18" charset="0"/>
                        </a:rPr>
                        <a:t>№ 3</a:t>
                      </a:r>
                      <a:endParaRPr lang="ru-RU" sz="4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" pitchFamily="18" charset="0"/>
                      </a:endParaRPr>
                    </a:p>
                  </a:txBody>
                  <a:tcPr/>
                </a:tc>
              </a:tr>
              <a:tr h="1297934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" pitchFamily="18" charset="0"/>
                        </a:rPr>
                        <a:t>Угол А</a:t>
                      </a:r>
                      <a:endParaRPr lang="ru-RU" sz="4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400" dirty="0">
                          <a:latin typeface="Arno Pro Smbd" pitchFamily="18" charset="0"/>
                        </a:rPr>
                        <a:t>28°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4400" dirty="0">
                        <a:latin typeface="Arno Pro Smbd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400">
                          <a:latin typeface="Arno Pro Smbd" pitchFamily="18" charset="0"/>
                        </a:rPr>
                        <a:t>65°</a:t>
                      </a:r>
                    </a:p>
                  </a:txBody>
                  <a:tcPr marL="68580" marR="68580" marT="0" marB="0"/>
                </a:tc>
              </a:tr>
              <a:tr h="1297934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" pitchFamily="18" charset="0"/>
                        </a:rPr>
                        <a:t>Угол В</a:t>
                      </a:r>
                      <a:endParaRPr lang="ru-RU" sz="4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400" dirty="0">
                          <a:latin typeface="Arno Pro Smbd" pitchFamily="18" charset="0"/>
                        </a:rPr>
                        <a:t>39°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400" dirty="0">
                          <a:latin typeface="Arno Pro Smbd" pitchFamily="18" charset="0"/>
                        </a:rPr>
                        <a:t>40°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4400" dirty="0">
                        <a:latin typeface="Arno Pro Smbd" pitchFamily="18" charset="0"/>
                      </a:endParaRPr>
                    </a:p>
                  </a:txBody>
                  <a:tcPr marL="68580" marR="68580" marT="0" marB="0"/>
                </a:tc>
              </a:tr>
              <a:tr h="1297934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" pitchFamily="18" charset="0"/>
                        </a:rPr>
                        <a:t>Угол</a:t>
                      </a:r>
                      <a:r>
                        <a:rPr lang="ru-RU" sz="44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" pitchFamily="18" charset="0"/>
                        </a:rPr>
                        <a:t> С</a:t>
                      </a:r>
                      <a:endParaRPr lang="ru-RU" sz="4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4400" dirty="0">
                        <a:latin typeface="Arno Pro Smbd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400" dirty="0">
                          <a:latin typeface="Arno Pro Smbd" pitchFamily="18" charset="0"/>
                        </a:rPr>
                        <a:t>78°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400" dirty="0">
                          <a:latin typeface="Arno Pro Smbd" pitchFamily="18" charset="0"/>
                        </a:rPr>
                        <a:t>25°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488" y="5357826"/>
            <a:ext cx="15632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no Pro Smbd" pitchFamily="18" charset="0"/>
              </a:rPr>
              <a:t>113°</a:t>
            </a:r>
            <a:endParaRPr lang="ru-RU" sz="6000" b="1" dirty="0">
              <a:solidFill>
                <a:srgbClr val="C00000"/>
              </a:solidFill>
              <a:latin typeface="Arno Pro Smb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2786058"/>
            <a:ext cx="1261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no Pro Smbd" pitchFamily="18" charset="0"/>
              </a:rPr>
              <a:t>62°</a:t>
            </a:r>
            <a:endParaRPr lang="ru-RU" sz="6000" b="1" dirty="0">
              <a:solidFill>
                <a:srgbClr val="C00000"/>
              </a:solidFill>
              <a:latin typeface="Arno Pro Smb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4000504"/>
            <a:ext cx="1180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no Pro Smbd" pitchFamily="18" charset="0"/>
              </a:rPr>
              <a:t>90°</a:t>
            </a:r>
            <a:endParaRPr lang="ru-RU" sz="6000" b="1" dirty="0">
              <a:solidFill>
                <a:srgbClr val="C00000"/>
              </a:solidFill>
              <a:latin typeface="Arno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pen.az/uploads/posts/2009-05/1241446519_bermuda.jpg"/>
          <p:cNvPicPr>
            <a:picLocks noChangeAspect="1" noChangeArrowheads="1"/>
          </p:cNvPicPr>
          <p:nvPr/>
        </p:nvPicPr>
        <p:blipFill>
          <a:blip r:embed="rId3"/>
          <a:srcRect l="8229" t="9278" r="9482" b="14027"/>
          <a:stretch>
            <a:fillRect/>
          </a:stretch>
        </p:blipFill>
        <p:spPr bwMode="auto">
          <a:xfrm>
            <a:off x="1142976" y="1285860"/>
            <a:ext cx="7072362" cy="4731482"/>
          </a:xfrm>
          <a:prstGeom prst="snip2DiagRect">
            <a:avLst>
              <a:gd name="adj1" fmla="val 50000"/>
              <a:gd name="adj2" fmla="val 39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Держим путь домой!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vospitauka.ru/wp-content/uploads/2011/12/vremya-zapuskat-korabli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500438"/>
            <a:ext cx="902440" cy="785818"/>
          </a:xfrm>
          <a:prstGeom prst="rect">
            <a:avLst/>
          </a:prstGeom>
          <a:noFill/>
        </p:spPr>
      </p:pic>
      <p:pic>
        <p:nvPicPr>
          <p:cNvPr id="7" name="Физминут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C 0.01423 -0.09746 0.44826 -0.34445 0.521 -0.29931 C 0.59375 -0.25417 0.44965 0.1743 0.43541 0.27176 C 0.42135 0.36944 0.50816 0.33032 0.43541 0.28657 C 0.36285 0.24329 -0.01406 0.09768 2.22222E-6 1.85185E-6 Z " pathEditMode="relative" rAng="0" ptsTypes="aaaaa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13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5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vatars.yandex.net/get-tv-shows/1385050463946M21991/large"/>
          <p:cNvPicPr>
            <a:picLocks noChangeAspect="1" noChangeArrowheads="1"/>
          </p:cNvPicPr>
          <p:nvPr/>
        </p:nvPicPr>
        <p:blipFill>
          <a:blip r:embed="rId2"/>
          <a:srcRect l="11249" r="45625"/>
          <a:stretch>
            <a:fillRect/>
          </a:stretch>
        </p:blipFill>
        <p:spPr bwMode="auto">
          <a:xfrm>
            <a:off x="285720" y="1571612"/>
            <a:ext cx="2286016" cy="3975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3714744" y="1214422"/>
            <a:ext cx="4286280" cy="1500198"/>
          </a:xfrm>
          <a:prstGeom prst="wedgeEllipseCallout">
            <a:avLst>
              <a:gd name="adj1" fmla="val -87930"/>
              <a:gd name="adj2" fmla="val 42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no Pro Smbd" pitchFamily="18" charset="0"/>
              </a:rPr>
              <a:t>Проблема?</a:t>
            </a:r>
            <a:endParaRPr lang="ru-RU" sz="4400" dirty="0">
              <a:latin typeface="Arno Pro Smbd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4643438" y="2714620"/>
            <a:ext cx="4286280" cy="1500198"/>
          </a:xfrm>
          <a:prstGeom prst="wedgeEllipseCallout">
            <a:avLst>
              <a:gd name="adj1" fmla="val -107542"/>
              <a:gd name="adj2" fmla="val -59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no Pro Smbd" pitchFamily="18" charset="0"/>
              </a:rPr>
              <a:t>Тема?</a:t>
            </a:r>
            <a:endParaRPr lang="ru-RU" sz="4400" dirty="0">
              <a:latin typeface="Arno Pro Smbd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3571868" y="4214818"/>
            <a:ext cx="4286280" cy="1500198"/>
          </a:xfrm>
          <a:prstGeom prst="wedgeEllipseCallout">
            <a:avLst>
              <a:gd name="adj1" fmla="val -85520"/>
              <a:gd name="adj2" fmla="val -161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no Pro Smbd" pitchFamily="18" charset="0"/>
              </a:rPr>
              <a:t>Цель?</a:t>
            </a:r>
            <a:endParaRPr lang="ru-RU" sz="4400" dirty="0">
              <a:latin typeface="Arno Pro Smbd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 по теме «Сумма углов треугольника»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13"/>
          <p:cNvSpPr txBox="1">
            <a:spLocks/>
          </p:cNvSpPr>
          <p:nvPr/>
        </p:nvSpPr>
        <p:spPr>
          <a:xfrm>
            <a:off x="642910" y="5643578"/>
            <a:ext cx="8229600" cy="1000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 решать и правильно оформлять задачи по геометрии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124505" y="260648"/>
            <a:ext cx="4643469" cy="3800501"/>
            <a:chOff x="428596" y="342878"/>
            <a:chExt cx="8434713" cy="5642909"/>
          </a:xfrm>
        </p:grpSpPr>
        <p:pic>
          <p:nvPicPr>
            <p:cNvPr id="14338" name="Picture 2" descr="http://open.az/uploads/posts/2009-05/1241446519_bermuda.jpg"/>
            <p:cNvPicPr>
              <a:picLocks noChangeAspect="1" noChangeArrowheads="1"/>
            </p:cNvPicPr>
            <p:nvPr/>
          </p:nvPicPr>
          <p:blipFill>
            <a:blip r:embed="rId2"/>
            <a:srcRect l="8229" t="9278" r="9482" b="14027"/>
            <a:stretch>
              <a:fillRect/>
            </a:stretch>
          </p:blipFill>
          <p:spPr bwMode="auto">
            <a:xfrm>
              <a:off x="428596" y="342878"/>
              <a:ext cx="8434713" cy="5642909"/>
            </a:xfrm>
            <a:prstGeom prst="snip2DiagRect">
              <a:avLst>
                <a:gd name="adj1" fmla="val 50000"/>
                <a:gd name="adj2" fmla="val 395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72198" y="1214422"/>
              <a:ext cx="1247777" cy="1013047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2928934"/>
              <a:ext cx="1251130" cy="857256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4143380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Arno Pro Smbd" pitchFamily="18" charset="0"/>
              </a:rPr>
              <a:t>В треугольнике АВС один угол равен 45°, а второй угол равен 65°. Найдите третий угол.</a:t>
            </a:r>
          </a:p>
          <a:p>
            <a:pPr algn="ctr"/>
            <a:endParaRPr lang="ru-RU" sz="3600" dirty="0" smtClean="0">
              <a:latin typeface="Arno Pro Smbd" pitchFamily="18" charset="0"/>
            </a:endParaRPr>
          </a:p>
          <a:p>
            <a:pPr algn="ctr"/>
            <a:r>
              <a:rPr lang="ru-RU" sz="3600" dirty="0" smtClean="0">
                <a:solidFill>
                  <a:srgbClr val="7030A0"/>
                </a:solidFill>
                <a:latin typeface="Arno Pro Smbd" pitchFamily="18" charset="0"/>
              </a:rPr>
              <a:t> </a:t>
            </a:r>
            <a:endParaRPr lang="ru-RU" sz="3600" dirty="0">
              <a:solidFill>
                <a:srgbClr val="7030A0"/>
              </a:solidFill>
              <a:latin typeface="Arno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 треугольник АВС. Найдите неизвестные углы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5"/>
          <a:ext cx="8501124" cy="52149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25281"/>
                <a:gridCol w="2125281"/>
                <a:gridCol w="2125281"/>
                <a:gridCol w="2125281"/>
              </a:tblGrid>
              <a:tr h="883610"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" pitchFamily="18" charset="0"/>
                        </a:rPr>
                        <a:t>№ 1</a:t>
                      </a:r>
                      <a:endParaRPr lang="ru-RU" sz="48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" pitchFamily="18" charset="0"/>
                        </a:rPr>
                        <a:t>№ 2</a:t>
                      </a:r>
                      <a:endParaRPr lang="ru-RU" sz="48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" pitchFamily="18" charset="0"/>
                        </a:rPr>
                        <a:t>№ 3</a:t>
                      </a:r>
                      <a:endParaRPr lang="ru-RU" sz="48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" pitchFamily="18" charset="0"/>
                      </a:endParaRPr>
                    </a:p>
                  </a:txBody>
                  <a:tcPr/>
                </a:tc>
              </a:tr>
              <a:tr h="1443788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" pitchFamily="18" charset="0"/>
                        </a:rPr>
                        <a:t>Угол А</a:t>
                      </a:r>
                      <a:endParaRPr lang="ru-RU" sz="4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400" dirty="0">
                          <a:latin typeface="Arno Pro Smbd" pitchFamily="18" charset="0"/>
                        </a:rPr>
                        <a:t>28°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4400" dirty="0">
                        <a:latin typeface="Arno Pro Smbd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400" dirty="0">
                          <a:latin typeface="Arno Pro Smbd" pitchFamily="18" charset="0"/>
                        </a:rPr>
                        <a:t>65°</a:t>
                      </a:r>
                    </a:p>
                  </a:txBody>
                  <a:tcPr marL="68580" marR="68580" marT="0" marB="0"/>
                </a:tc>
              </a:tr>
              <a:tr h="1443788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" pitchFamily="18" charset="0"/>
                        </a:rPr>
                        <a:t>Угол В</a:t>
                      </a:r>
                      <a:endParaRPr lang="ru-RU" sz="4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400" dirty="0">
                          <a:latin typeface="Arno Pro Smbd" pitchFamily="18" charset="0"/>
                        </a:rPr>
                        <a:t>39°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400" dirty="0">
                          <a:latin typeface="Arno Pro Smbd" pitchFamily="18" charset="0"/>
                        </a:rPr>
                        <a:t>40°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4400" dirty="0">
                        <a:latin typeface="Arno Pro Smbd" pitchFamily="18" charset="0"/>
                      </a:endParaRPr>
                    </a:p>
                  </a:txBody>
                  <a:tcPr marL="68580" marR="68580" marT="0" marB="0"/>
                </a:tc>
              </a:tr>
              <a:tr h="1443788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" pitchFamily="18" charset="0"/>
                        </a:rPr>
                        <a:t>Угол</a:t>
                      </a:r>
                      <a:r>
                        <a:rPr lang="ru-RU" sz="44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" pitchFamily="18" charset="0"/>
                        </a:rPr>
                        <a:t> С</a:t>
                      </a:r>
                      <a:endParaRPr lang="ru-RU" sz="4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4400" dirty="0">
                        <a:latin typeface="Arno Pro Smbd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400" dirty="0">
                          <a:latin typeface="Arno Pro Smbd" pitchFamily="18" charset="0"/>
                        </a:rPr>
                        <a:t>78°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400" dirty="0">
                          <a:latin typeface="Arno Pro Smbd" pitchFamily="18" charset="0"/>
                        </a:rPr>
                        <a:t>25°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28926" y="5357826"/>
            <a:ext cx="15632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no Pro Smbd" pitchFamily="18" charset="0"/>
              </a:rPr>
              <a:t>113°</a:t>
            </a:r>
            <a:endParaRPr lang="ru-RU" sz="6000" b="1" dirty="0">
              <a:solidFill>
                <a:srgbClr val="C00000"/>
              </a:solidFill>
              <a:latin typeface="Arno Pro Smb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2786058"/>
            <a:ext cx="1261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no Pro Smbd" pitchFamily="18" charset="0"/>
              </a:rPr>
              <a:t>62°</a:t>
            </a:r>
            <a:endParaRPr lang="ru-RU" sz="6000" b="1" dirty="0">
              <a:solidFill>
                <a:srgbClr val="C00000"/>
              </a:solidFill>
              <a:latin typeface="Arno Pro Smb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4000504"/>
            <a:ext cx="1180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no Pro Smbd" pitchFamily="18" charset="0"/>
              </a:rPr>
              <a:t>90°</a:t>
            </a:r>
            <a:endParaRPr lang="ru-RU" sz="6000" b="1" dirty="0">
              <a:solidFill>
                <a:srgbClr val="C00000"/>
              </a:solidFill>
              <a:latin typeface="Arno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ТРЕУГОЛЬНИК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(проверка работ)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907375" y="1958821"/>
            <a:ext cx="3114684" cy="28689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gifzona.ru/i/ball/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70" y="971522"/>
            <a:ext cx="1828800" cy="1685926"/>
          </a:xfrm>
          <a:prstGeom prst="rect">
            <a:avLst/>
          </a:prstGeom>
          <a:noFill/>
        </p:spPr>
      </p:pic>
      <p:pic>
        <p:nvPicPr>
          <p:cNvPr id="32772" name="Picture 4" descr="http://gifzona.ru/i/ball/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1828800" cy="1685926"/>
          </a:xfrm>
          <a:prstGeom prst="rect">
            <a:avLst/>
          </a:prstGeom>
          <a:noFill/>
        </p:spPr>
      </p:pic>
      <p:pic>
        <p:nvPicPr>
          <p:cNvPr id="32774" name="Picture 6" descr="http://gifzona.ru/i/ball/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643446"/>
            <a:ext cx="1828800" cy="1685926"/>
          </a:xfrm>
          <a:prstGeom prst="rect">
            <a:avLst/>
          </a:prstGeom>
          <a:noFill/>
        </p:spPr>
      </p:pic>
      <p:pic>
        <p:nvPicPr>
          <p:cNvPr id="32776" name="Picture 8" descr="http://gifzona.ru/i/ball/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714884"/>
            <a:ext cx="1828800" cy="1685926"/>
          </a:xfrm>
          <a:prstGeom prst="rect">
            <a:avLst/>
          </a:prstGeom>
          <a:noFill/>
        </p:spPr>
      </p:pic>
      <p:pic>
        <p:nvPicPr>
          <p:cNvPr id="32778" name="Picture 10" descr="http://gifzona.ru/i/ball/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1184" y="971522"/>
            <a:ext cx="1828800" cy="1685926"/>
          </a:xfrm>
          <a:prstGeom prst="rect">
            <a:avLst/>
          </a:prstGeom>
          <a:noFill/>
        </p:spPr>
      </p:pic>
      <p:pic>
        <p:nvPicPr>
          <p:cNvPr id="32780" name="Picture 12" descr="http://gifzona.ru/i/ball/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857496"/>
            <a:ext cx="1828800" cy="1685926"/>
          </a:xfrm>
          <a:prstGeom prst="rect">
            <a:avLst/>
          </a:prstGeom>
          <a:noFill/>
        </p:spPr>
      </p:pic>
      <p:pic>
        <p:nvPicPr>
          <p:cNvPr id="32782" name="Picture 14" descr="http://gifzona.ru/i/ball/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643446"/>
            <a:ext cx="1828800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журналистов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Arno Pro Smbd" pitchFamily="18" charset="0"/>
              </a:rPr>
              <a:t>Цель путешествия?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Arno Pro Smbd" pitchFamily="18" charset="0"/>
              </a:rPr>
              <a:t>Что запомнилось?</a:t>
            </a:r>
          </a:p>
          <a:p>
            <a:r>
              <a:rPr lang="ru-RU" sz="4000" dirty="0">
                <a:solidFill>
                  <a:srgbClr val="7030A0"/>
                </a:solidFill>
                <a:latin typeface="Arno Pro Smbd" pitchFamily="18" charset="0"/>
              </a:rPr>
              <a:t>Какие умения вы развивали</a:t>
            </a:r>
            <a:r>
              <a:rPr lang="ru-RU" sz="4000" dirty="0" smtClean="0">
                <a:solidFill>
                  <a:srgbClr val="7030A0"/>
                </a:solidFill>
                <a:latin typeface="Arno Pro Smbd" pitchFamily="18" charset="0"/>
              </a:rPr>
              <a:t>?</a:t>
            </a:r>
            <a:endParaRPr lang="ru-RU" sz="4000" dirty="0" smtClean="0">
              <a:solidFill>
                <a:srgbClr val="7030A0"/>
              </a:solidFill>
              <a:latin typeface="Arno Pro Smbd" pitchFamily="18" charset="0"/>
            </a:endParaRPr>
          </a:p>
          <a:p>
            <a:r>
              <a:rPr lang="ru-RU" sz="4000" dirty="0" smtClean="0">
                <a:solidFill>
                  <a:srgbClr val="7030A0"/>
                </a:solidFill>
                <a:latin typeface="Arno Pro Smbd" pitchFamily="18" charset="0"/>
              </a:rPr>
              <a:t>Достигли ли вы своей цели?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Arno Pro Smbd" pitchFamily="18" charset="0"/>
              </a:rPr>
              <a:t>Над чем нужно еще поработать?</a:t>
            </a:r>
            <a:endParaRPr lang="ru-RU" sz="4000" dirty="0">
              <a:solidFill>
                <a:srgbClr val="7030A0"/>
              </a:solidFill>
              <a:latin typeface="Arno Pro Smbd" pitchFamily="18" charset="0"/>
            </a:endParaRPr>
          </a:p>
        </p:txBody>
      </p:sp>
      <p:pic>
        <p:nvPicPr>
          <p:cNvPr id="31746" name="Picture 2" descr="http://moi-portal.ru/uploads/images/00/00/02/2012/10/01/16e399.jpg"/>
          <p:cNvPicPr>
            <a:picLocks noChangeAspect="1" noChangeArrowheads="1"/>
          </p:cNvPicPr>
          <p:nvPr/>
        </p:nvPicPr>
        <p:blipFill>
          <a:blip r:embed="rId2"/>
          <a:srcRect l="44251" t="11429"/>
          <a:stretch>
            <a:fillRect/>
          </a:stretch>
        </p:blipFill>
        <p:spPr bwMode="auto">
          <a:xfrm>
            <a:off x="5476395" y="1785926"/>
            <a:ext cx="3000459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no Pro Smbd" pitchFamily="18" charset="0"/>
              </a:rPr>
              <a:t>Оформить решение в судовом журнале задач   из таблицы по образцу;</a:t>
            </a:r>
          </a:p>
          <a:p>
            <a:r>
              <a:rPr lang="ru-RU" dirty="0" smtClean="0">
                <a:solidFill>
                  <a:srgbClr val="7030A0"/>
                </a:solidFill>
                <a:latin typeface="Arno Pro Smbd" pitchFamily="18" charset="0"/>
              </a:rPr>
              <a:t>Придумать ,записать и решить свою аналогичную задачу.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929066"/>
            <a:ext cx="2714644" cy="2495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chemuha.ru/wp-content/uploads/2010/12/perg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-23"/>
            <a:ext cx="6429420" cy="68580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714356"/>
            <a:ext cx="4857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Наш пароход потерялся в удивительном месте. Оно расположено в Атлантическом океане между Бермудскими островами, государством Пуэрто-Рико и полуостровом Флорида. По форме оно напоминает геометрическую фигуру. Моряки место называют "дьявольский..." или "... проклятых". В этом загадочном месте бесследно исчезают корабли и самолеты. И по сей день не разгадана природа этого места…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chemuha.ru/wp-content/uploads/2010/12/perg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-23"/>
            <a:ext cx="6429420" cy="68580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571480"/>
            <a:ext cx="4857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  <a:latin typeface="Arno Pro Smbd" pitchFamily="18" charset="0"/>
              </a:rPr>
              <a:t>Геометрия полна приключений, потому что за каждой задачей скрывается приключение мысли. </a:t>
            </a:r>
            <a:r>
              <a:rPr lang="ru-RU" sz="3600" b="1" dirty="0" smtClean="0">
                <a:solidFill>
                  <a:srgbClr val="FF0000"/>
                </a:solidFill>
                <a:latin typeface="Arno Pro Smbd" pitchFamily="18" charset="0"/>
              </a:rPr>
              <a:t>Решить задачу </a:t>
            </a:r>
            <a:r>
              <a:rPr lang="ru-RU" sz="3600" dirty="0" smtClean="0">
                <a:solidFill>
                  <a:srgbClr val="7030A0"/>
                </a:solidFill>
                <a:latin typeface="Arno Pro Smbd" pitchFamily="18" charset="0"/>
              </a:rPr>
              <a:t>– это значит пережить </a:t>
            </a:r>
            <a:r>
              <a:rPr lang="ru-RU" sz="3600" b="1" dirty="0" smtClean="0">
                <a:solidFill>
                  <a:srgbClr val="FF0000"/>
                </a:solidFill>
                <a:latin typeface="Arno Pro Smbd" pitchFamily="18" charset="0"/>
              </a:rPr>
              <a:t>приключение</a:t>
            </a:r>
            <a:endParaRPr lang="ru-RU" sz="3600" b="1" dirty="0">
              <a:solidFill>
                <a:srgbClr val="FF0000"/>
              </a:solidFill>
              <a:latin typeface="Arno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chemuha.ru/wp-content/uploads/2010/12/perg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-23"/>
            <a:ext cx="6429420" cy="68580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928670"/>
            <a:ext cx="4857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Итак! Мы вам подробно описали наше местоположение. А теперь будьте предельно внимательными. От вашей помощи зависит наша жизнь. У нас была карта, изображающая это место. Но случилось несчастье - часть карты, изображающая место, оторвана и утеряна. Теперь мы не можем определить курсовой угол движения. Посмотрите на остаток карты и определите градусную меру угла. Действуйте! Иначе мы погибнем!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pen.az/uploads/posts/2009-05/1241446519_bermuda.jpg"/>
          <p:cNvPicPr>
            <a:picLocks noChangeAspect="1" noChangeArrowheads="1"/>
          </p:cNvPicPr>
          <p:nvPr/>
        </p:nvPicPr>
        <p:blipFill>
          <a:blip r:embed="rId2"/>
          <a:srcRect l="8229" t="9278" r="9482" b="14027"/>
          <a:stretch>
            <a:fillRect/>
          </a:stretch>
        </p:blipFill>
        <p:spPr bwMode="auto">
          <a:xfrm>
            <a:off x="428596" y="342878"/>
            <a:ext cx="8434713" cy="5642909"/>
          </a:xfrm>
          <a:prstGeom prst="snip2DiagRect">
            <a:avLst>
              <a:gd name="adj1" fmla="val 50000"/>
              <a:gd name="adj2" fmla="val 39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214422"/>
            <a:ext cx="1247777" cy="101304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928934"/>
            <a:ext cx="1251130" cy="85725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arnasse.ru/images/users/photos/medium/782da38ca83d0a3d2f62b1478ae20d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828885" cy="2874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3714744" y="1214422"/>
            <a:ext cx="4286280" cy="1500198"/>
          </a:xfrm>
          <a:prstGeom prst="wedgeEllipseCallout">
            <a:avLst>
              <a:gd name="adj1" fmla="val -78295"/>
              <a:gd name="adj2" fmla="val 63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no Pro Smbd" pitchFamily="18" charset="0"/>
              </a:rPr>
              <a:t>Проблема?</a:t>
            </a:r>
            <a:endParaRPr lang="ru-RU" sz="4400" dirty="0">
              <a:latin typeface="Arno Pro Smbd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4643438" y="2714620"/>
            <a:ext cx="4286280" cy="1500198"/>
          </a:xfrm>
          <a:prstGeom prst="wedgeEllipseCallout">
            <a:avLst>
              <a:gd name="adj1" fmla="val -99284"/>
              <a:gd name="adj2" fmla="val -31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no Pro Smbd" pitchFamily="18" charset="0"/>
              </a:rPr>
              <a:t>Тема?</a:t>
            </a:r>
            <a:endParaRPr lang="ru-RU" sz="4400" dirty="0">
              <a:latin typeface="Arno Pro Smbd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3571868" y="4214818"/>
            <a:ext cx="4286280" cy="1500198"/>
          </a:xfrm>
          <a:prstGeom prst="wedgeEllipseCallout">
            <a:avLst>
              <a:gd name="adj1" fmla="val -75542"/>
              <a:gd name="adj2" fmla="val -128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no Pro Smbd" pitchFamily="18" charset="0"/>
              </a:rPr>
              <a:t>Цель?</a:t>
            </a:r>
            <a:endParaRPr lang="ru-RU" sz="4400" dirty="0">
              <a:latin typeface="Arno Pro Smbd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углов треугольника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13"/>
          <p:cNvSpPr txBox="1">
            <a:spLocks/>
          </p:cNvSpPr>
          <p:nvPr/>
        </p:nvSpPr>
        <p:spPr>
          <a:xfrm>
            <a:off x="642910" y="5643578"/>
            <a:ext cx="8229600" cy="1000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Выяснить, чему равна сумма углов треугольника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pen.az/uploads/posts/2009-05/1241446519_bermuda.jpg"/>
          <p:cNvPicPr>
            <a:picLocks noChangeAspect="1" noChangeArrowheads="1"/>
          </p:cNvPicPr>
          <p:nvPr/>
        </p:nvPicPr>
        <p:blipFill>
          <a:blip r:embed="rId2"/>
          <a:srcRect l="8229" t="9278" r="9482" b="14027"/>
          <a:stretch>
            <a:fillRect/>
          </a:stretch>
        </p:blipFill>
        <p:spPr bwMode="auto">
          <a:xfrm>
            <a:off x="428596" y="342878"/>
            <a:ext cx="8434713" cy="5642909"/>
          </a:xfrm>
          <a:prstGeom prst="snip2DiagRect">
            <a:avLst>
              <a:gd name="adj1" fmla="val 50000"/>
              <a:gd name="adj2" fmla="val 39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214422"/>
            <a:ext cx="1247777" cy="101304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928934"/>
            <a:ext cx="1251130" cy="85725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6000768"/>
            <a:ext cx="9644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no Pro Smbd" pitchFamily="18" charset="0"/>
              </a:rPr>
              <a:t>S</a:t>
            </a:r>
            <a:r>
              <a:rPr lang="ru-RU" sz="2800" b="1" dirty="0" smtClean="0">
                <a:solidFill>
                  <a:srgbClr val="7030A0"/>
                </a:solidFill>
                <a:latin typeface="Arno Pro Smbd" pitchFamily="18" charset="0"/>
              </a:rPr>
              <a:t> треугольника</a:t>
            </a:r>
            <a:r>
              <a:rPr lang="en-US" sz="2800" b="1" dirty="0" smtClean="0">
                <a:solidFill>
                  <a:srgbClr val="7030A0"/>
                </a:solidFill>
                <a:latin typeface="Arno Pro Smbd" pitchFamily="18" charset="0"/>
              </a:rPr>
              <a:t>:</a:t>
            </a:r>
            <a:r>
              <a:rPr lang="ru-RU" sz="2800" b="1" dirty="0" smtClean="0">
                <a:solidFill>
                  <a:srgbClr val="7030A0"/>
                </a:solidFill>
                <a:latin typeface="Arno Pro Smbd" pitchFamily="18" charset="0"/>
              </a:rPr>
              <a:t> от 0,93 до 2,79 млн. кв. км</a:t>
            </a:r>
            <a:endParaRPr lang="ru-RU" sz="2800" b="1" dirty="0">
              <a:solidFill>
                <a:srgbClr val="7030A0"/>
              </a:solidFill>
              <a:latin typeface="Arno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вопросов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6" descr="http://cs23.babysfera.ru/d/8/f/b/25832087.8594215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227582"/>
            <a:ext cx="2786082" cy="2272856"/>
          </a:xfrm>
          <a:prstGeom prst="snip2DiagRect">
            <a:avLst>
              <a:gd name="adj1" fmla="val 0"/>
              <a:gd name="adj2" fmla="val 2411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Равнобедренный треугольник 6"/>
          <p:cNvSpPr/>
          <p:nvPr/>
        </p:nvSpPr>
        <p:spPr>
          <a:xfrm>
            <a:off x="3214678" y="1785926"/>
            <a:ext cx="2643206" cy="28575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2" name="Picture 8" descr="http://izbakurnog.ru/news/item/f00/s02/n0000226/pic/0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321954"/>
            <a:ext cx="3000396" cy="2250298"/>
          </a:xfrm>
          <a:prstGeom prst="snip2DiagRect">
            <a:avLst>
              <a:gd name="adj1" fmla="val 0"/>
              <a:gd name="adj2" fmla="val 2798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4" name="Picture 10" descr="http://www.psychologos.ru/images/31IAyuVvOp_1360129161.jpg"/>
          <p:cNvPicPr>
            <a:picLocks noChangeAspect="1" noChangeArrowheads="1"/>
          </p:cNvPicPr>
          <p:nvPr/>
        </p:nvPicPr>
        <p:blipFill>
          <a:blip r:embed="rId4"/>
          <a:srcRect l="31364" r="11363"/>
          <a:stretch>
            <a:fillRect/>
          </a:stretch>
        </p:blipFill>
        <p:spPr bwMode="auto">
          <a:xfrm>
            <a:off x="5715008" y="4357694"/>
            <a:ext cx="3000396" cy="2286001"/>
          </a:xfrm>
          <a:prstGeom prst="snip2DiagRect">
            <a:avLst>
              <a:gd name="adj1" fmla="val 3032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parnasse.ru/images/users/photos/medium/782da38ca83d0a3d2f62b1478ae20d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285860"/>
            <a:ext cx="2924852" cy="2196085"/>
          </a:xfrm>
          <a:prstGeom prst="snip2DiagRect">
            <a:avLst>
              <a:gd name="adj1" fmla="val 2283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 descr="http://multjashki.ucoz.ru/vrungel/nomer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5072074"/>
            <a:ext cx="1857388" cy="1393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14348" y="1285860"/>
            <a:ext cx="3000396" cy="2714644"/>
          </a:xfrm>
          <a:prstGeom prst="triangle">
            <a:avLst>
              <a:gd name="adj" fmla="val 23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1428736"/>
            <a:ext cx="5357850" cy="30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Заголовок 13"/>
          <p:cNvSpPr txBox="1">
            <a:spLocks/>
          </p:cNvSpPr>
          <p:nvPr/>
        </p:nvSpPr>
        <p:spPr>
          <a:xfrm>
            <a:off x="2357422" y="5286388"/>
            <a:ext cx="6515088" cy="1000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Выяснить, чему равна сумма углов треугольника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Трапеция 7"/>
          <p:cNvSpPr/>
          <p:nvPr/>
        </p:nvSpPr>
        <p:spPr>
          <a:xfrm flipV="1">
            <a:off x="0" y="4000504"/>
            <a:ext cx="4071934" cy="857256"/>
          </a:xfrm>
          <a:prstGeom prst="trapezoid">
            <a:avLst>
              <a:gd name="adj" fmla="val 11274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 flipV="1">
            <a:off x="4857752" y="3857628"/>
            <a:ext cx="4071934" cy="857256"/>
          </a:xfrm>
          <a:prstGeom prst="trapezoid">
            <a:avLst>
              <a:gd name="adj" fmla="val 11274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parnasse.ru/images/users/photos/medium/782da38ca83d0a3d2f62b1478ae20d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072074"/>
            <a:ext cx="1925994" cy="1446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Прибоя дивные напевы ВОТ Э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7246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32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21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00200"/>
            <a:ext cx="5429288" cy="4525963"/>
          </a:xfrm>
          <a:ln>
            <a:solidFill>
              <a:schemeClr val="bg1"/>
            </a:solidFill>
          </a:ln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5400" dirty="0" smtClean="0">
                <a:solidFill>
                  <a:srgbClr val="7030A0"/>
                </a:solidFill>
                <a:latin typeface="Arno Pro Smbd" pitchFamily="18" charset="0"/>
              </a:rPr>
              <a:t>Сумма углов треугольника равна 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7030A0"/>
                </a:solidFill>
                <a:latin typeface="Arno Pro Smbd" pitchFamily="18" charset="0"/>
              </a:rPr>
              <a:t>180</a:t>
            </a:r>
            <a:r>
              <a:rPr lang="ru-RU" sz="5400" b="1" dirty="0" smtClean="0">
                <a:solidFill>
                  <a:srgbClr val="7030A0"/>
                </a:solidFill>
                <a:latin typeface="Arno Pro Smbd" pitchFamily="18" charset="0"/>
              </a:rPr>
              <a:t> °</a:t>
            </a:r>
            <a:endParaRPr lang="ru-RU" sz="5400" b="1" dirty="0">
              <a:solidFill>
                <a:srgbClr val="7030A0"/>
              </a:solidFill>
              <a:latin typeface="Arno Pro Smbd" pitchFamily="18" charset="0"/>
            </a:endParaRPr>
          </a:p>
        </p:txBody>
      </p:sp>
      <p:pic>
        <p:nvPicPr>
          <p:cNvPr id="12290" name="Picture 2" descr="http://novolitika.ru/wp-content/uploads/2011/08/ph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928802"/>
            <a:ext cx="352427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373</Words>
  <Application>Microsoft Office PowerPoint</Application>
  <PresentationFormat>Экран (4:3)</PresentationFormat>
  <Paragraphs>68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Сумма углов треугольника</vt:lpstr>
      <vt:lpstr>Слайд 6</vt:lpstr>
      <vt:lpstr>Игра вопросов</vt:lpstr>
      <vt:lpstr>Практическая работа</vt:lpstr>
      <vt:lpstr>Вывод</vt:lpstr>
      <vt:lpstr>Слайд 10</vt:lpstr>
      <vt:lpstr>Дан треугольник АВС. Найдите неизвестные углы</vt:lpstr>
      <vt:lpstr>Держим путь домой!</vt:lpstr>
      <vt:lpstr>Слайд 13</vt:lpstr>
      <vt:lpstr>Решение задач по теме «Сумма углов треугольника»</vt:lpstr>
      <vt:lpstr>Слайд 15</vt:lpstr>
      <vt:lpstr>Дан треугольник АВС. Найдите неизвестные углы</vt:lpstr>
      <vt:lpstr>Слайд 17</vt:lpstr>
      <vt:lpstr>Вопросы журналистов</vt:lpstr>
      <vt:lpstr>Домашнее задание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kab-42</cp:lastModifiedBy>
  <cp:revision>33</cp:revision>
  <dcterms:modified xsi:type="dcterms:W3CDTF">2014-12-17T06:37:02Z</dcterms:modified>
</cp:coreProperties>
</file>