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4" r:id="rId9"/>
    <p:sldId id="265" r:id="rId10"/>
    <p:sldId id="263" r:id="rId11"/>
    <p:sldId id="270" r:id="rId12"/>
    <p:sldId id="266" r:id="rId13"/>
    <p:sldId id="267" r:id="rId14"/>
    <p:sldId id="268"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7" d="100"/>
          <a:sy n="47" d="100"/>
        </p:scale>
        <p:origin x="-4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21E57F-F1F2-4952-8B8C-303F9D0924F8}" type="datetimeFigureOut">
              <a:rPr lang="ru-RU" smtClean="0"/>
              <a:t>26.03.2014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3CADEF-A5C7-45F7-B7B4-376537E52468}"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1B0DB8B-4344-4373-A1EE-40A033ABF9EC}" type="datetimeFigureOut">
              <a:rPr lang="ru-RU" smtClean="0"/>
              <a:pPr/>
              <a:t>26.03.2014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3FECFD-AD4C-48F2-9276-E6490B6C638A}" type="slidenum">
              <a:rPr lang="ru-RU" smtClean="0"/>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B0DB8B-4344-4373-A1EE-40A033ABF9EC}" type="datetimeFigureOut">
              <a:rPr lang="ru-RU" smtClean="0"/>
              <a:pPr/>
              <a:t>26.03.2014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3FECFD-AD4C-48F2-9276-E6490B6C638A}"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B0DB8B-4344-4373-A1EE-40A033ABF9EC}" type="datetimeFigureOut">
              <a:rPr lang="ru-RU" smtClean="0"/>
              <a:pPr/>
              <a:t>26.03.2014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3FECFD-AD4C-48F2-9276-E6490B6C638A}"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B0DB8B-4344-4373-A1EE-40A033ABF9EC}" type="datetimeFigureOut">
              <a:rPr lang="ru-RU" smtClean="0"/>
              <a:pPr/>
              <a:t>26.03.2014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3FECFD-AD4C-48F2-9276-E6490B6C638A}" type="slidenum">
              <a:rPr lang="ru-RU" smtClean="0"/>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1B0DB8B-4344-4373-A1EE-40A033ABF9EC}" type="datetimeFigureOut">
              <a:rPr lang="ru-RU" smtClean="0"/>
              <a:pPr/>
              <a:t>26.03.2014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3FECFD-AD4C-48F2-9276-E6490B6C638A}" type="slidenum">
              <a:rPr lang="ru-RU" smtClean="0"/>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1B0DB8B-4344-4373-A1EE-40A033ABF9EC}" type="datetimeFigureOut">
              <a:rPr lang="ru-RU" smtClean="0"/>
              <a:pPr/>
              <a:t>26.03.2014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3FECFD-AD4C-48F2-9276-E6490B6C638A}" type="slidenum">
              <a:rPr lang="ru-RU" smtClean="0"/>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1B0DB8B-4344-4373-A1EE-40A033ABF9EC}" type="datetimeFigureOut">
              <a:rPr lang="ru-RU" smtClean="0"/>
              <a:pPr/>
              <a:t>26.03.2014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73FECFD-AD4C-48F2-9276-E6490B6C638A}" type="slidenum">
              <a:rPr lang="ru-RU" smtClean="0"/>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1B0DB8B-4344-4373-A1EE-40A033ABF9EC}" type="datetimeFigureOut">
              <a:rPr lang="ru-RU" smtClean="0"/>
              <a:pPr/>
              <a:t>26.03.2014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73FECFD-AD4C-48F2-9276-E6490B6C638A}"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B0DB8B-4344-4373-A1EE-40A033ABF9EC}" type="datetimeFigureOut">
              <a:rPr lang="ru-RU" smtClean="0"/>
              <a:pPr/>
              <a:t>26.03.2014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73FECFD-AD4C-48F2-9276-E6490B6C638A}"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B0DB8B-4344-4373-A1EE-40A033ABF9EC}" type="datetimeFigureOut">
              <a:rPr lang="ru-RU" smtClean="0"/>
              <a:pPr/>
              <a:t>26.03.2014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3FECFD-AD4C-48F2-9276-E6490B6C638A}" type="slidenum">
              <a:rPr lang="ru-RU" smtClean="0"/>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B0DB8B-4344-4373-A1EE-40A033ABF9EC}" type="datetimeFigureOut">
              <a:rPr lang="ru-RU" smtClean="0"/>
              <a:pPr/>
              <a:t>26.03.2014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3FECFD-AD4C-48F2-9276-E6490B6C638A}" type="slidenum">
              <a:rPr lang="ru-RU" smtClean="0"/>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0DB8B-4344-4373-A1EE-40A033ABF9EC}" type="datetimeFigureOut">
              <a:rPr lang="ru-RU" smtClean="0"/>
              <a:pPr/>
              <a:t>26.03.2014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FECFD-AD4C-48F2-9276-E6490B6C638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Задачи на разрезание и перекраивание фигур</a:t>
            </a:r>
            <a:endParaRPr lang="ru-RU" dirty="0"/>
          </a:p>
        </p:txBody>
      </p:sp>
      <p:sp>
        <p:nvSpPr>
          <p:cNvPr id="3" name="Подзаголовок 2"/>
          <p:cNvSpPr>
            <a:spLocks noGrp="1"/>
          </p:cNvSpPr>
          <p:nvPr>
            <p:ph type="subTitle" idx="1"/>
          </p:nvPr>
        </p:nvSpPr>
        <p:spPr/>
        <p:txBody>
          <a:bodyPr/>
          <a:lstStyle/>
          <a:p>
            <a:r>
              <a:rPr lang="ru-RU" dirty="0" smtClean="0"/>
              <a:t>1. Задачи на разрезание фигур.</a:t>
            </a:r>
            <a:endParaRPr lang="ru-RU"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Разбейте квадрат на два равных шестиугольника</a:t>
            </a:r>
            <a:endParaRPr lang="ru-RU" sz="3600" dirty="0"/>
          </a:p>
        </p:txBody>
      </p:sp>
      <p:sp>
        <p:nvSpPr>
          <p:cNvPr id="5" name="Прямоугольник 4"/>
          <p:cNvSpPr/>
          <p:nvPr/>
        </p:nvSpPr>
        <p:spPr>
          <a:xfrm>
            <a:off x="2285984" y="2143116"/>
            <a:ext cx="4500594" cy="3500462"/>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6" name="Группа 25"/>
          <p:cNvGrpSpPr/>
          <p:nvPr/>
        </p:nvGrpSpPr>
        <p:grpSpPr>
          <a:xfrm>
            <a:off x="2285984" y="3429000"/>
            <a:ext cx="4500594" cy="1073158"/>
            <a:chOff x="2285984" y="3429000"/>
            <a:chExt cx="4500594" cy="1073158"/>
          </a:xfrm>
        </p:grpSpPr>
        <p:cxnSp>
          <p:nvCxnSpPr>
            <p:cNvPr id="11" name="Прямая соединительная линия 10"/>
            <p:cNvCxnSpPr/>
            <p:nvPr/>
          </p:nvCxnSpPr>
          <p:spPr>
            <a:xfrm>
              <a:off x="2285984" y="4500570"/>
              <a:ext cx="221457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500562" y="3429000"/>
              <a:ext cx="2286016"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rot="5400000">
              <a:off x="3965571" y="3964785"/>
              <a:ext cx="1070776" cy="7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Разбейте прямоугольник на две равные трапеции.</a:t>
            </a:r>
            <a:endParaRPr lang="ru-RU" dirty="0"/>
          </a:p>
        </p:txBody>
      </p:sp>
      <p:sp>
        <p:nvSpPr>
          <p:cNvPr id="4" name="Прямоугольник 3"/>
          <p:cNvSpPr/>
          <p:nvPr/>
        </p:nvSpPr>
        <p:spPr>
          <a:xfrm>
            <a:off x="1643042" y="2571744"/>
            <a:ext cx="5786478" cy="3000396"/>
          </a:xfrm>
          <a:prstGeom prst="rect">
            <a:avLst/>
          </a:prstGeom>
          <a:solidFill>
            <a:srgbClr val="00B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 name="Прямая соединительная линия 5"/>
          <p:cNvCxnSpPr/>
          <p:nvPr/>
        </p:nvCxnSpPr>
        <p:spPr>
          <a:xfrm rot="16200000" flipH="1">
            <a:off x="3071802" y="2714620"/>
            <a:ext cx="3000396" cy="27146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Разбейте фигуру на три равные части так, чтобы эти фигуры были пронумерованы.</a:t>
            </a:r>
            <a:endParaRPr lang="ru-RU" sz="3600" dirty="0"/>
          </a:p>
        </p:txBody>
      </p:sp>
      <p:grpSp>
        <p:nvGrpSpPr>
          <p:cNvPr id="9" name="Группа 8"/>
          <p:cNvGrpSpPr/>
          <p:nvPr/>
        </p:nvGrpSpPr>
        <p:grpSpPr>
          <a:xfrm>
            <a:off x="1643042" y="2357430"/>
            <a:ext cx="5429288" cy="2571768"/>
            <a:chOff x="1643042" y="2357430"/>
            <a:chExt cx="5429288" cy="2571768"/>
          </a:xfrm>
        </p:grpSpPr>
        <p:sp>
          <p:nvSpPr>
            <p:cNvPr id="7" name="Прямоугольник 6"/>
            <p:cNvSpPr/>
            <p:nvPr/>
          </p:nvSpPr>
          <p:spPr>
            <a:xfrm>
              <a:off x="4071934" y="2357430"/>
              <a:ext cx="3000396" cy="25717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ый треугольник 7"/>
            <p:cNvSpPr/>
            <p:nvPr/>
          </p:nvSpPr>
          <p:spPr>
            <a:xfrm rot="16200000">
              <a:off x="1571604" y="2428868"/>
              <a:ext cx="2571768" cy="2428892"/>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0" name="TextBox 9"/>
          <p:cNvSpPr txBox="1"/>
          <p:nvPr/>
        </p:nvSpPr>
        <p:spPr>
          <a:xfrm>
            <a:off x="3286116" y="3500438"/>
            <a:ext cx="418704" cy="646331"/>
          </a:xfrm>
          <a:prstGeom prst="rect">
            <a:avLst/>
          </a:prstGeom>
          <a:noFill/>
        </p:spPr>
        <p:txBody>
          <a:bodyPr wrap="none" rtlCol="0">
            <a:spAutoFit/>
          </a:bodyPr>
          <a:lstStyle/>
          <a:p>
            <a:r>
              <a:rPr lang="ru-RU" sz="3600" b="1" dirty="0" smtClean="0"/>
              <a:t>1</a:t>
            </a:r>
            <a:endParaRPr lang="ru-RU" sz="3600" b="1" dirty="0"/>
          </a:p>
        </p:txBody>
      </p:sp>
      <p:sp>
        <p:nvSpPr>
          <p:cNvPr id="11" name="TextBox 10"/>
          <p:cNvSpPr txBox="1"/>
          <p:nvPr/>
        </p:nvSpPr>
        <p:spPr>
          <a:xfrm>
            <a:off x="4857752" y="3500438"/>
            <a:ext cx="418704" cy="646331"/>
          </a:xfrm>
          <a:prstGeom prst="rect">
            <a:avLst/>
          </a:prstGeom>
          <a:noFill/>
        </p:spPr>
        <p:txBody>
          <a:bodyPr wrap="none" rtlCol="0">
            <a:spAutoFit/>
          </a:bodyPr>
          <a:lstStyle/>
          <a:p>
            <a:r>
              <a:rPr lang="ru-RU" sz="3600" b="1" dirty="0" smtClean="0"/>
              <a:t>2</a:t>
            </a:r>
            <a:endParaRPr lang="ru-RU" sz="3600" b="1" dirty="0"/>
          </a:p>
        </p:txBody>
      </p:sp>
      <p:sp>
        <p:nvSpPr>
          <p:cNvPr id="12" name="TextBox 11"/>
          <p:cNvSpPr txBox="1"/>
          <p:nvPr/>
        </p:nvSpPr>
        <p:spPr>
          <a:xfrm>
            <a:off x="6286512" y="3500438"/>
            <a:ext cx="418704" cy="646331"/>
          </a:xfrm>
          <a:prstGeom prst="rect">
            <a:avLst/>
          </a:prstGeom>
          <a:noFill/>
        </p:spPr>
        <p:txBody>
          <a:bodyPr wrap="none" rtlCol="0">
            <a:spAutoFit/>
          </a:bodyPr>
          <a:lstStyle/>
          <a:p>
            <a:r>
              <a:rPr lang="ru-RU" sz="3600" b="1" dirty="0" smtClean="0"/>
              <a:t>3</a:t>
            </a:r>
            <a:endParaRPr lang="ru-RU" sz="3600" b="1" dirty="0"/>
          </a:p>
        </p:txBody>
      </p:sp>
      <p:grpSp>
        <p:nvGrpSpPr>
          <p:cNvPr id="17" name="Группа 16"/>
          <p:cNvGrpSpPr/>
          <p:nvPr/>
        </p:nvGrpSpPr>
        <p:grpSpPr>
          <a:xfrm>
            <a:off x="4071934" y="2357430"/>
            <a:ext cx="3000396" cy="2571768"/>
            <a:chOff x="4071934" y="2357430"/>
            <a:chExt cx="3000396" cy="2571768"/>
          </a:xfrm>
        </p:grpSpPr>
        <p:cxnSp>
          <p:nvCxnSpPr>
            <p:cNvPr id="14" name="Прямая соединительная линия 13"/>
            <p:cNvCxnSpPr>
              <a:stCxn id="8" idx="4"/>
              <a:endCxn id="8" idx="2"/>
            </p:cNvCxnSpPr>
            <p:nvPr/>
          </p:nvCxnSpPr>
          <p:spPr>
            <a:xfrm>
              <a:off x="4071934" y="2357430"/>
              <a:ext cx="1588" cy="25717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a:stCxn id="8" idx="4"/>
            </p:cNvCxnSpPr>
            <p:nvPr/>
          </p:nvCxnSpPr>
          <p:spPr>
            <a:xfrm>
              <a:off x="4071934" y="2357430"/>
              <a:ext cx="3000396" cy="25717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Разбейте квадрат на два равных пятиугольника так, чтобы каждый содержал по белому и красному кружку.</a:t>
            </a:r>
            <a:endParaRPr lang="ru-RU" sz="3600" dirty="0"/>
          </a:p>
        </p:txBody>
      </p:sp>
      <p:sp>
        <p:nvSpPr>
          <p:cNvPr id="4" name="Прямоугольник 3"/>
          <p:cNvSpPr/>
          <p:nvPr/>
        </p:nvSpPr>
        <p:spPr>
          <a:xfrm>
            <a:off x="2500298" y="2500306"/>
            <a:ext cx="3857652"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4714876" y="2857496"/>
            <a:ext cx="428628" cy="4286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5000628" y="5286388"/>
            <a:ext cx="428628" cy="4286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5715008" y="4357694"/>
            <a:ext cx="428628" cy="428628"/>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2571736" y="3429000"/>
            <a:ext cx="428628" cy="428628"/>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4" name="Группа 23"/>
          <p:cNvGrpSpPr/>
          <p:nvPr/>
        </p:nvGrpSpPr>
        <p:grpSpPr>
          <a:xfrm>
            <a:off x="2500298" y="2500306"/>
            <a:ext cx="3857652" cy="3500462"/>
            <a:chOff x="2500298" y="2500306"/>
            <a:chExt cx="3857652" cy="3500462"/>
          </a:xfrm>
        </p:grpSpPr>
        <p:cxnSp>
          <p:nvCxnSpPr>
            <p:cNvPr id="11" name="Прямая соединительная линия 10"/>
            <p:cNvCxnSpPr/>
            <p:nvPr/>
          </p:nvCxnSpPr>
          <p:spPr>
            <a:xfrm rot="16200000" flipH="1">
              <a:off x="2214546" y="2786058"/>
              <a:ext cx="1714512" cy="11430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rot="16200000" flipH="1">
              <a:off x="4893471" y="4536289"/>
              <a:ext cx="1785950" cy="11430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3643306" y="4214818"/>
              <a:ext cx="1571636"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Разбейте равнобедренный треугольник на три равные части так, чтобы каждый содержал по одному кружку</a:t>
            </a:r>
            <a:endParaRPr lang="ru-RU" sz="3600" dirty="0"/>
          </a:p>
        </p:txBody>
      </p:sp>
      <p:sp>
        <p:nvSpPr>
          <p:cNvPr id="4" name="Равнобедренный треугольник 3"/>
          <p:cNvSpPr/>
          <p:nvPr/>
        </p:nvSpPr>
        <p:spPr>
          <a:xfrm>
            <a:off x="2214546" y="2143116"/>
            <a:ext cx="5000660" cy="3429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5214942" y="3643314"/>
            <a:ext cx="428628" cy="4286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3714744" y="3643314"/>
            <a:ext cx="428628" cy="4286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p:cNvSpPr/>
          <p:nvPr/>
        </p:nvSpPr>
        <p:spPr>
          <a:xfrm>
            <a:off x="4500562" y="4786322"/>
            <a:ext cx="428628" cy="4286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8" name="Группа 27"/>
          <p:cNvGrpSpPr/>
          <p:nvPr/>
        </p:nvGrpSpPr>
        <p:grpSpPr>
          <a:xfrm>
            <a:off x="2214546" y="2143910"/>
            <a:ext cx="5000660" cy="3428230"/>
            <a:chOff x="2214546" y="2143910"/>
            <a:chExt cx="5000660" cy="3428230"/>
          </a:xfrm>
        </p:grpSpPr>
        <p:cxnSp>
          <p:nvCxnSpPr>
            <p:cNvPr id="9" name="Прямая соединительная линия 8"/>
            <p:cNvCxnSpPr>
              <a:stCxn id="4" idx="0"/>
            </p:cNvCxnSpPr>
            <p:nvPr/>
          </p:nvCxnSpPr>
          <p:spPr>
            <a:xfrm rot="16200000" flipH="1">
              <a:off x="3607587" y="3250405"/>
              <a:ext cx="221457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a:endCxn id="4" idx="2"/>
            </p:cNvCxnSpPr>
            <p:nvPr/>
          </p:nvCxnSpPr>
          <p:spPr>
            <a:xfrm rot="10800000" flipV="1">
              <a:off x="2214546" y="4357694"/>
              <a:ext cx="2500330" cy="121444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a:endCxn id="4" idx="4"/>
            </p:cNvCxnSpPr>
            <p:nvPr/>
          </p:nvCxnSpPr>
          <p:spPr>
            <a:xfrm>
              <a:off x="4714876" y="4357694"/>
              <a:ext cx="2500330" cy="121444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00042"/>
            <a:ext cx="8229600" cy="1143000"/>
          </a:xfrm>
        </p:spPr>
        <p:txBody>
          <a:bodyPr>
            <a:noAutofit/>
          </a:bodyPr>
          <a:lstStyle/>
          <a:p>
            <a:r>
              <a:rPr lang="ru-RU" sz="2400" dirty="0" smtClean="0"/>
              <a:t>Отец оставил в наследство четырем сыновьям сад, имеющий форму квадрата, где росли 4 яблони (</a:t>
            </a:r>
            <a:r>
              <a:rPr lang="ru-RU" sz="2400" dirty="0" err="1" smtClean="0"/>
              <a:t>д</a:t>
            </a:r>
            <a:r>
              <a:rPr lang="ru-RU" sz="2400" dirty="0" smtClean="0"/>
              <a:t>), было построено 4 оранжереи (о) и возведено 4 беседки (б). Как разделить сад на четыре равные части, чтобы в каждой было по дереву, оранжереи, беседке?</a:t>
            </a:r>
            <a:br>
              <a:rPr lang="ru-RU" sz="2400" dirty="0" smtClean="0"/>
            </a:br>
            <a:endParaRPr lang="ru-RU" sz="2400" dirty="0"/>
          </a:p>
        </p:txBody>
      </p:sp>
      <p:sp>
        <p:nvSpPr>
          <p:cNvPr id="16" name="Овал 15"/>
          <p:cNvSpPr/>
          <p:nvPr/>
        </p:nvSpPr>
        <p:spPr>
          <a:xfrm>
            <a:off x="4357686" y="2071678"/>
            <a:ext cx="214314" cy="214314"/>
          </a:xfrm>
          <a:prstGeom prst="ellipse">
            <a:avLst/>
          </a:prstGeom>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2357422" y="4071942"/>
            <a:ext cx="214314" cy="214314"/>
          </a:xfrm>
          <a:prstGeom prst="ellipse">
            <a:avLst/>
          </a:prstGeom>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4429124" y="5786454"/>
            <a:ext cx="214314" cy="214314"/>
          </a:xfrm>
          <a:prstGeom prst="ellipse">
            <a:avLst/>
          </a:prstGeom>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6643702" y="4071942"/>
            <a:ext cx="214314" cy="214314"/>
          </a:xfrm>
          <a:prstGeom prst="ellipse">
            <a:avLst/>
          </a:prstGeom>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9" name="Группа 28"/>
          <p:cNvGrpSpPr/>
          <p:nvPr/>
        </p:nvGrpSpPr>
        <p:grpSpPr>
          <a:xfrm>
            <a:off x="2071670" y="1857364"/>
            <a:ext cx="4929222" cy="4429156"/>
            <a:chOff x="2143108" y="1857364"/>
            <a:chExt cx="4929222" cy="4429156"/>
          </a:xfrm>
        </p:grpSpPr>
        <p:sp>
          <p:nvSpPr>
            <p:cNvPr id="4" name="Прямоугольник 3"/>
            <p:cNvSpPr/>
            <p:nvPr/>
          </p:nvSpPr>
          <p:spPr>
            <a:xfrm>
              <a:off x="2143108" y="1857364"/>
              <a:ext cx="4929222" cy="4429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p>
          </p:txBody>
        </p:sp>
        <p:sp>
          <p:nvSpPr>
            <p:cNvPr id="5" name="Прямоугольник 4"/>
            <p:cNvSpPr/>
            <p:nvPr/>
          </p:nvSpPr>
          <p:spPr>
            <a:xfrm>
              <a:off x="3857620" y="1857364"/>
              <a:ext cx="1285884" cy="642942"/>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dirty="0"/>
            </a:p>
          </p:txBody>
        </p:sp>
        <p:sp>
          <p:nvSpPr>
            <p:cNvPr id="6" name="Овал 5"/>
            <p:cNvSpPr/>
            <p:nvPr/>
          </p:nvSpPr>
          <p:spPr>
            <a:xfrm>
              <a:off x="2285984" y="2143116"/>
              <a:ext cx="642942" cy="714380"/>
            </a:xfrm>
            <a:prstGeom prst="ellipse">
              <a:avLst/>
            </a:prstGeom>
            <a:solidFill>
              <a:srgbClr val="00B0F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б</a:t>
              </a:r>
              <a:endParaRPr lang="ru-RU" sz="3600" b="1" dirty="0"/>
            </a:p>
          </p:txBody>
        </p:sp>
        <p:sp>
          <p:nvSpPr>
            <p:cNvPr id="7" name="Прямоугольник 6"/>
            <p:cNvSpPr/>
            <p:nvPr/>
          </p:nvSpPr>
          <p:spPr>
            <a:xfrm rot="5400000">
              <a:off x="1821637" y="3821909"/>
              <a:ext cx="1285884" cy="642942"/>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p:nvSpPr>
          <p:spPr>
            <a:xfrm rot="16200000">
              <a:off x="6107917" y="3821909"/>
              <a:ext cx="1285884" cy="642942"/>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3929058" y="5643578"/>
              <a:ext cx="1285884" cy="642942"/>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2357422" y="5357826"/>
              <a:ext cx="642942" cy="714380"/>
            </a:xfrm>
            <a:prstGeom prst="ellipse">
              <a:avLst/>
            </a:prstGeom>
            <a:solidFill>
              <a:srgbClr val="00B0F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б</a:t>
              </a:r>
              <a:endParaRPr lang="ru-RU" sz="3600" b="1" dirty="0"/>
            </a:p>
          </p:txBody>
        </p:sp>
        <p:sp>
          <p:nvSpPr>
            <p:cNvPr id="11" name="Овал 10"/>
            <p:cNvSpPr/>
            <p:nvPr/>
          </p:nvSpPr>
          <p:spPr>
            <a:xfrm>
              <a:off x="6072198" y="5357826"/>
              <a:ext cx="642942" cy="714380"/>
            </a:xfrm>
            <a:prstGeom prst="ellipse">
              <a:avLst/>
            </a:prstGeom>
            <a:solidFill>
              <a:srgbClr val="00B0F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б</a:t>
              </a:r>
              <a:endParaRPr lang="ru-RU" sz="3600" b="1" dirty="0"/>
            </a:p>
          </p:txBody>
        </p:sp>
        <p:sp>
          <p:nvSpPr>
            <p:cNvPr id="12" name="Овал 11"/>
            <p:cNvSpPr/>
            <p:nvPr/>
          </p:nvSpPr>
          <p:spPr>
            <a:xfrm>
              <a:off x="6072198" y="2214554"/>
              <a:ext cx="642942" cy="714380"/>
            </a:xfrm>
            <a:prstGeom prst="ellipse">
              <a:avLst/>
            </a:prstGeom>
            <a:solidFill>
              <a:srgbClr val="00B0F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б</a:t>
              </a:r>
              <a:endParaRPr lang="ru-RU" sz="3600" b="1" dirty="0"/>
            </a:p>
          </p:txBody>
        </p:sp>
      </p:grpSp>
      <p:grpSp>
        <p:nvGrpSpPr>
          <p:cNvPr id="35" name="Группа 34"/>
          <p:cNvGrpSpPr/>
          <p:nvPr/>
        </p:nvGrpSpPr>
        <p:grpSpPr>
          <a:xfrm>
            <a:off x="3643306" y="3286124"/>
            <a:ext cx="1785950" cy="1643074"/>
            <a:chOff x="3428992" y="3000372"/>
            <a:chExt cx="1882730" cy="2217967"/>
          </a:xfrm>
        </p:grpSpPr>
        <p:grpSp>
          <p:nvGrpSpPr>
            <p:cNvPr id="36" name="Группа 7"/>
            <p:cNvGrpSpPr/>
            <p:nvPr/>
          </p:nvGrpSpPr>
          <p:grpSpPr>
            <a:xfrm>
              <a:off x="3571868" y="3000372"/>
              <a:ext cx="1571636" cy="1571636"/>
              <a:chOff x="3571868" y="3000372"/>
              <a:chExt cx="1571636" cy="1571636"/>
            </a:xfrm>
          </p:grpSpPr>
          <p:sp>
            <p:nvSpPr>
              <p:cNvPr id="41" name="Овал 40"/>
              <p:cNvSpPr/>
              <p:nvPr/>
            </p:nvSpPr>
            <p:spPr>
              <a:xfrm>
                <a:off x="3571868" y="3000372"/>
                <a:ext cx="214314" cy="21431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Овал 41"/>
              <p:cNvSpPr/>
              <p:nvPr/>
            </p:nvSpPr>
            <p:spPr>
              <a:xfrm>
                <a:off x="4929190" y="3000372"/>
                <a:ext cx="214314" cy="21431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Овал 42"/>
              <p:cNvSpPr/>
              <p:nvPr/>
            </p:nvSpPr>
            <p:spPr>
              <a:xfrm>
                <a:off x="3571868" y="4357694"/>
                <a:ext cx="214314" cy="21431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Овал 43"/>
              <p:cNvSpPr/>
              <p:nvPr/>
            </p:nvSpPr>
            <p:spPr>
              <a:xfrm>
                <a:off x="4929190" y="4357694"/>
                <a:ext cx="214314" cy="214314"/>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7" name="TextBox 36"/>
            <p:cNvSpPr txBox="1"/>
            <p:nvPr/>
          </p:nvSpPr>
          <p:spPr>
            <a:xfrm>
              <a:off x="3500430" y="3214686"/>
              <a:ext cx="453970" cy="646331"/>
            </a:xfrm>
            <a:prstGeom prst="rect">
              <a:avLst/>
            </a:prstGeom>
            <a:noFill/>
          </p:spPr>
          <p:txBody>
            <a:bodyPr wrap="none" rtlCol="0">
              <a:spAutoFit/>
            </a:bodyPr>
            <a:lstStyle/>
            <a:p>
              <a:r>
                <a:rPr lang="ru-RU" sz="3600" b="1" dirty="0" err="1" smtClean="0"/>
                <a:t>д</a:t>
              </a:r>
              <a:endParaRPr lang="ru-RU" sz="3600" b="1" dirty="0"/>
            </a:p>
          </p:txBody>
        </p:sp>
        <p:sp>
          <p:nvSpPr>
            <p:cNvPr id="38" name="TextBox 37"/>
            <p:cNvSpPr txBox="1"/>
            <p:nvPr/>
          </p:nvSpPr>
          <p:spPr>
            <a:xfrm>
              <a:off x="4857752" y="3214686"/>
              <a:ext cx="453970" cy="646331"/>
            </a:xfrm>
            <a:prstGeom prst="rect">
              <a:avLst/>
            </a:prstGeom>
            <a:noFill/>
          </p:spPr>
          <p:txBody>
            <a:bodyPr wrap="none" rtlCol="0">
              <a:spAutoFit/>
            </a:bodyPr>
            <a:lstStyle/>
            <a:p>
              <a:r>
                <a:rPr lang="ru-RU" sz="3600" b="1" dirty="0" err="1" smtClean="0"/>
                <a:t>д</a:t>
              </a:r>
              <a:endParaRPr lang="ru-RU" sz="3600" b="1" dirty="0"/>
            </a:p>
          </p:txBody>
        </p:sp>
        <p:sp>
          <p:nvSpPr>
            <p:cNvPr id="39" name="TextBox 38"/>
            <p:cNvSpPr txBox="1"/>
            <p:nvPr/>
          </p:nvSpPr>
          <p:spPr>
            <a:xfrm>
              <a:off x="3428992" y="4572008"/>
              <a:ext cx="453970" cy="646331"/>
            </a:xfrm>
            <a:prstGeom prst="rect">
              <a:avLst/>
            </a:prstGeom>
            <a:noFill/>
          </p:spPr>
          <p:txBody>
            <a:bodyPr wrap="none" rtlCol="0">
              <a:spAutoFit/>
            </a:bodyPr>
            <a:lstStyle/>
            <a:p>
              <a:r>
                <a:rPr lang="ru-RU" sz="3600" b="1" dirty="0" err="1" smtClean="0"/>
                <a:t>д</a:t>
              </a:r>
              <a:endParaRPr lang="ru-RU" sz="3600" b="1" dirty="0"/>
            </a:p>
          </p:txBody>
        </p:sp>
        <p:sp>
          <p:nvSpPr>
            <p:cNvPr id="40" name="TextBox 39"/>
            <p:cNvSpPr txBox="1"/>
            <p:nvPr/>
          </p:nvSpPr>
          <p:spPr>
            <a:xfrm>
              <a:off x="4786314" y="4572008"/>
              <a:ext cx="453970" cy="646331"/>
            </a:xfrm>
            <a:prstGeom prst="rect">
              <a:avLst/>
            </a:prstGeom>
            <a:noFill/>
          </p:spPr>
          <p:txBody>
            <a:bodyPr wrap="none" rtlCol="0">
              <a:spAutoFit/>
            </a:bodyPr>
            <a:lstStyle/>
            <a:p>
              <a:r>
                <a:rPr lang="ru-RU" sz="3600" b="1" dirty="0" err="1" smtClean="0"/>
                <a:t>д</a:t>
              </a:r>
              <a:endParaRPr lang="ru-RU" sz="3600" b="1" dirty="0"/>
            </a:p>
          </p:txBody>
        </p:sp>
      </p:grpSp>
      <p:grpSp>
        <p:nvGrpSpPr>
          <p:cNvPr id="63" name="Группа 62"/>
          <p:cNvGrpSpPr/>
          <p:nvPr/>
        </p:nvGrpSpPr>
        <p:grpSpPr>
          <a:xfrm>
            <a:off x="2071670" y="1857364"/>
            <a:ext cx="4929222" cy="4429950"/>
            <a:chOff x="2071670" y="1857364"/>
            <a:chExt cx="4929222" cy="4429950"/>
          </a:xfrm>
        </p:grpSpPr>
        <p:grpSp>
          <p:nvGrpSpPr>
            <p:cNvPr id="54" name="Группа 53"/>
            <p:cNvGrpSpPr/>
            <p:nvPr/>
          </p:nvGrpSpPr>
          <p:grpSpPr>
            <a:xfrm>
              <a:off x="2071670" y="3000372"/>
              <a:ext cx="4929222" cy="2216166"/>
              <a:chOff x="2071670" y="3000372"/>
              <a:chExt cx="4929222" cy="2216166"/>
            </a:xfrm>
          </p:grpSpPr>
          <p:cxnSp>
            <p:nvCxnSpPr>
              <p:cNvPr id="47" name="Прямая соединительная линия 46"/>
              <p:cNvCxnSpPr/>
              <p:nvPr/>
            </p:nvCxnSpPr>
            <p:spPr>
              <a:xfrm>
                <a:off x="2071670" y="3000372"/>
                <a:ext cx="250033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4572000" y="5214950"/>
                <a:ext cx="242889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rot="5400000">
                <a:off x="3465505" y="4106867"/>
                <a:ext cx="221457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62" name="Группа 61"/>
            <p:cNvGrpSpPr/>
            <p:nvPr/>
          </p:nvGrpSpPr>
          <p:grpSpPr>
            <a:xfrm>
              <a:off x="3285322" y="1857364"/>
              <a:ext cx="2502712" cy="4429950"/>
              <a:chOff x="3285322" y="1857364"/>
              <a:chExt cx="2502712" cy="4429950"/>
            </a:xfrm>
          </p:grpSpPr>
          <p:cxnSp>
            <p:nvCxnSpPr>
              <p:cNvPr id="56" name="Прямая соединительная линия 55"/>
              <p:cNvCxnSpPr/>
              <p:nvPr/>
            </p:nvCxnSpPr>
            <p:spPr>
              <a:xfrm rot="5400000" flipH="1" flipV="1">
                <a:off x="2178827" y="5179231"/>
                <a:ext cx="221457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rot="5400000" flipH="1" flipV="1">
                <a:off x="4679951" y="2963859"/>
                <a:ext cx="221457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p:nvPr/>
            </p:nvCxnSpPr>
            <p:spPr>
              <a:xfrm>
                <a:off x="3286116" y="4071942"/>
                <a:ext cx="250033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64" name="Овал 63"/>
          <p:cNvSpPr/>
          <p:nvPr/>
        </p:nvSpPr>
        <p:spPr>
          <a:xfrm>
            <a:off x="4357686" y="2000240"/>
            <a:ext cx="285752" cy="2857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5" name="Овал 64"/>
          <p:cNvSpPr/>
          <p:nvPr/>
        </p:nvSpPr>
        <p:spPr>
          <a:xfrm>
            <a:off x="2357422" y="4000504"/>
            <a:ext cx="285752" cy="2857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Овал 65"/>
          <p:cNvSpPr/>
          <p:nvPr/>
        </p:nvSpPr>
        <p:spPr>
          <a:xfrm>
            <a:off x="4429124" y="5786454"/>
            <a:ext cx="285752" cy="2857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Овал 66"/>
          <p:cNvSpPr/>
          <p:nvPr/>
        </p:nvSpPr>
        <p:spPr>
          <a:xfrm>
            <a:off x="6500826" y="4000504"/>
            <a:ext cx="285752" cy="28575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down)">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r>
              <a:rPr lang="ru-RU" dirty="0" smtClean="0"/>
              <a:t>Заданную фигуру, которая для облегчения работы часто разделена на равные клетки, надо разрезать на две или несколько одинаковых частей. Если эти части можно наложить друг на друга так, что они совпадут (при этом разрешается их переворачивать) то задача решена верно.</a:t>
            </a:r>
            <a:endParaRPr lang="ru-RU"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Задача</a:t>
            </a:r>
            <a:endParaRPr lang="ru-RU" dirty="0"/>
          </a:p>
        </p:txBody>
      </p:sp>
      <p:sp>
        <p:nvSpPr>
          <p:cNvPr id="3" name="Содержимое 2"/>
          <p:cNvSpPr>
            <a:spLocks noGrp="1"/>
          </p:cNvSpPr>
          <p:nvPr>
            <p:ph idx="1"/>
          </p:nvPr>
        </p:nvSpPr>
        <p:spPr/>
        <p:txBody>
          <a:bodyPr/>
          <a:lstStyle/>
          <a:p>
            <a:pPr>
              <a:buNone/>
            </a:pPr>
            <a:r>
              <a:rPr lang="ru-RU" dirty="0" smtClean="0"/>
              <a:t>	На рисунке показан способ разрезания квадрата со стороной в четыре клетки по сторонам клеток на две равные части. Найдите пять других способов. Сколько существует способов разрезания квадрата на две равные части линиями, идущими по сторонам маленьких клеток?</a:t>
            </a:r>
          </a:p>
          <a:p>
            <a:pPr>
              <a:buNone/>
            </a:pPr>
            <a:endParaRPr lang="ru-RU"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sp>
        <p:nvSpPr>
          <p:cNvPr id="4" name="Прямоугольник 3"/>
          <p:cNvSpPr/>
          <p:nvPr/>
        </p:nvSpPr>
        <p:spPr>
          <a:xfrm>
            <a:off x="1714480" y="2000240"/>
            <a:ext cx="2857520" cy="285752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 name="Прямая соединительная линия 5"/>
          <p:cNvCxnSpPr/>
          <p:nvPr/>
        </p:nvCxnSpPr>
        <p:spPr>
          <a:xfrm rot="5400000">
            <a:off x="1000894" y="3428206"/>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rot="5400000">
            <a:off x="2429654" y="3428206"/>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rot="5400000">
            <a:off x="2786844" y="2356636"/>
            <a:ext cx="713586" cy="79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rot="10800000">
            <a:off x="1714480" y="2714620"/>
            <a:ext cx="2857520"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9" name="Прямая соединительная линия 18"/>
          <p:cNvCxnSpPr>
            <a:stCxn id="4" idx="3"/>
            <a:endCxn id="4" idx="1"/>
          </p:cNvCxnSpPr>
          <p:nvPr/>
        </p:nvCxnSpPr>
        <p:spPr>
          <a:xfrm flipH="1">
            <a:off x="1714480" y="342900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1714480" y="414338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5400000">
            <a:off x="2072464" y="3071016"/>
            <a:ext cx="713586" cy="79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5400000">
            <a:off x="1715274" y="3428206"/>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5400000">
            <a:off x="3501224" y="3785396"/>
            <a:ext cx="713586" cy="79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5400000">
            <a:off x="2786844" y="4499776"/>
            <a:ext cx="713586" cy="79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2428860" y="2714620"/>
            <a:ext cx="71438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2428860" y="3429000"/>
            <a:ext cx="142876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rot="10800000">
            <a:off x="3143240" y="4143380"/>
            <a:ext cx="71438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rot="5400000">
            <a:off x="2786844" y="2356636"/>
            <a:ext cx="713586" cy="79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flipH="1">
            <a:off x="1714480" y="271462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rot="10800000">
            <a:off x="2428860" y="2714620"/>
            <a:ext cx="71438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4"/>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33"/>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nodeType="after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8229600" cy="1143000"/>
          </a:xfrm>
        </p:spPr>
        <p:txBody>
          <a:bodyPr>
            <a:normAutofit fontScale="90000"/>
          </a:bodyPr>
          <a:lstStyle/>
          <a:p>
            <a:r>
              <a:rPr lang="ru-RU" dirty="0" smtClean="0"/>
              <a:t/>
            </a:r>
            <a:br>
              <a:rPr lang="ru-RU" dirty="0" smtClean="0"/>
            </a:br>
            <a:endParaRPr lang="ru-RU" dirty="0"/>
          </a:p>
        </p:txBody>
      </p:sp>
      <p:cxnSp>
        <p:nvCxnSpPr>
          <p:cNvPr id="31" name="Прямая соединительная линия 30"/>
          <p:cNvCxnSpPr/>
          <p:nvPr/>
        </p:nvCxnSpPr>
        <p:spPr>
          <a:xfrm rot="5400000">
            <a:off x="3857620" y="2000240"/>
            <a:ext cx="2857520"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43" name="Группа 42"/>
          <p:cNvGrpSpPr/>
          <p:nvPr/>
        </p:nvGrpSpPr>
        <p:grpSpPr>
          <a:xfrm>
            <a:off x="5286380" y="571480"/>
            <a:ext cx="2857520" cy="2858314"/>
            <a:chOff x="4572000" y="571480"/>
            <a:chExt cx="2857520" cy="2858314"/>
          </a:xfrm>
        </p:grpSpPr>
        <p:sp>
          <p:nvSpPr>
            <p:cNvPr id="29" name="Прямоугольник 28"/>
            <p:cNvSpPr/>
            <p:nvPr/>
          </p:nvSpPr>
          <p:spPr>
            <a:xfrm>
              <a:off x="4572000" y="571480"/>
              <a:ext cx="2857520" cy="285752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3" name="Прямая соединительная линия 32"/>
            <p:cNvCxnSpPr>
              <a:stCxn id="29" idx="0"/>
              <a:endCxn id="29" idx="2"/>
            </p:cNvCxnSpPr>
            <p:nvPr/>
          </p:nvCxnSpPr>
          <p:spPr>
            <a:xfrm rot="162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5400000">
              <a:off x="528638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4572000" y="128586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a:stCxn id="29" idx="1"/>
              <a:endCxn id="29" idx="3"/>
            </p:cNvCxnSpPr>
            <p:nvPr/>
          </p:nvCxnSpPr>
          <p:spPr>
            <a:xfrm rot="108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4572000" y="271462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5" name="Прямая соединительная линия 44"/>
          <p:cNvCxnSpPr/>
          <p:nvPr/>
        </p:nvCxnSpPr>
        <p:spPr>
          <a:xfrm rot="5400000">
            <a:off x="4572794" y="1999446"/>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rot="5400000">
            <a:off x="7072330" y="928670"/>
            <a:ext cx="7143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rot="5400000">
            <a:off x="7073124" y="927876"/>
            <a:ext cx="7143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Прямая соединительная линия 64"/>
          <p:cNvCxnSpPr/>
          <p:nvPr/>
        </p:nvCxnSpPr>
        <p:spPr>
          <a:xfrm rot="5400000">
            <a:off x="6358744" y="1642256"/>
            <a:ext cx="7143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Прямая соединительная линия 65"/>
          <p:cNvCxnSpPr/>
          <p:nvPr/>
        </p:nvCxnSpPr>
        <p:spPr>
          <a:xfrm rot="5400000">
            <a:off x="6358744" y="2356636"/>
            <a:ext cx="7143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rot="5400000">
            <a:off x="5644364" y="3071016"/>
            <a:ext cx="7143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Прямая соединительная линия 67"/>
          <p:cNvCxnSpPr/>
          <p:nvPr/>
        </p:nvCxnSpPr>
        <p:spPr>
          <a:xfrm rot="10800000">
            <a:off x="6000760" y="2714620"/>
            <a:ext cx="7143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Прямая соединительная линия 70"/>
          <p:cNvCxnSpPr/>
          <p:nvPr/>
        </p:nvCxnSpPr>
        <p:spPr>
          <a:xfrm rot="10800000">
            <a:off x="6715140" y="1285860"/>
            <a:ext cx="7143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24" name="Группа 123"/>
          <p:cNvGrpSpPr/>
          <p:nvPr/>
        </p:nvGrpSpPr>
        <p:grpSpPr>
          <a:xfrm>
            <a:off x="214282" y="3786190"/>
            <a:ext cx="2857520" cy="2858314"/>
            <a:chOff x="214282" y="3786190"/>
            <a:chExt cx="2857520" cy="2858314"/>
          </a:xfrm>
        </p:grpSpPr>
        <p:grpSp>
          <p:nvGrpSpPr>
            <p:cNvPr id="54" name="Группа 53"/>
            <p:cNvGrpSpPr/>
            <p:nvPr/>
          </p:nvGrpSpPr>
          <p:grpSpPr>
            <a:xfrm>
              <a:off x="214282" y="3786190"/>
              <a:ext cx="2857520" cy="2858314"/>
              <a:chOff x="3143240" y="3857628"/>
              <a:chExt cx="2857520" cy="2858314"/>
            </a:xfrm>
          </p:grpSpPr>
          <p:grpSp>
            <p:nvGrpSpPr>
              <p:cNvPr id="46" name="Группа 45"/>
              <p:cNvGrpSpPr/>
              <p:nvPr/>
            </p:nvGrpSpPr>
            <p:grpSpPr>
              <a:xfrm>
                <a:off x="3143240" y="3857628"/>
                <a:ext cx="2857520" cy="2858314"/>
                <a:chOff x="4572000" y="571480"/>
                <a:chExt cx="2857520" cy="2858314"/>
              </a:xfrm>
            </p:grpSpPr>
            <p:sp>
              <p:nvSpPr>
                <p:cNvPr id="47" name="Прямоугольник 46"/>
                <p:cNvSpPr/>
                <p:nvPr/>
              </p:nvSpPr>
              <p:spPr>
                <a:xfrm>
                  <a:off x="4572000" y="571480"/>
                  <a:ext cx="2857520" cy="285752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48" name="Прямая соединительная линия 47"/>
                <p:cNvCxnSpPr>
                  <a:stCxn id="47" idx="0"/>
                  <a:endCxn id="47" idx="2"/>
                </p:cNvCxnSpPr>
                <p:nvPr/>
              </p:nvCxnSpPr>
              <p:spPr>
                <a:xfrm rot="162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rot="5400000">
                  <a:off x="528638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4572000" y="128586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a:stCxn id="47" idx="1"/>
                  <a:endCxn id="47" idx="3"/>
                </p:cNvCxnSpPr>
                <p:nvPr/>
              </p:nvCxnSpPr>
              <p:spPr>
                <a:xfrm rot="108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4572000" y="271462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 name="Прямая соединительная линия 52"/>
              <p:cNvCxnSpPr/>
              <p:nvPr/>
            </p:nvCxnSpPr>
            <p:spPr>
              <a:xfrm rot="5400000">
                <a:off x="2429654" y="5285594"/>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6" name="Прямая соединительная линия 75"/>
            <p:cNvCxnSpPr/>
            <p:nvPr/>
          </p:nvCxnSpPr>
          <p:spPr>
            <a:xfrm>
              <a:off x="214282" y="5929330"/>
              <a:ext cx="142876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Прямая соединительная линия 84"/>
            <p:cNvCxnSpPr/>
            <p:nvPr/>
          </p:nvCxnSpPr>
          <p:spPr>
            <a:xfrm>
              <a:off x="1643042" y="4500570"/>
              <a:ext cx="142876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Прямая соединительная линия 85"/>
            <p:cNvCxnSpPr/>
            <p:nvPr/>
          </p:nvCxnSpPr>
          <p:spPr>
            <a:xfrm rot="5400000" flipH="1" flipV="1">
              <a:off x="928662" y="5214950"/>
              <a:ext cx="142876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8" name="Группа 97"/>
          <p:cNvGrpSpPr/>
          <p:nvPr/>
        </p:nvGrpSpPr>
        <p:grpSpPr>
          <a:xfrm>
            <a:off x="5357818" y="3857628"/>
            <a:ext cx="2857520" cy="2858314"/>
            <a:chOff x="3143240" y="3857628"/>
            <a:chExt cx="2857520" cy="2858314"/>
          </a:xfrm>
        </p:grpSpPr>
        <p:grpSp>
          <p:nvGrpSpPr>
            <p:cNvPr id="99" name="Группа 45"/>
            <p:cNvGrpSpPr/>
            <p:nvPr/>
          </p:nvGrpSpPr>
          <p:grpSpPr>
            <a:xfrm>
              <a:off x="3143240" y="3857628"/>
              <a:ext cx="2857520" cy="2858314"/>
              <a:chOff x="4572000" y="571480"/>
              <a:chExt cx="2857520" cy="2858314"/>
            </a:xfrm>
          </p:grpSpPr>
          <p:sp>
            <p:nvSpPr>
              <p:cNvPr id="101" name="Прямоугольник 100"/>
              <p:cNvSpPr/>
              <p:nvPr/>
            </p:nvSpPr>
            <p:spPr>
              <a:xfrm>
                <a:off x="4572000" y="571480"/>
                <a:ext cx="2857520" cy="285752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2" name="Прямая соединительная линия 101"/>
              <p:cNvCxnSpPr>
                <a:stCxn id="101" idx="0"/>
                <a:endCxn id="101" idx="2"/>
              </p:cNvCxnSpPr>
              <p:nvPr/>
            </p:nvCxnSpPr>
            <p:spPr>
              <a:xfrm rot="162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Прямая соединительная линия 102"/>
              <p:cNvCxnSpPr/>
              <p:nvPr/>
            </p:nvCxnSpPr>
            <p:spPr>
              <a:xfrm rot="5400000">
                <a:off x="528638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Прямая соединительная линия 103"/>
              <p:cNvCxnSpPr/>
              <p:nvPr/>
            </p:nvCxnSpPr>
            <p:spPr>
              <a:xfrm>
                <a:off x="4572000" y="128586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Прямая соединительная линия 104"/>
              <p:cNvCxnSpPr>
                <a:stCxn id="101" idx="1"/>
                <a:endCxn id="101" idx="3"/>
              </p:cNvCxnSpPr>
              <p:nvPr/>
            </p:nvCxnSpPr>
            <p:spPr>
              <a:xfrm rot="108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Прямая соединительная линия 105"/>
              <p:cNvCxnSpPr/>
              <p:nvPr/>
            </p:nvCxnSpPr>
            <p:spPr>
              <a:xfrm>
                <a:off x="4572000" y="271462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0" name="Прямая соединительная линия 99"/>
            <p:cNvCxnSpPr/>
            <p:nvPr/>
          </p:nvCxnSpPr>
          <p:spPr>
            <a:xfrm rot="5400000">
              <a:off x="2429654" y="5285594"/>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5" name="Группа 124"/>
          <p:cNvGrpSpPr/>
          <p:nvPr/>
        </p:nvGrpSpPr>
        <p:grpSpPr>
          <a:xfrm>
            <a:off x="285720" y="571480"/>
            <a:ext cx="2857520" cy="2858314"/>
            <a:chOff x="285720" y="571480"/>
            <a:chExt cx="2857520" cy="2858314"/>
          </a:xfrm>
        </p:grpSpPr>
        <p:grpSp>
          <p:nvGrpSpPr>
            <p:cNvPr id="89" name="Группа 88"/>
            <p:cNvGrpSpPr/>
            <p:nvPr/>
          </p:nvGrpSpPr>
          <p:grpSpPr>
            <a:xfrm>
              <a:off x="285720" y="571480"/>
              <a:ext cx="2857520" cy="2858314"/>
              <a:chOff x="3143240" y="3857628"/>
              <a:chExt cx="2857520" cy="2858314"/>
            </a:xfrm>
          </p:grpSpPr>
          <p:grpSp>
            <p:nvGrpSpPr>
              <p:cNvPr id="90" name="Группа 45"/>
              <p:cNvGrpSpPr/>
              <p:nvPr/>
            </p:nvGrpSpPr>
            <p:grpSpPr>
              <a:xfrm>
                <a:off x="3143240" y="3857628"/>
                <a:ext cx="2857520" cy="2858314"/>
                <a:chOff x="4572000" y="571480"/>
                <a:chExt cx="2857520" cy="2858314"/>
              </a:xfrm>
            </p:grpSpPr>
            <p:sp>
              <p:nvSpPr>
                <p:cNvPr id="92" name="Прямоугольник 91"/>
                <p:cNvSpPr/>
                <p:nvPr/>
              </p:nvSpPr>
              <p:spPr>
                <a:xfrm>
                  <a:off x="4572000" y="571480"/>
                  <a:ext cx="2857520" cy="285752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3" name="Прямая соединительная линия 92"/>
                <p:cNvCxnSpPr>
                  <a:stCxn id="92" idx="0"/>
                  <a:endCxn id="92" idx="2"/>
                </p:cNvCxnSpPr>
                <p:nvPr/>
              </p:nvCxnSpPr>
              <p:spPr>
                <a:xfrm rot="162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Прямая соединительная линия 93"/>
                <p:cNvCxnSpPr/>
                <p:nvPr/>
              </p:nvCxnSpPr>
              <p:spPr>
                <a:xfrm rot="5400000">
                  <a:off x="528638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Прямая соединительная линия 94"/>
                <p:cNvCxnSpPr/>
                <p:nvPr/>
              </p:nvCxnSpPr>
              <p:spPr>
                <a:xfrm>
                  <a:off x="4572000" y="128586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Прямая соединительная линия 95"/>
                <p:cNvCxnSpPr>
                  <a:stCxn id="92" idx="1"/>
                  <a:endCxn id="92" idx="3"/>
                </p:cNvCxnSpPr>
                <p:nvPr/>
              </p:nvCxnSpPr>
              <p:spPr>
                <a:xfrm rot="108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Прямая соединительная линия 96"/>
                <p:cNvCxnSpPr/>
                <p:nvPr/>
              </p:nvCxnSpPr>
              <p:spPr>
                <a:xfrm>
                  <a:off x="4572000" y="271462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1" name="Прямая соединительная линия 90"/>
              <p:cNvCxnSpPr/>
              <p:nvPr/>
            </p:nvCxnSpPr>
            <p:spPr>
              <a:xfrm rot="5400000">
                <a:off x="2429654" y="5285594"/>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8" name="Прямая соединительная линия 107"/>
            <p:cNvCxnSpPr>
              <a:stCxn id="92" idx="0"/>
              <a:endCxn id="92" idx="2"/>
            </p:cNvCxnSpPr>
            <p:nvPr/>
          </p:nvCxnSpPr>
          <p:spPr>
            <a:xfrm rot="16200000" flipH="1">
              <a:off x="285720" y="2000240"/>
              <a:ext cx="2857520" cy="1588"/>
            </a:xfrm>
            <a:prstGeom prst="line">
              <a:avLst/>
            </a:prstGeom>
            <a:ln/>
          </p:spPr>
          <p:style>
            <a:lnRef idx="3">
              <a:schemeClr val="accent6"/>
            </a:lnRef>
            <a:fillRef idx="0">
              <a:schemeClr val="accent6"/>
            </a:fillRef>
            <a:effectRef idx="2">
              <a:schemeClr val="accent6"/>
            </a:effectRef>
            <a:fontRef idx="minor">
              <a:schemeClr val="tx1"/>
            </a:fontRef>
          </p:style>
        </p:cxnSp>
      </p:grpSp>
      <p:cxnSp>
        <p:nvCxnSpPr>
          <p:cNvPr id="110" name="Прямая соединительная линия 109"/>
          <p:cNvCxnSpPr/>
          <p:nvPr/>
        </p:nvCxnSpPr>
        <p:spPr>
          <a:xfrm>
            <a:off x="5357818" y="4572008"/>
            <a:ext cx="71438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12" name="Прямая соединительная линия 111"/>
          <p:cNvCxnSpPr/>
          <p:nvPr/>
        </p:nvCxnSpPr>
        <p:spPr>
          <a:xfrm rot="5400000">
            <a:off x="5358612" y="5286388"/>
            <a:ext cx="1427966" cy="794"/>
          </a:xfrm>
          <a:prstGeom prst="line">
            <a:avLst/>
          </a:prstGeom>
        </p:spPr>
        <p:style>
          <a:lnRef idx="3">
            <a:schemeClr val="accent6"/>
          </a:lnRef>
          <a:fillRef idx="0">
            <a:schemeClr val="accent6"/>
          </a:fillRef>
          <a:effectRef idx="2">
            <a:schemeClr val="accent6"/>
          </a:effectRef>
          <a:fontRef idx="minor">
            <a:schemeClr val="tx1"/>
          </a:fontRef>
        </p:style>
      </p:cxnSp>
      <p:cxnSp>
        <p:nvCxnSpPr>
          <p:cNvPr id="115" name="Прямая соединительная линия 114"/>
          <p:cNvCxnSpPr/>
          <p:nvPr/>
        </p:nvCxnSpPr>
        <p:spPr>
          <a:xfrm>
            <a:off x="6072198" y="6000768"/>
            <a:ext cx="71438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17" name="Прямая соединительная линия 116"/>
          <p:cNvCxnSpPr/>
          <p:nvPr/>
        </p:nvCxnSpPr>
        <p:spPr>
          <a:xfrm rot="5400000" flipH="1" flipV="1">
            <a:off x="6072198" y="5286388"/>
            <a:ext cx="142876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19" name="Прямая соединительная линия 118"/>
          <p:cNvCxnSpPr/>
          <p:nvPr/>
        </p:nvCxnSpPr>
        <p:spPr>
          <a:xfrm>
            <a:off x="6786578" y="4572008"/>
            <a:ext cx="71438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21" name="Прямая соединительная линия 120"/>
          <p:cNvCxnSpPr/>
          <p:nvPr/>
        </p:nvCxnSpPr>
        <p:spPr>
          <a:xfrm rot="5400000">
            <a:off x="6786578" y="5286388"/>
            <a:ext cx="142876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23" name="Прямая соединительная линия 122"/>
          <p:cNvCxnSpPr/>
          <p:nvPr/>
        </p:nvCxnSpPr>
        <p:spPr>
          <a:xfrm>
            <a:off x="7500958" y="6000768"/>
            <a:ext cx="714380" cy="1588"/>
          </a:xfrm>
          <a:prstGeom prst="line">
            <a:avLst/>
          </a:prstGeom>
        </p:spPr>
        <p:style>
          <a:lnRef idx="3">
            <a:schemeClr val="accent6"/>
          </a:lnRef>
          <a:fillRef idx="0">
            <a:schemeClr val="accent6"/>
          </a:fillRef>
          <a:effectRef idx="2">
            <a:schemeClr val="accent6"/>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par>
                                <p:cTn id="8" presetID="22" presetClass="entr" presetSubtype="4"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down)">
                                      <p:cBhvr>
                                        <p:cTn id="10" dur="500"/>
                                        <p:tgtEl>
                                          <p:spTgt spid="43"/>
                                        </p:tgtEl>
                                      </p:cBhvr>
                                    </p:animEffect>
                                  </p:childTnLst>
                                </p:cTn>
                              </p:par>
                              <p:par>
                                <p:cTn id="11" presetID="22" presetClass="entr" presetSubtype="4"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wipe(down)">
                                      <p:cBhvr>
                                        <p:cTn id="13" dur="500"/>
                                        <p:tgtEl>
                                          <p:spTgt spid="45"/>
                                        </p:tgtEl>
                                      </p:cBhvr>
                                    </p:animEffect>
                                  </p:childTnLst>
                                </p:cTn>
                              </p:par>
                              <p:par>
                                <p:cTn id="14" presetID="22" presetClass="entr" presetSubtype="4" fill="hold"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wipe(down)">
                                      <p:cBhvr>
                                        <p:cTn id="16" dur="500"/>
                                        <p:tgtEl>
                                          <p:spTgt spid="56"/>
                                        </p:tgtEl>
                                      </p:cBhvr>
                                    </p:animEffect>
                                  </p:childTnLst>
                                </p:cTn>
                              </p:par>
                              <p:par>
                                <p:cTn id="17" presetID="22" presetClass="entr" presetSubtype="4" fill="hold" nodeType="with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wipe(down)">
                                      <p:cBhvr>
                                        <p:cTn id="19" dur="500"/>
                                        <p:tgtEl>
                                          <p:spTgt spid="57"/>
                                        </p:tgtEl>
                                      </p:cBhvr>
                                    </p:animEffect>
                                  </p:childTnLst>
                                </p:cTn>
                              </p:par>
                              <p:par>
                                <p:cTn id="20" presetID="22" presetClass="entr" presetSubtype="4" fill="hold" nodeType="with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wipe(down)">
                                      <p:cBhvr>
                                        <p:cTn id="22" dur="500"/>
                                        <p:tgtEl>
                                          <p:spTgt spid="65"/>
                                        </p:tgtEl>
                                      </p:cBhvr>
                                    </p:animEffect>
                                  </p:childTnLst>
                                </p:cTn>
                              </p:par>
                              <p:par>
                                <p:cTn id="23" presetID="22" presetClass="entr" presetSubtype="4" fill="hold" nodeType="withEffect">
                                  <p:stCondLst>
                                    <p:cond delay="0"/>
                                  </p:stCondLst>
                                  <p:childTnLst>
                                    <p:set>
                                      <p:cBhvr>
                                        <p:cTn id="24" dur="1" fill="hold">
                                          <p:stCondLst>
                                            <p:cond delay="0"/>
                                          </p:stCondLst>
                                        </p:cTn>
                                        <p:tgtEl>
                                          <p:spTgt spid="66"/>
                                        </p:tgtEl>
                                        <p:attrNameLst>
                                          <p:attrName>style.visibility</p:attrName>
                                        </p:attrNameLst>
                                      </p:cBhvr>
                                      <p:to>
                                        <p:strVal val="visible"/>
                                      </p:to>
                                    </p:set>
                                    <p:animEffect transition="in" filter="wipe(down)">
                                      <p:cBhvr>
                                        <p:cTn id="25" dur="500"/>
                                        <p:tgtEl>
                                          <p:spTgt spid="66"/>
                                        </p:tgtEl>
                                      </p:cBhvr>
                                    </p:animEffect>
                                  </p:childTnLst>
                                </p:cTn>
                              </p:par>
                              <p:par>
                                <p:cTn id="26" presetID="22" presetClass="entr" presetSubtype="4" fill="hold" nodeType="withEffect">
                                  <p:stCondLst>
                                    <p:cond delay="0"/>
                                  </p:stCondLst>
                                  <p:childTnLst>
                                    <p:set>
                                      <p:cBhvr>
                                        <p:cTn id="27" dur="1" fill="hold">
                                          <p:stCondLst>
                                            <p:cond delay="0"/>
                                          </p:stCondLst>
                                        </p:cTn>
                                        <p:tgtEl>
                                          <p:spTgt spid="67"/>
                                        </p:tgtEl>
                                        <p:attrNameLst>
                                          <p:attrName>style.visibility</p:attrName>
                                        </p:attrNameLst>
                                      </p:cBhvr>
                                      <p:to>
                                        <p:strVal val="visible"/>
                                      </p:to>
                                    </p:set>
                                    <p:animEffect transition="in" filter="wipe(down)">
                                      <p:cBhvr>
                                        <p:cTn id="28" dur="500"/>
                                        <p:tgtEl>
                                          <p:spTgt spid="67"/>
                                        </p:tgtEl>
                                      </p:cBhvr>
                                    </p:animEffect>
                                  </p:childTnLst>
                                </p:cTn>
                              </p:par>
                              <p:par>
                                <p:cTn id="29" presetID="22" presetClass="entr" presetSubtype="4" fill="hold" nodeType="with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wipe(down)">
                                      <p:cBhvr>
                                        <p:cTn id="31" dur="500"/>
                                        <p:tgtEl>
                                          <p:spTgt spid="68"/>
                                        </p:tgtEl>
                                      </p:cBhvr>
                                    </p:animEffect>
                                  </p:childTnLst>
                                </p:cTn>
                              </p:par>
                              <p:par>
                                <p:cTn id="32" presetID="22" presetClass="entr" presetSubtype="4" fill="hold" nodeType="withEffect">
                                  <p:stCondLst>
                                    <p:cond delay="0"/>
                                  </p:stCondLst>
                                  <p:childTnLst>
                                    <p:set>
                                      <p:cBhvr>
                                        <p:cTn id="33" dur="1" fill="hold">
                                          <p:stCondLst>
                                            <p:cond delay="0"/>
                                          </p:stCondLst>
                                        </p:cTn>
                                        <p:tgtEl>
                                          <p:spTgt spid="71"/>
                                        </p:tgtEl>
                                        <p:attrNameLst>
                                          <p:attrName>style.visibility</p:attrName>
                                        </p:attrNameLst>
                                      </p:cBhvr>
                                      <p:to>
                                        <p:strVal val="visible"/>
                                      </p:to>
                                    </p:set>
                                    <p:animEffect transition="in" filter="wipe(down)">
                                      <p:cBhvr>
                                        <p:cTn id="34" dur="500"/>
                                        <p:tgtEl>
                                          <p:spTgt spid="7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wipe(down)">
                                      <p:cBhvr>
                                        <p:cTn id="39" dur="500"/>
                                        <p:tgtEl>
                                          <p:spTgt spid="98"/>
                                        </p:tgtEl>
                                      </p:cBhvr>
                                    </p:animEffect>
                                  </p:childTnLst>
                                </p:cTn>
                              </p:par>
                              <p:par>
                                <p:cTn id="40" presetID="22" presetClass="entr" presetSubtype="4" fill="hold" nodeType="withEffect">
                                  <p:stCondLst>
                                    <p:cond delay="0"/>
                                  </p:stCondLst>
                                  <p:childTnLst>
                                    <p:set>
                                      <p:cBhvr>
                                        <p:cTn id="41" dur="1" fill="hold">
                                          <p:stCondLst>
                                            <p:cond delay="0"/>
                                          </p:stCondLst>
                                        </p:cTn>
                                        <p:tgtEl>
                                          <p:spTgt spid="110"/>
                                        </p:tgtEl>
                                        <p:attrNameLst>
                                          <p:attrName>style.visibility</p:attrName>
                                        </p:attrNameLst>
                                      </p:cBhvr>
                                      <p:to>
                                        <p:strVal val="visible"/>
                                      </p:to>
                                    </p:set>
                                    <p:animEffect transition="in" filter="wipe(down)">
                                      <p:cBhvr>
                                        <p:cTn id="42" dur="500"/>
                                        <p:tgtEl>
                                          <p:spTgt spid="110"/>
                                        </p:tgtEl>
                                      </p:cBhvr>
                                    </p:animEffect>
                                  </p:childTnLst>
                                </p:cTn>
                              </p:par>
                              <p:par>
                                <p:cTn id="43" presetID="22" presetClass="entr" presetSubtype="4" fill="hold" nodeType="withEffect">
                                  <p:stCondLst>
                                    <p:cond delay="0"/>
                                  </p:stCondLst>
                                  <p:childTnLst>
                                    <p:set>
                                      <p:cBhvr>
                                        <p:cTn id="44" dur="1" fill="hold">
                                          <p:stCondLst>
                                            <p:cond delay="0"/>
                                          </p:stCondLst>
                                        </p:cTn>
                                        <p:tgtEl>
                                          <p:spTgt spid="112"/>
                                        </p:tgtEl>
                                        <p:attrNameLst>
                                          <p:attrName>style.visibility</p:attrName>
                                        </p:attrNameLst>
                                      </p:cBhvr>
                                      <p:to>
                                        <p:strVal val="visible"/>
                                      </p:to>
                                    </p:set>
                                    <p:animEffect transition="in" filter="wipe(down)">
                                      <p:cBhvr>
                                        <p:cTn id="45" dur="500"/>
                                        <p:tgtEl>
                                          <p:spTgt spid="112"/>
                                        </p:tgtEl>
                                      </p:cBhvr>
                                    </p:animEffect>
                                  </p:childTnLst>
                                </p:cTn>
                              </p:par>
                              <p:par>
                                <p:cTn id="46" presetID="22" presetClass="entr" presetSubtype="4" fill="hold" nodeType="withEffect">
                                  <p:stCondLst>
                                    <p:cond delay="0"/>
                                  </p:stCondLst>
                                  <p:childTnLst>
                                    <p:set>
                                      <p:cBhvr>
                                        <p:cTn id="47" dur="1" fill="hold">
                                          <p:stCondLst>
                                            <p:cond delay="0"/>
                                          </p:stCondLst>
                                        </p:cTn>
                                        <p:tgtEl>
                                          <p:spTgt spid="115"/>
                                        </p:tgtEl>
                                        <p:attrNameLst>
                                          <p:attrName>style.visibility</p:attrName>
                                        </p:attrNameLst>
                                      </p:cBhvr>
                                      <p:to>
                                        <p:strVal val="visible"/>
                                      </p:to>
                                    </p:set>
                                    <p:animEffect transition="in" filter="wipe(down)">
                                      <p:cBhvr>
                                        <p:cTn id="48" dur="500"/>
                                        <p:tgtEl>
                                          <p:spTgt spid="115"/>
                                        </p:tgtEl>
                                      </p:cBhvr>
                                    </p:animEffect>
                                  </p:childTnLst>
                                </p:cTn>
                              </p:par>
                              <p:par>
                                <p:cTn id="49" presetID="22" presetClass="entr" presetSubtype="4" fill="hold" nodeType="withEffect">
                                  <p:stCondLst>
                                    <p:cond delay="0"/>
                                  </p:stCondLst>
                                  <p:childTnLst>
                                    <p:set>
                                      <p:cBhvr>
                                        <p:cTn id="50" dur="1" fill="hold">
                                          <p:stCondLst>
                                            <p:cond delay="0"/>
                                          </p:stCondLst>
                                        </p:cTn>
                                        <p:tgtEl>
                                          <p:spTgt spid="117"/>
                                        </p:tgtEl>
                                        <p:attrNameLst>
                                          <p:attrName>style.visibility</p:attrName>
                                        </p:attrNameLst>
                                      </p:cBhvr>
                                      <p:to>
                                        <p:strVal val="visible"/>
                                      </p:to>
                                    </p:set>
                                    <p:animEffect transition="in" filter="wipe(down)">
                                      <p:cBhvr>
                                        <p:cTn id="51" dur="500"/>
                                        <p:tgtEl>
                                          <p:spTgt spid="117"/>
                                        </p:tgtEl>
                                      </p:cBhvr>
                                    </p:animEffect>
                                  </p:childTnLst>
                                </p:cTn>
                              </p:par>
                              <p:par>
                                <p:cTn id="52" presetID="22" presetClass="entr" presetSubtype="4" fill="hold" nodeType="withEffect">
                                  <p:stCondLst>
                                    <p:cond delay="0"/>
                                  </p:stCondLst>
                                  <p:childTnLst>
                                    <p:set>
                                      <p:cBhvr>
                                        <p:cTn id="53" dur="1" fill="hold">
                                          <p:stCondLst>
                                            <p:cond delay="0"/>
                                          </p:stCondLst>
                                        </p:cTn>
                                        <p:tgtEl>
                                          <p:spTgt spid="119"/>
                                        </p:tgtEl>
                                        <p:attrNameLst>
                                          <p:attrName>style.visibility</p:attrName>
                                        </p:attrNameLst>
                                      </p:cBhvr>
                                      <p:to>
                                        <p:strVal val="visible"/>
                                      </p:to>
                                    </p:set>
                                    <p:animEffect transition="in" filter="wipe(down)">
                                      <p:cBhvr>
                                        <p:cTn id="54" dur="500"/>
                                        <p:tgtEl>
                                          <p:spTgt spid="119"/>
                                        </p:tgtEl>
                                      </p:cBhvr>
                                    </p:animEffect>
                                  </p:childTnLst>
                                </p:cTn>
                              </p:par>
                              <p:par>
                                <p:cTn id="55" presetID="22" presetClass="entr" presetSubtype="4" fill="hold" nodeType="withEffect">
                                  <p:stCondLst>
                                    <p:cond delay="0"/>
                                  </p:stCondLst>
                                  <p:childTnLst>
                                    <p:set>
                                      <p:cBhvr>
                                        <p:cTn id="56" dur="1" fill="hold">
                                          <p:stCondLst>
                                            <p:cond delay="0"/>
                                          </p:stCondLst>
                                        </p:cTn>
                                        <p:tgtEl>
                                          <p:spTgt spid="121"/>
                                        </p:tgtEl>
                                        <p:attrNameLst>
                                          <p:attrName>style.visibility</p:attrName>
                                        </p:attrNameLst>
                                      </p:cBhvr>
                                      <p:to>
                                        <p:strVal val="visible"/>
                                      </p:to>
                                    </p:set>
                                    <p:animEffect transition="in" filter="wipe(down)">
                                      <p:cBhvr>
                                        <p:cTn id="57" dur="500"/>
                                        <p:tgtEl>
                                          <p:spTgt spid="121"/>
                                        </p:tgtEl>
                                      </p:cBhvr>
                                    </p:animEffect>
                                  </p:childTnLst>
                                </p:cTn>
                              </p:par>
                              <p:par>
                                <p:cTn id="58" presetID="22" presetClass="entr" presetSubtype="4" fill="hold" nodeType="withEffect">
                                  <p:stCondLst>
                                    <p:cond delay="0"/>
                                  </p:stCondLst>
                                  <p:childTnLst>
                                    <p:set>
                                      <p:cBhvr>
                                        <p:cTn id="59" dur="1" fill="hold">
                                          <p:stCondLst>
                                            <p:cond delay="0"/>
                                          </p:stCondLst>
                                        </p:cTn>
                                        <p:tgtEl>
                                          <p:spTgt spid="123"/>
                                        </p:tgtEl>
                                        <p:attrNameLst>
                                          <p:attrName>style.visibility</p:attrName>
                                        </p:attrNameLst>
                                      </p:cBhvr>
                                      <p:to>
                                        <p:strVal val="visible"/>
                                      </p:to>
                                    </p:set>
                                    <p:animEffect transition="in" filter="wipe(down)">
                                      <p:cBhvr>
                                        <p:cTn id="60"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cxnSp>
        <p:nvCxnSpPr>
          <p:cNvPr id="58" name="Прямая соединительная линия 57"/>
          <p:cNvCxnSpPr/>
          <p:nvPr/>
        </p:nvCxnSpPr>
        <p:spPr>
          <a:xfrm>
            <a:off x="1714480" y="3571876"/>
            <a:ext cx="714380" cy="1588"/>
          </a:xfrm>
          <a:prstGeom prst="line">
            <a:avLst/>
          </a:prstGeom>
        </p:spPr>
        <p:style>
          <a:lnRef idx="3">
            <a:schemeClr val="accent6"/>
          </a:lnRef>
          <a:fillRef idx="0">
            <a:schemeClr val="accent6"/>
          </a:fillRef>
          <a:effectRef idx="2">
            <a:schemeClr val="accent6"/>
          </a:effectRef>
          <a:fontRef idx="minor">
            <a:schemeClr val="tx1"/>
          </a:fontRef>
        </p:style>
      </p:cxnSp>
      <p:grpSp>
        <p:nvGrpSpPr>
          <p:cNvPr id="81" name="Группа 80"/>
          <p:cNvGrpSpPr/>
          <p:nvPr/>
        </p:nvGrpSpPr>
        <p:grpSpPr>
          <a:xfrm>
            <a:off x="1000100" y="571480"/>
            <a:ext cx="2857520" cy="2858314"/>
            <a:chOff x="1000100" y="1428736"/>
            <a:chExt cx="2857520" cy="2858314"/>
          </a:xfrm>
        </p:grpSpPr>
        <p:grpSp>
          <p:nvGrpSpPr>
            <p:cNvPr id="65" name="Группа 64"/>
            <p:cNvGrpSpPr/>
            <p:nvPr/>
          </p:nvGrpSpPr>
          <p:grpSpPr>
            <a:xfrm>
              <a:off x="1000100" y="1428736"/>
              <a:ext cx="2857520" cy="2858314"/>
              <a:chOff x="1000100" y="1428736"/>
              <a:chExt cx="2857520" cy="2858314"/>
            </a:xfrm>
          </p:grpSpPr>
          <p:grpSp>
            <p:nvGrpSpPr>
              <p:cNvPr id="22" name="Группа 21"/>
              <p:cNvGrpSpPr/>
              <p:nvPr/>
            </p:nvGrpSpPr>
            <p:grpSpPr>
              <a:xfrm>
                <a:off x="1000100" y="1428736"/>
                <a:ext cx="2857520" cy="2858314"/>
                <a:chOff x="3143240" y="3857628"/>
                <a:chExt cx="2857520" cy="2858314"/>
              </a:xfrm>
            </p:grpSpPr>
            <p:grpSp>
              <p:nvGrpSpPr>
                <p:cNvPr id="23" name="Группа 45"/>
                <p:cNvGrpSpPr/>
                <p:nvPr/>
              </p:nvGrpSpPr>
              <p:grpSpPr>
                <a:xfrm>
                  <a:off x="3143240" y="3857628"/>
                  <a:ext cx="2857520" cy="2858314"/>
                  <a:chOff x="4572000" y="571480"/>
                  <a:chExt cx="2857520" cy="2858314"/>
                </a:xfrm>
              </p:grpSpPr>
              <p:sp>
                <p:nvSpPr>
                  <p:cNvPr id="25" name="Прямоугольник 24"/>
                  <p:cNvSpPr/>
                  <p:nvPr/>
                </p:nvSpPr>
                <p:spPr>
                  <a:xfrm>
                    <a:off x="4572000" y="571480"/>
                    <a:ext cx="2857520" cy="285752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6" name="Прямая соединительная линия 25"/>
                  <p:cNvCxnSpPr>
                    <a:stCxn id="25" idx="0"/>
                    <a:endCxn id="25" idx="2"/>
                  </p:cNvCxnSpPr>
                  <p:nvPr/>
                </p:nvCxnSpPr>
                <p:spPr>
                  <a:xfrm rot="162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5400000">
                    <a:off x="528638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4572000" y="128586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a:stCxn id="25" idx="1"/>
                    <a:endCxn id="25" idx="3"/>
                  </p:cNvCxnSpPr>
                  <p:nvPr/>
                </p:nvCxnSpPr>
                <p:spPr>
                  <a:xfrm rot="108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4572000" y="271462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4" name="Прямая соединительная линия 23"/>
                <p:cNvCxnSpPr/>
                <p:nvPr/>
              </p:nvCxnSpPr>
              <p:spPr>
                <a:xfrm rot="5400000">
                  <a:off x="2429654" y="5285594"/>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6" name="Прямая соединительная линия 55"/>
              <p:cNvCxnSpPr/>
              <p:nvPr/>
            </p:nvCxnSpPr>
            <p:spPr>
              <a:xfrm rot="5400000">
                <a:off x="642910" y="2500306"/>
                <a:ext cx="214314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60" name="Прямая соединительная линия 59"/>
              <p:cNvCxnSpPr/>
              <p:nvPr/>
            </p:nvCxnSpPr>
            <p:spPr>
              <a:xfrm rot="5400000" flipH="1" flipV="1">
                <a:off x="1714480" y="2857496"/>
                <a:ext cx="142876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62" name="Прямая соединительная линия 61"/>
              <p:cNvCxnSpPr/>
              <p:nvPr/>
            </p:nvCxnSpPr>
            <p:spPr>
              <a:xfrm>
                <a:off x="2428860" y="2143116"/>
                <a:ext cx="71438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64" name="Прямая соединительная линия 63"/>
              <p:cNvCxnSpPr/>
              <p:nvPr/>
            </p:nvCxnSpPr>
            <p:spPr>
              <a:xfrm rot="5400000">
                <a:off x="2071670" y="3214686"/>
                <a:ext cx="2143140" cy="1588"/>
              </a:xfrm>
              <a:prstGeom prst="line">
                <a:avLst/>
              </a:prstGeom>
            </p:spPr>
            <p:style>
              <a:lnRef idx="3">
                <a:schemeClr val="accent6"/>
              </a:lnRef>
              <a:fillRef idx="0">
                <a:schemeClr val="accent6"/>
              </a:fillRef>
              <a:effectRef idx="2">
                <a:schemeClr val="accent6"/>
              </a:effectRef>
              <a:fontRef idx="minor">
                <a:schemeClr val="tx1"/>
              </a:fontRef>
            </p:style>
          </p:cxnSp>
        </p:grpSp>
        <p:cxnSp>
          <p:nvCxnSpPr>
            <p:cNvPr id="80" name="Прямая соединительная линия 79"/>
            <p:cNvCxnSpPr/>
            <p:nvPr/>
          </p:nvCxnSpPr>
          <p:spPr>
            <a:xfrm>
              <a:off x="1714480" y="3571876"/>
              <a:ext cx="714380" cy="1588"/>
            </a:xfrm>
            <a:prstGeom prst="line">
              <a:avLst/>
            </a:prstGeom>
          </p:spPr>
          <p:style>
            <a:lnRef idx="3">
              <a:schemeClr val="accent6"/>
            </a:lnRef>
            <a:fillRef idx="0">
              <a:schemeClr val="accent6"/>
            </a:fillRef>
            <a:effectRef idx="2">
              <a:schemeClr val="accent6"/>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down)">
                                      <p:cBhvr>
                                        <p:cTn id="7" dur="500"/>
                                        <p:tgtEl>
                                          <p:spTgt spid="58"/>
                                        </p:tgtEl>
                                      </p:cBhvr>
                                    </p:animEffect>
                                  </p:childTnLst>
                                </p:cTn>
                              </p:par>
                              <p:par>
                                <p:cTn id="8" presetID="22" presetClass="entr" presetSubtype="4" fill="hold" nodeType="withEffect">
                                  <p:stCondLst>
                                    <p:cond delay="0"/>
                                  </p:stCondLst>
                                  <p:childTnLst>
                                    <p:set>
                                      <p:cBhvr>
                                        <p:cTn id="9" dur="1" fill="hold">
                                          <p:stCondLst>
                                            <p:cond delay="0"/>
                                          </p:stCondLst>
                                        </p:cTn>
                                        <p:tgtEl>
                                          <p:spTgt spid="81"/>
                                        </p:tgtEl>
                                        <p:attrNameLst>
                                          <p:attrName>style.visibility</p:attrName>
                                        </p:attrNameLst>
                                      </p:cBhvr>
                                      <p:to>
                                        <p:strVal val="visible"/>
                                      </p:to>
                                    </p:set>
                                    <p:animEffect transition="in" filter="wipe(down)">
                                      <p:cBhvr>
                                        <p:cTn id="10"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Разрежьте данную фигуру на три равные части по линиям квадратной сетки.</a:t>
            </a:r>
            <a:endParaRPr lang="ru-RU" sz="3600" dirty="0"/>
          </a:p>
        </p:txBody>
      </p:sp>
      <p:sp>
        <p:nvSpPr>
          <p:cNvPr id="3" name="Содержимое 2"/>
          <p:cNvSpPr>
            <a:spLocks noGrp="1"/>
          </p:cNvSpPr>
          <p:nvPr>
            <p:ph idx="1"/>
          </p:nvPr>
        </p:nvSpPr>
        <p:spPr/>
        <p:txBody>
          <a:bodyPr/>
          <a:lstStyle/>
          <a:p>
            <a:endParaRPr lang="ru-RU" dirty="0"/>
          </a:p>
        </p:txBody>
      </p:sp>
      <p:grpSp>
        <p:nvGrpSpPr>
          <p:cNvPr id="12" name="Группа 45"/>
          <p:cNvGrpSpPr/>
          <p:nvPr/>
        </p:nvGrpSpPr>
        <p:grpSpPr>
          <a:xfrm>
            <a:off x="3143240" y="2000240"/>
            <a:ext cx="2857520" cy="2858314"/>
            <a:chOff x="4572000" y="571480"/>
            <a:chExt cx="2857520" cy="2858314"/>
          </a:xfrm>
        </p:grpSpPr>
        <p:sp>
          <p:nvSpPr>
            <p:cNvPr id="14" name="Прямоугольник 13"/>
            <p:cNvSpPr/>
            <p:nvPr/>
          </p:nvSpPr>
          <p:spPr>
            <a:xfrm>
              <a:off x="4572000" y="571480"/>
              <a:ext cx="2857520" cy="285752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5" name="Прямая соединительная линия 14"/>
            <p:cNvCxnSpPr>
              <a:stCxn id="14" idx="0"/>
              <a:endCxn id="14" idx="2"/>
            </p:cNvCxnSpPr>
            <p:nvPr/>
          </p:nvCxnSpPr>
          <p:spPr>
            <a:xfrm rot="162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rot="5400000">
              <a:off x="528638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572000" y="128586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a:stCxn id="14" idx="1"/>
              <a:endCxn id="14" idx="3"/>
            </p:cNvCxnSpPr>
            <p:nvPr/>
          </p:nvCxnSpPr>
          <p:spPr>
            <a:xfrm rot="10800000" flipH="1">
              <a:off x="4572000" y="200024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4572000" y="2714620"/>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 name="Прямая соединительная линия 12"/>
          <p:cNvCxnSpPr/>
          <p:nvPr/>
        </p:nvCxnSpPr>
        <p:spPr>
          <a:xfrm rot="5400000">
            <a:off x="2429654" y="3428206"/>
            <a:ext cx="28575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Прямоугольник 19"/>
          <p:cNvSpPr/>
          <p:nvPr/>
        </p:nvSpPr>
        <p:spPr>
          <a:xfrm>
            <a:off x="5286380" y="2000240"/>
            <a:ext cx="785818" cy="714380"/>
          </a:xfrm>
          <a:prstGeom prst="rect">
            <a:avLst/>
          </a:prstGeom>
          <a:ln>
            <a:solidFill>
              <a:srgbClr val="FFFFFF"/>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cxnSp>
        <p:nvCxnSpPr>
          <p:cNvPr id="22" name="Прямая соединительная линия 21"/>
          <p:cNvCxnSpPr/>
          <p:nvPr/>
        </p:nvCxnSpPr>
        <p:spPr>
          <a:xfrm rot="5400000">
            <a:off x="4929984" y="2356636"/>
            <a:ext cx="714380" cy="1588"/>
          </a:xfrm>
          <a:prstGeom prst="line">
            <a:avLst/>
          </a:prstGeom>
        </p:spPr>
        <p:style>
          <a:lnRef idx="3">
            <a:schemeClr val="dk1"/>
          </a:lnRef>
          <a:fillRef idx="0">
            <a:schemeClr val="dk1"/>
          </a:fillRef>
          <a:effectRef idx="2">
            <a:schemeClr val="dk1"/>
          </a:effectRef>
          <a:fontRef idx="minor">
            <a:schemeClr val="tx1"/>
          </a:fontRef>
        </p:style>
      </p:cxnSp>
      <p:cxnSp>
        <p:nvCxnSpPr>
          <p:cNvPr id="24" name="Прямая соединительная линия 23"/>
          <p:cNvCxnSpPr/>
          <p:nvPr/>
        </p:nvCxnSpPr>
        <p:spPr>
          <a:xfrm rot="5400000" flipH="1" flipV="1">
            <a:off x="3858414" y="4142586"/>
            <a:ext cx="142876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44" name="Прямая соединительная линия 43"/>
          <p:cNvCxnSpPr/>
          <p:nvPr/>
        </p:nvCxnSpPr>
        <p:spPr>
          <a:xfrm>
            <a:off x="4572000" y="3429000"/>
            <a:ext cx="71438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45" name="Прямая соединительная линия 44"/>
          <p:cNvCxnSpPr/>
          <p:nvPr/>
        </p:nvCxnSpPr>
        <p:spPr>
          <a:xfrm rot="5400000" flipH="1" flipV="1">
            <a:off x="4929984" y="3071016"/>
            <a:ext cx="71438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46" name="Прямая соединительная линия 45"/>
          <p:cNvCxnSpPr/>
          <p:nvPr/>
        </p:nvCxnSpPr>
        <p:spPr>
          <a:xfrm rot="10800000">
            <a:off x="3857620" y="3429000"/>
            <a:ext cx="71438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47" name="Прямая соединительная линия 46"/>
          <p:cNvCxnSpPr/>
          <p:nvPr/>
        </p:nvCxnSpPr>
        <p:spPr>
          <a:xfrm rot="5400000" flipH="1" flipV="1">
            <a:off x="3500430" y="3071810"/>
            <a:ext cx="71438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48" name="Прямая соединительная линия 47"/>
          <p:cNvCxnSpPr/>
          <p:nvPr/>
        </p:nvCxnSpPr>
        <p:spPr>
          <a:xfrm rot="10800000">
            <a:off x="3143240" y="2714620"/>
            <a:ext cx="714380" cy="1588"/>
          </a:xfrm>
          <a:prstGeom prst="line">
            <a:avLst/>
          </a:prstGeom>
        </p:spPr>
        <p:style>
          <a:lnRef idx="3">
            <a:schemeClr val="accent6"/>
          </a:lnRef>
          <a:fillRef idx="0">
            <a:schemeClr val="accent6"/>
          </a:fillRef>
          <a:effectRef idx="2">
            <a:schemeClr val="accent6"/>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wipe(down)">
                                      <p:cBhvr>
                                        <p:cTn id="12" dur="500"/>
                                        <p:tgtEl>
                                          <p:spTgt spid="48"/>
                                        </p:tgtEl>
                                      </p:cBhvr>
                                    </p:animEffect>
                                  </p:childTnLst>
                                </p:cTn>
                              </p:par>
                              <p:par>
                                <p:cTn id="13" presetID="22" presetClass="entr" presetSubtype="4" fill="hold" nodeType="with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wipe(down)">
                                      <p:cBhvr>
                                        <p:cTn id="15" dur="500"/>
                                        <p:tgtEl>
                                          <p:spTgt spid="47"/>
                                        </p:tgtEl>
                                      </p:cBhvr>
                                    </p:animEffect>
                                  </p:childTnLst>
                                </p:cTn>
                              </p:par>
                              <p:par>
                                <p:cTn id="16" presetID="22" presetClass="entr" presetSubtype="4" fill="hold" nodeType="with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wipe(down)">
                                      <p:cBhvr>
                                        <p:cTn id="18" dur="500"/>
                                        <p:tgtEl>
                                          <p:spTgt spid="46"/>
                                        </p:tgtEl>
                                      </p:cBhvr>
                                    </p:animEffect>
                                  </p:childTnLst>
                                </p:cTn>
                              </p:par>
                              <p:par>
                                <p:cTn id="19" presetID="22" presetClass="entr" presetSubtype="4" fill="hold" nodeType="with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wipe(down)">
                                      <p:cBhvr>
                                        <p:cTn id="21" dur="500"/>
                                        <p:tgtEl>
                                          <p:spTgt spid="44"/>
                                        </p:tgtEl>
                                      </p:cBhvr>
                                    </p:animEffect>
                                  </p:childTnLst>
                                </p:cTn>
                              </p:par>
                              <p:par>
                                <p:cTn id="22" presetID="22" presetClass="entr" presetSubtype="4" fill="hold" nodeType="with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wipe(down)">
                                      <p:cBhvr>
                                        <p:cTn id="2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Разбейте прямоугольник на две равные трапеции</a:t>
            </a:r>
            <a:endParaRPr lang="ru-RU" sz="3600" dirty="0"/>
          </a:p>
        </p:txBody>
      </p:sp>
      <p:sp>
        <p:nvSpPr>
          <p:cNvPr id="3" name="Содержимое 2"/>
          <p:cNvSpPr>
            <a:spLocks noGrp="1"/>
          </p:cNvSpPr>
          <p:nvPr>
            <p:ph idx="1"/>
          </p:nvPr>
        </p:nvSpPr>
        <p:spPr/>
        <p:txBody>
          <a:bodyPr/>
          <a:lstStyle/>
          <a:p>
            <a:endParaRPr lang="ru-RU" dirty="0"/>
          </a:p>
        </p:txBody>
      </p:sp>
      <p:sp>
        <p:nvSpPr>
          <p:cNvPr id="4" name="Прямоугольник 3"/>
          <p:cNvSpPr/>
          <p:nvPr/>
        </p:nvSpPr>
        <p:spPr>
          <a:xfrm>
            <a:off x="1643042" y="1928802"/>
            <a:ext cx="5857916" cy="2928958"/>
          </a:xfrm>
          <a:prstGeom prst="rect">
            <a:avLst/>
          </a:prstGeom>
          <a:ln w="38100">
            <a:solidFill>
              <a:schemeClr val="tx1"/>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ru-RU"/>
          </a:p>
        </p:txBody>
      </p:sp>
      <p:cxnSp>
        <p:nvCxnSpPr>
          <p:cNvPr id="6" name="Прямая соединительная линия 5"/>
          <p:cNvCxnSpPr/>
          <p:nvPr/>
        </p:nvCxnSpPr>
        <p:spPr>
          <a:xfrm rot="16200000" flipH="1">
            <a:off x="3071802" y="1928802"/>
            <a:ext cx="2928958" cy="2928958"/>
          </a:xfrm>
          <a:prstGeom prst="line">
            <a:avLst/>
          </a:prstGeom>
          <a:ln w="57150"/>
        </p:spPr>
        <p:style>
          <a:lnRef idx="3">
            <a:schemeClr val="accent6"/>
          </a:lnRef>
          <a:fillRef idx="0">
            <a:schemeClr val="accent6"/>
          </a:fillRef>
          <a:effectRef idx="2">
            <a:schemeClr val="accent6"/>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Разбейте фигуру </a:t>
            </a:r>
            <a:r>
              <a:rPr lang="ru-RU" sz="3600" dirty="0"/>
              <a:t> </a:t>
            </a:r>
            <a:r>
              <a:rPr lang="ru-RU" sz="3600" dirty="0" smtClean="0"/>
              <a:t>на четыре равные части</a:t>
            </a:r>
            <a:endParaRPr lang="ru-RU" sz="3600" dirty="0"/>
          </a:p>
        </p:txBody>
      </p:sp>
      <p:sp>
        <p:nvSpPr>
          <p:cNvPr id="3" name="Содержимое 2"/>
          <p:cNvSpPr>
            <a:spLocks noGrp="1"/>
          </p:cNvSpPr>
          <p:nvPr>
            <p:ph idx="1"/>
          </p:nvPr>
        </p:nvSpPr>
        <p:spPr/>
        <p:txBody>
          <a:bodyPr/>
          <a:lstStyle/>
          <a:p>
            <a:endParaRPr lang="ru-RU" dirty="0"/>
          </a:p>
        </p:txBody>
      </p:sp>
      <p:grpSp>
        <p:nvGrpSpPr>
          <p:cNvPr id="6" name="Группа 5"/>
          <p:cNvGrpSpPr/>
          <p:nvPr/>
        </p:nvGrpSpPr>
        <p:grpSpPr>
          <a:xfrm>
            <a:off x="1500166" y="1928802"/>
            <a:ext cx="6000792" cy="2928958"/>
            <a:chOff x="1000100" y="2065184"/>
            <a:chExt cx="5786478" cy="2795824"/>
          </a:xfrm>
        </p:grpSpPr>
        <p:sp>
          <p:nvSpPr>
            <p:cNvPr id="4" name="Трапеция 3"/>
            <p:cNvSpPr/>
            <p:nvPr/>
          </p:nvSpPr>
          <p:spPr>
            <a:xfrm>
              <a:off x="1000100" y="2133374"/>
              <a:ext cx="5786478" cy="2727633"/>
            </a:xfrm>
            <a:prstGeom prst="trapezoid">
              <a:avLst>
                <a:gd name="adj" fmla="val 3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ый треугольник 4"/>
            <p:cNvSpPr/>
            <p:nvPr/>
          </p:nvSpPr>
          <p:spPr>
            <a:xfrm flipV="1">
              <a:off x="1000100" y="2065184"/>
              <a:ext cx="2893239" cy="2795824"/>
            </a:xfrm>
            <a:prstGeom prst="rtTriangl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grpSp>
      <p:cxnSp>
        <p:nvCxnSpPr>
          <p:cNvPr id="8" name="Прямая соединительная линия 7"/>
          <p:cNvCxnSpPr/>
          <p:nvPr/>
        </p:nvCxnSpPr>
        <p:spPr>
          <a:xfrm rot="5400000">
            <a:off x="3571868" y="2857496"/>
            <a:ext cx="285752"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16" name="Группа 15"/>
          <p:cNvGrpSpPr/>
          <p:nvPr/>
        </p:nvGrpSpPr>
        <p:grpSpPr>
          <a:xfrm>
            <a:off x="3000364" y="2000240"/>
            <a:ext cx="4500594" cy="2858314"/>
            <a:chOff x="3000364" y="2000240"/>
            <a:chExt cx="4500594" cy="2858314"/>
          </a:xfrm>
        </p:grpSpPr>
        <p:cxnSp>
          <p:nvCxnSpPr>
            <p:cNvPr id="10" name="Прямая соединительная линия 9"/>
            <p:cNvCxnSpPr>
              <a:stCxn id="5" idx="5"/>
            </p:cNvCxnSpPr>
            <p:nvPr/>
          </p:nvCxnSpPr>
          <p:spPr>
            <a:xfrm>
              <a:off x="3000364" y="3393281"/>
              <a:ext cx="3000396" cy="37307"/>
            </a:xfrm>
            <a:prstGeom prst="line">
              <a:avLst/>
            </a:prstGeom>
          </p:spPr>
          <p:style>
            <a:lnRef idx="3">
              <a:schemeClr val="accent6"/>
            </a:lnRef>
            <a:fillRef idx="0">
              <a:schemeClr val="accent6"/>
            </a:fillRef>
            <a:effectRef idx="2">
              <a:schemeClr val="accent6"/>
            </a:effectRef>
            <a:fontRef idx="minor">
              <a:schemeClr val="tx1"/>
            </a:fontRef>
          </p:style>
        </p:cxnSp>
        <p:cxnSp>
          <p:nvCxnSpPr>
            <p:cNvPr id="12" name="Прямая соединительная линия 11"/>
            <p:cNvCxnSpPr/>
            <p:nvPr/>
          </p:nvCxnSpPr>
          <p:spPr>
            <a:xfrm rot="5400000">
              <a:off x="5287174" y="2713826"/>
              <a:ext cx="142876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5" name="Прямая соединительная линия 14"/>
            <p:cNvCxnSpPr/>
            <p:nvPr/>
          </p:nvCxnSpPr>
          <p:spPr>
            <a:xfrm rot="5400000">
              <a:off x="3857620" y="4143380"/>
              <a:ext cx="142876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7" name="Прямая соединительная линия 16"/>
            <p:cNvCxnSpPr/>
            <p:nvPr/>
          </p:nvCxnSpPr>
          <p:spPr>
            <a:xfrm>
              <a:off x="6000760" y="3429000"/>
              <a:ext cx="1500198" cy="1428760"/>
            </a:xfrm>
            <a:prstGeom prst="line">
              <a:avLst/>
            </a:prstGeom>
          </p:spPr>
          <p:style>
            <a:lnRef idx="3">
              <a:schemeClr val="accent6"/>
            </a:lnRef>
            <a:fillRef idx="0">
              <a:schemeClr val="accent6"/>
            </a:fillRef>
            <a:effectRef idx="2">
              <a:schemeClr val="accent6"/>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207</Words>
  <Application>Microsoft Office PowerPoint</Application>
  <PresentationFormat>Экран (4:3)</PresentationFormat>
  <Paragraphs>26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Задачи на разрезание и перекраивание фигур</vt:lpstr>
      <vt:lpstr>Слайд 2</vt:lpstr>
      <vt:lpstr>Задача</vt:lpstr>
      <vt:lpstr>Слайд 4</vt:lpstr>
      <vt:lpstr> </vt:lpstr>
      <vt:lpstr>Слайд 6</vt:lpstr>
      <vt:lpstr>Разрежьте данную фигуру на три равные части по линиям квадратной сетки.</vt:lpstr>
      <vt:lpstr>Разбейте прямоугольник на две равные трапеции</vt:lpstr>
      <vt:lpstr>Разбейте фигуру  на четыре равные части</vt:lpstr>
      <vt:lpstr>Разбейте квадрат на два равных шестиугольника</vt:lpstr>
      <vt:lpstr>Разбейте прямоугольник на две равные трапеции.</vt:lpstr>
      <vt:lpstr>Разбейте фигуру на три равные части так, чтобы эти фигуры были пронумерованы.</vt:lpstr>
      <vt:lpstr>Разбейте квадрат на два равных пятиугольника так, чтобы каждый содержал по белому и красному кружку.</vt:lpstr>
      <vt:lpstr>Разбейте равнобедренный треугольник на три равные части так, чтобы каждый содержал по одному кружку</vt:lpstr>
      <vt:lpstr>Отец оставил в наследство четырем сыновьям сад, имеющий форму квадрата, где росли 4 яблони (д), было построено 4 оранжереи (о) и возведено 4 беседки (б). Как разделить сад на четыре равные части, чтобы в каждой было по дереву, оранжереи, беседке?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Задачи на разрезание и перекраивание фигур</dc:title>
  <dc:creator>1</dc:creator>
  <cp:lastModifiedBy>ар</cp:lastModifiedBy>
  <cp:revision>22</cp:revision>
  <dcterms:created xsi:type="dcterms:W3CDTF">2014-03-25T12:58:31Z</dcterms:created>
  <dcterms:modified xsi:type="dcterms:W3CDTF">2014-03-26T04:53:32Z</dcterms:modified>
</cp:coreProperties>
</file>