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E661AA3F-0DF6-40BE-894D-F2541BBFC88D}" type="datetimeFigureOut">
              <a:rPr lang="ru-RU" smtClean="0"/>
              <a:t>02.10.2012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41DFEA-22C8-47A7-9360-A8DA125ED6FC}" type="slidenum">
              <a:rPr lang="ru-RU" smtClean="0"/>
              <a:t>‹#›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A3F-0DF6-40BE-894D-F2541BBFC88D}" type="datetimeFigureOut">
              <a:rPr lang="ru-RU" smtClean="0"/>
              <a:t>02.10.2012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1DFEA-22C8-47A7-9360-A8DA125ED6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A3F-0DF6-40BE-894D-F2541BBFC88D}" type="datetimeFigureOut">
              <a:rPr lang="ru-RU" smtClean="0"/>
              <a:t>02.10.2012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1DFEA-22C8-47A7-9360-A8DA125ED6F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661AA3F-0DF6-40BE-894D-F2541BBFC88D}" type="datetimeFigureOut">
              <a:rPr lang="ru-RU" smtClean="0"/>
              <a:t>02.10.2012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41DFEA-22C8-47A7-9360-A8DA125ED6FC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A3F-0DF6-40BE-894D-F2541BBFC88D}" type="datetimeFigureOut">
              <a:rPr lang="ru-RU" smtClean="0"/>
              <a:t>02.10.2012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41DFEA-22C8-47A7-9360-A8DA125ED6F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E661AA3F-0DF6-40BE-894D-F2541BBFC88D}" type="datetimeFigureOut">
              <a:rPr lang="ru-RU" smtClean="0"/>
              <a:t>02.10.2012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441DFEA-22C8-47A7-9360-A8DA125ED6FC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E661AA3F-0DF6-40BE-894D-F2541BBFC88D}" type="datetimeFigureOut">
              <a:rPr lang="ru-RU" smtClean="0"/>
              <a:t>02.10.2012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441DFEA-22C8-47A7-9360-A8DA125ED6FC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A3F-0DF6-40BE-894D-F2541BBFC88D}" type="datetimeFigureOut">
              <a:rPr lang="ru-RU" smtClean="0"/>
              <a:t>02.10.2012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41DFEA-22C8-47A7-9360-A8DA125ED6F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A3F-0DF6-40BE-894D-F2541BBFC88D}" type="datetimeFigureOut">
              <a:rPr lang="ru-RU" smtClean="0"/>
              <a:t>02.10.2012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41DFEA-22C8-47A7-9360-A8DA125ED6F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E661AA3F-0DF6-40BE-894D-F2541BBFC88D}" type="datetimeFigureOut">
              <a:rPr lang="ru-RU" smtClean="0"/>
              <a:t>02.10.2012</a:t>
            </a:fld>
            <a:endParaRPr lang="ru-RU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441DFEA-22C8-47A7-9360-A8DA125ED6FC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E661AA3F-0DF6-40BE-894D-F2541BBFC88D}" type="datetimeFigureOut">
              <a:rPr lang="ru-RU" smtClean="0"/>
              <a:t>02.10.2012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8441DFEA-22C8-47A7-9360-A8DA125ED6F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E661AA3F-0DF6-40BE-894D-F2541BBFC88D}" type="datetimeFigureOut">
              <a:rPr lang="ru-RU" smtClean="0"/>
              <a:t>02.10.2012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8441DFEA-22C8-47A7-9360-A8DA125ED6FC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2636912"/>
            <a:ext cx="4013200" cy="599440"/>
          </a:xfrm>
        </p:spPr>
        <p:txBody>
          <a:bodyPr>
            <a:noAutofit/>
          </a:bodyPr>
          <a:lstStyle/>
          <a:p>
            <a:r>
              <a:rPr lang="ru-RU" sz="2400" dirty="0" smtClean="0"/>
              <a:t>Неизменяемые существительные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5474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i="1" dirty="0" err="1" smtClean="0">
                <a:effectLst/>
                <a:latin typeface="Georgia"/>
                <a:ea typeface="Times New Roman"/>
                <a:cs typeface="Arial"/>
              </a:rPr>
              <a:t>И.п</a:t>
            </a:r>
            <a:r>
              <a:rPr lang="ru-RU" sz="2400" i="1" dirty="0" smtClean="0">
                <a:effectLst/>
                <a:latin typeface="Georgia"/>
                <a:ea typeface="Times New Roman"/>
                <a:cs typeface="Arial"/>
              </a:rPr>
              <a:t> </a:t>
            </a:r>
            <a:r>
              <a:rPr lang="ru-RU" sz="2400" i="1" dirty="0" smtClean="0">
                <a:solidFill>
                  <a:srgbClr val="0070C0"/>
                </a:solidFill>
                <a:effectLst/>
                <a:latin typeface="Georgia"/>
                <a:ea typeface="Times New Roman"/>
                <a:cs typeface="Arial"/>
              </a:rPr>
              <a:t>горячий кофе</a:t>
            </a:r>
          </a:p>
          <a:p>
            <a:pPr algn="l"/>
            <a:r>
              <a:rPr lang="ru-RU" sz="2400" i="1" dirty="0" err="1" smtClean="0">
                <a:effectLst/>
                <a:latin typeface="Georgia"/>
                <a:ea typeface="Times New Roman"/>
                <a:cs typeface="Arial"/>
              </a:rPr>
              <a:t>Р.п</a:t>
            </a:r>
            <a:r>
              <a:rPr lang="ru-RU" sz="2400" i="1" dirty="0" smtClean="0">
                <a:effectLst/>
                <a:latin typeface="Georgia"/>
                <a:ea typeface="Times New Roman"/>
                <a:cs typeface="Arial"/>
              </a:rPr>
              <a:t> </a:t>
            </a:r>
            <a:r>
              <a:rPr lang="ru-RU" sz="2400" i="1" dirty="0" smtClean="0">
                <a:solidFill>
                  <a:srgbClr val="0070C0"/>
                </a:solidFill>
                <a:effectLst/>
                <a:latin typeface="Georgia"/>
                <a:ea typeface="Times New Roman"/>
                <a:cs typeface="Arial"/>
              </a:rPr>
              <a:t>горячего кофе</a:t>
            </a:r>
          </a:p>
          <a:p>
            <a:pPr algn="l"/>
            <a:r>
              <a:rPr lang="ru-RU" sz="2400" i="1" dirty="0" err="1" smtClean="0">
                <a:effectLst/>
                <a:latin typeface="Georgia"/>
                <a:ea typeface="Times New Roman"/>
                <a:cs typeface="Arial"/>
              </a:rPr>
              <a:t>Д.п</a:t>
            </a:r>
            <a:r>
              <a:rPr lang="ru-RU" sz="2400" i="1" dirty="0">
                <a:latin typeface="Georgia"/>
                <a:ea typeface="Times New Roman"/>
                <a:cs typeface="Arial"/>
              </a:rPr>
              <a:t> </a:t>
            </a:r>
            <a:r>
              <a:rPr lang="ru-RU" sz="2400" i="1" dirty="0" smtClean="0">
                <a:solidFill>
                  <a:srgbClr val="0070C0"/>
                </a:solidFill>
                <a:latin typeface="Georgia"/>
                <a:ea typeface="Times New Roman"/>
                <a:cs typeface="Arial"/>
              </a:rPr>
              <a:t>горячему </a:t>
            </a:r>
            <a:r>
              <a:rPr lang="ru-RU" sz="2400" i="1" dirty="0">
                <a:solidFill>
                  <a:srgbClr val="0070C0"/>
                </a:solidFill>
                <a:latin typeface="Georgia"/>
                <a:ea typeface="Times New Roman"/>
                <a:cs typeface="Arial"/>
              </a:rPr>
              <a:t>кофе</a:t>
            </a:r>
            <a:endParaRPr lang="ru-RU" sz="2400" i="1" dirty="0" smtClean="0">
              <a:solidFill>
                <a:srgbClr val="0070C0"/>
              </a:solidFill>
              <a:effectLst/>
              <a:latin typeface="Georgia"/>
              <a:ea typeface="Times New Roman"/>
              <a:cs typeface="Arial"/>
            </a:endParaRPr>
          </a:p>
          <a:p>
            <a:pPr algn="l"/>
            <a:r>
              <a:rPr lang="ru-RU" sz="2400" i="1" dirty="0" err="1" smtClean="0">
                <a:effectLst/>
                <a:latin typeface="Georgia"/>
                <a:ea typeface="Times New Roman"/>
                <a:cs typeface="Arial"/>
              </a:rPr>
              <a:t>В.п</a:t>
            </a:r>
            <a:r>
              <a:rPr lang="ru-RU" sz="2400" i="1" dirty="0">
                <a:latin typeface="Georgia"/>
                <a:ea typeface="Times New Roman"/>
                <a:cs typeface="Arial"/>
              </a:rPr>
              <a:t> </a:t>
            </a:r>
            <a:r>
              <a:rPr lang="ru-RU" sz="2400" i="1" dirty="0" smtClean="0">
                <a:solidFill>
                  <a:srgbClr val="0070C0"/>
                </a:solidFill>
                <a:latin typeface="Georgia"/>
                <a:ea typeface="Times New Roman"/>
                <a:cs typeface="Arial"/>
              </a:rPr>
              <a:t>горячий </a:t>
            </a:r>
            <a:r>
              <a:rPr lang="ru-RU" sz="2400" i="1" dirty="0">
                <a:solidFill>
                  <a:srgbClr val="0070C0"/>
                </a:solidFill>
                <a:latin typeface="Georgia"/>
                <a:ea typeface="Times New Roman"/>
                <a:cs typeface="Arial"/>
              </a:rPr>
              <a:t>кофе</a:t>
            </a:r>
            <a:endParaRPr lang="ru-RU" sz="2400" i="1" dirty="0" smtClean="0">
              <a:solidFill>
                <a:srgbClr val="0070C0"/>
              </a:solidFill>
              <a:effectLst/>
              <a:latin typeface="Georgia"/>
              <a:ea typeface="Times New Roman"/>
              <a:cs typeface="Arial"/>
            </a:endParaRPr>
          </a:p>
          <a:p>
            <a:pPr algn="l"/>
            <a:r>
              <a:rPr lang="ru-RU" sz="2400" i="1" dirty="0" err="1" smtClean="0">
                <a:effectLst/>
                <a:latin typeface="Georgia"/>
                <a:ea typeface="Times New Roman"/>
                <a:cs typeface="Arial"/>
              </a:rPr>
              <a:t>Т.п</a:t>
            </a:r>
            <a:r>
              <a:rPr lang="ru-RU" sz="2400" i="1" dirty="0">
                <a:latin typeface="Georgia"/>
                <a:ea typeface="Times New Roman"/>
                <a:cs typeface="Arial"/>
              </a:rPr>
              <a:t> </a:t>
            </a:r>
            <a:r>
              <a:rPr lang="ru-RU" sz="2400" i="1" dirty="0" smtClean="0">
                <a:solidFill>
                  <a:srgbClr val="0070C0"/>
                </a:solidFill>
                <a:latin typeface="Georgia"/>
                <a:ea typeface="Times New Roman"/>
                <a:cs typeface="Arial"/>
              </a:rPr>
              <a:t>горячим </a:t>
            </a:r>
            <a:r>
              <a:rPr lang="ru-RU" sz="2400" i="1" dirty="0">
                <a:solidFill>
                  <a:srgbClr val="0070C0"/>
                </a:solidFill>
                <a:latin typeface="Georgia"/>
                <a:ea typeface="Times New Roman"/>
                <a:cs typeface="Arial"/>
              </a:rPr>
              <a:t>кофе</a:t>
            </a:r>
            <a:endParaRPr lang="ru-RU" sz="2400" i="1" dirty="0" smtClean="0">
              <a:solidFill>
                <a:srgbClr val="0070C0"/>
              </a:solidFill>
              <a:effectLst/>
              <a:latin typeface="Georgia"/>
              <a:ea typeface="Times New Roman"/>
              <a:cs typeface="Arial"/>
            </a:endParaRPr>
          </a:p>
          <a:p>
            <a:pPr algn="l"/>
            <a:r>
              <a:rPr lang="ru-RU" sz="2400" i="1" dirty="0" err="1" smtClean="0">
                <a:effectLst/>
                <a:latin typeface="Georgia"/>
                <a:ea typeface="Times New Roman"/>
                <a:cs typeface="Arial"/>
              </a:rPr>
              <a:t>П.п</a:t>
            </a:r>
            <a:r>
              <a:rPr lang="ru-RU" sz="2400" i="1" dirty="0">
                <a:latin typeface="Georgia"/>
                <a:ea typeface="Times New Roman"/>
                <a:cs typeface="Arial"/>
              </a:rPr>
              <a:t> </a:t>
            </a:r>
            <a:r>
              <a:rPr lang="ru-RU" sz="2400" i="1" dirty="0" smtClean="0">
                <a:solidFill>
                  <a:srgbClr val="0070C0"/>
                </a:solidFill>
                <a:latin typeface="Georgia"/>
                <a:ea typeface="Times New Roman"/>
                <a:cs typeface="Arial"/>
              </a:rPr>
              <a:t>о горячем </a:t>
            </a:r>
            <a:r>
              <a:rPr lang="ru-RU" sz="2400" i="1" dirty="0">
                <a:solidFill>
                  <a:srgbClr val="0070C0"/>
                </a:solidFill>
                <a:latin typeface="Georgia"/>
                <a:ea typeface="Times New Roman"/>
                <a:cs typeface="Arial"/>
              </a:rPr>
              <a:t>кофе</a:t>
            </a:r>
            <a:endParaRPr lang="ru-RU" sz="2400" i="1" dirty="0" smtClean="0">
              <a:solidFill>
                <a:srgbClr val="0070C0"/>
              </a:solidFill>
              <a:effectLst/>
              <a:latin typeface="Georgia"/>
              <a:ea typeface="Times New Roman"/>
              <a:cs typeface="Arial"/>
            </a:endParaRPr>
          </a:p>
          <a:p>
            <a:pPr algn="l"/>
            <a:endParaRPr lang="ru-RU" i="1" dirty="0" smtClean="0">
              <a:effectLst/>
              <a:latin typeface="Georgia"/>
              <a:ea typeface="Times New Roman"/>
              <a:cs typeface="Arial"/>
            </a:endParaRPr>
          </a:p>
          <a:p>
            <a:pPr algn="l"/>
            <a:r>
              <a:rPr lang="ru-RU" i="1" dirty="0" smtClean="0">
                <a:solidFill>
                  <a:srgbClr val="0070C0"/>
                </a:solidFill>
                <a:effectLst/>
                <a:latin typeface="Georgia"/>
                <a:ea typeface="Times New Roman"/>
                <a:cs typeface="Arial"/>
              </a:rPr>
              <a:t>Пью кофе, имею пристрастие к кофе, </a:t>
            </a:r>
            <a:r>
              <a:rPr lang="ru-RU" i="1" dirty="0" smtClean="0">
                <a:solidFill>
                  <a:srgbClr val="0070C0"/>
                </a:solidFill>
                <a:latin typeface="Georgia"/>
                <a:ea typeface="Times New Roman"/>
                <a:cs typeface="Arial"/>
              </a:rPr>
              <a:t>п</a:t>
            </a:r>
            <a:r>
              <a:rPr lang="ru-RU" i="1" dirty="0" smtClean="0">
                <a:solidFill>
                  <a:srgbClr val="0070C0"/>
                </a:solidFill>
                <a:effectLst/>
                <a:latin typeface="Georgia"/>
                <a:ea typeface="Times New Roman"/>
                <a:cs typeface="Arial"/>
              </a:rPr>
              <a:t>оговорим о кофе</a:t>
            </a:r>
            <a:r>
              <a:rPr lang="ru-RU" dirty="0" smtClean="0">
                <a:solidFill>
                  <a:srgbClr val="0070C0"/>
                </a:solidFill>
                <a:latin typeface="Georgia"/>
                <a:ea typeface="Times New Roman"/>
                <a:cs typeface="Arial"/>
              </a:rPr>
              <a:t>, </a:t>
            </a:r>
            <a:r>
              <a:rPr lang="ru-RU" i="1" dirty="0" smtClean="0">
                <a:solidFill>
                  <a:srgbClr val="0070C0"/>
                </a:solidFill>
                <a:latin typeface="Georgia"/>
                <a:ea typeface="Times New Roman"/>
                <a:cs typeface="Arial"/>
              </a:rPr>
              <a:t>п</a:t>
            </a:r>
            <a:r>
              <a:rPr lang="ru-RU" i="1" dirty="0" smtClean="0">
                <a:solidFill>
                  <a:srgbClr val="0070C0"/>
                </a:solidFill>
                <a:effectLst/>
                <a:latin typeface="Georgia"/>
                <a:ea typeface="Times New Roman"/>
                <a:cs typeface="Arial"/>
              </a:rPr>
              <a:t>ью только растворимый кофе</a:t>
            </a:r>
            <a:r>
              <a:rPr lang="ru-RU" dirty="0" smtClean="0">
                <a:solidFill>
                  <a:srgbClr val="0070C0"/>
                </a:solidFill>
                <a:latin typeface="Georgia"/>
                <a:ea typeface="Times New Roman"/>
                <a:cs typeface="Arial"/>
              </a:rPr>
              <a:t>, </a:t>
            </a:r>
            <a:r>
              <a:rPr lang="ru-RU" i="1" dirty="0" smtClean="0">
                <a:solidFill>
                  <a:srgbClr val="0070C0"/>
                </a:solidFill>
                <a:latin typeface="Georgia"/>
                <a:ea typeface="Times New Roman"/>
                <a:cs typeface="Arial"/>
              </a:rPr>
              <a:t>р</a:t>
            </a:r>
            <a:r>
              <a:rPr lang="ru-RU" i="1" dirty="0" smtClean="0">
                <a:solidFill>
                  <a:srgbClr val="0070C0"/>
                </a:solidFill>
                <a:effectLst/>
                <a:latin typeface="Georgia"/>
                <a:ea typeface="Times New Roman"/>
                <a:cs typeface="Arial"/>
              </a:rPr>
              <a:t>астворимого кофе больше нет.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ольга\Desktop\pravilnii-kof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443" y="1727029"/>
            <a:ext cx="4184118" cy="3044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45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6000" i="1" dirty="0" smtClean="0">
                <a:ea typeface="Calibri"/>
                <a:cs typeface="Times New Roman"/>
              </a:rPr>
              <a:t>Неизменяемые</a:t>
            </a:r>
            <a:r>
              <a:rPr lang="ru-RU" sz="6000" i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ru-RU" sz="6000" i="1" dirty="0">
                <a:ea typeface="Calibri"/>
                <a:cs typeface="Times New Roman"/>
              </a:rPr>
              <a:t>существительные </a:t>
            </a:r>
            <a:r>
              <a:rPr lang="ru-RU" sz="6000" i="1" dirty="0" smtClean="0">
                <a:ea typeface="Calibri"/>
                <a:cs typeface="Times New Roman"/>
              </a:rPr>
              <a:t>не </a:t>
            </a:r>
            <a:r>
              <a:rPr lang="ru-RU" sz="6000" i="1" dirty="0">
                <a:ea typeface="Calibri"/>
                <a:cs typeface="Times New Roman"/>
              </a:rPr>
              <a:t>изменяются по падежам и </a:t>
            </a:r>
            <a:r>
              <a:rPr lang="ru-RU" sz="6000" i="1" dirty="0" smtClean="0">
                <a:ea typeface="Calibri"/>
                <a:cs typeface="Times New Roman"/>
              </a:rPr>
              <a:t>числам!!!</a:t>
            </a:r>
            <a:endParaRPr lang="ru-RU" sz="6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78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700808"/>
            <a:ext cx="8424936" cy="4824536"/>
          </a:xfrm>
        </p:spPr>
        <p:txBody>
          <a:bodyPr>
            <a:normAutofit fontScale="55000" lnSpcReduction="20000"/>
          </a:bodyPr>
          <a:lstStyle/>
          <a:p>
            <a:pPr marL="0" indent="0" algn="l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i="1" dirty="0">
                <a:ea typeface="Calibri"/>
                <a:cs typeface="Times New Roman"/>
              </a:rPr>
              <a:t/>
            </a:r>
            <a:br>
              <a:rPr lang="ru-RU" i="1" dirty="0">
                <a:ea typeface="Calibri"/>
                <a:cs typeface="Times New Roman"/>
              </a:rPr>
            </a:br>
            <a:r>
              <a:rPr lang="ru-RU" sz="5800" i="1" dirty="0" smtClean="0">
                <a:ea typeface="Calibri"/>
                <a:cs typeface="Times New Roman"/>
              </a:rPr>
              <a:t>1) нарицательные </a:t>
            </a:r>
            <a:r>
              <a:rPr lang="ru-RU" sz="5800" i="1" dirty="0">
                <a:ea typeface="Calibri"/>
                <a:cs typeface="Times New Roman"/>
              </a:rPr>
              <a:t>и собственные имена существительные иноязычного происхождения: </a:t>
            </a:r>
            <a:r>
              <a:rPr lang="ru-RU" sz="5800" i="1" dirty="0">
                <a:solidFill>
                  <a:srgbClr val="0070C0"/>
                </a:solidFill>
                <a:ea typeface="Calibri"/>
                <a:cs typeface="Times New Roman"/>
              </a:rPr>
              <a:t>ситро, какао, кофе, пальто, радио, метро</a:t>
            </a:r>
            <a:r>
              <a:rPr lang="ru-RU" sz="5800" i="1" dirty="0">
                <a:ea typeface="Calibri"/>
                <a:cs typeface="Times New Roman"/>
              </a:rPr>
              <a:t>, и т. д.; </a:t>
            </a:r>
          </a:p>
          <a:p>
            <a:pPr marL="0" indent="0" algn="l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5800" i="1" dirty="0" smtClean="0">
                <a:ea typeface="Calibri"/>
                <a:cs typeface="Times New Roman"/>
              </a:rPr>
              <a:t>2) </a:t>
            </a:r>
            <a:r>
              <a:rPr lang="ru-RU" sz="5800" i="1" dirty="0">
                <a:ea typeface="Calibri"/>
                <a:cs typeface="Times New Roman"/>
              </a:rPr>
              <a:t>название девушки или замужней женщины: </a:t>
            </a:r>
            <a:r>
              <a:rPr lang="ru-RU" sz="5800" i="1" dirty="0">
                <a:solidFill>
                  <a:srgbClr val="0070C0"/>
                </a:solidFill>
                <a:ea typeface="Calibri"/>
                <a:cs typeface="Times New Roman"/>
              </a:rPr>
              <a:t>леди, мисс, миссис, мадам, фрау</a:t>
            </a:r>
            <a:r>
              <a:rPr lang="ru-RU" sz="5800" i="1" dirty="0" smtClean="0">
                <a:ea typeface="Calibri"/>
                <a:cs typeface="Times New Roman"/>
              </a:rPr>
              <a:t>;</a:t>
            </a: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ru-RU" sz="5800" i="1" dirty="0" smtClean="0">
                <a:ea typeface="Calibri"/>
                <a:cs typeface="Times New Roman"/>
              </a:rPr>
              <a:t>3)  </a:t>
            </a:r>
            <a:r>
              <a:rPr lang="ru-RU" sz="5800" i="1" dirty="0">
                <a:ea typeface="Calibri"/>
                <a:cs typeface="Times New Roman"/>
              </a:rPr>
              <a:t>сложносокращенные слова: </a:t>
            </a:r>
            <a:r>
              <a:rPr lang="ru-RU" sz="5800" i="1" dirty="0">
                <a:solidFill>
                  <a:srgbClr val="0070C0"/>
                </a:solidFill>
                <a:ea typeface="Calibri"/>
                <a:cs typeface="Times New Roman"/>
              </a:rPr>
              <a:t>МГУ, АЭС, ЭВМ</a:t>
            </a:r>
            <a:r>
              <a:rPr lang="ru-RU" sz="5800" i="1" dirty="0" smtClean="0">
                <a:solidFill>
                  <a:srgbClr val="0070C0"/>
                </a:solidFill>
                <a:ea typeface="Calibri"/>
                <a:cs typeface="Times New Roman"/>
              </a:rPr>
              <a:t>.</a:t>
            </a:r>
            <a:endParaRPr lang="ru-RU" sz="5800" dirty="0">
              <a:solidFill>
                <a:srgbClr val="0070C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620688"/>
            <a:ext cx="4320480" cy="1061080"/>
          </a:xfrm>
        </p:spPr>
        <p:txBody>
          <a:bodyPr>
            <a:normAutofit fontScale="90000"/>
          </a:bodyPr>
          <a:lstStyle/>
          <a:p>
            <a:r>
              <a:rPr lang="ru-RU" sz="2000" i="1" dirty="0">
                <a:ea typeface="Calibri"/>
                <a:cs typeface="Times New Roman"/>
              </a:rPr>
              <a:t>К неизменяемым существительным относятся: </a:t>
            </a:r>
            <a:r>
              <a:rPr lang="ru-RU" i="1" dirty="0">
                <a:ea typeface="Calibri"/>
                <a:cs typeface="Times New Roman"/>
              </a:rPr>
              <a:t/>
            </a:r>
            <a:br>
              <a:rPr lang="ru-RU" i="1" dirty="0"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5595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28557563"/>
              </p:ext>
            </p:extLst>
          </p:nvPr>
        </p:nvGraphicFramePr>
        <p:xfrm>
          <a:off x="539552" y="692696"/>
          <a:ext cx="8229600" cy="6037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81784">
                <a:tc>
                  <a:txBody>
                    <a:bodyPr/>
                    <a:lstStyle/>
                    <a:p>
                      <a:r>
                        <a:rPr lang="ru-RU" dirty="0" smtClean="0"/>
                        <a:t>Мужской род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Женский род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род</a:t>
                      </a:r>
                      <a:endParaRPr lang="ru-RU" dirty="0"/>
                    </a:p>
                  </a:txBody>
                  <a:tcPr/>
                </a:tc>
              </a:tr>
              <a:tr h="3996403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Существительные, обозначающие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профессии и род занятий: </a:t>
                      </a:r>
                      <a:r>
                        <a:rPr kumimoji="0" lang="ru-RU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военный атташе, ночной портье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.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Существительные 2-го склонения с нулевым окончанием, называющие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лиц по профессии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kumimoji="0" lang="ru-RU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врач, профессор, доцент, шофёр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 и т.д.)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Неизменяемые существительные, называющие 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животных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600" i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австралийский кенгуру, смешной шимпанзе)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Исключения: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i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цеце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(муха), </a:t>
                      </a:r>
                      <a:r>
                        <a:rPr lang="ru-RU" sz="1600" i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иваси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(рыба) </a:t>
                      </a:r>
                      <a:endParaRPr lang="ru-RU" sz="1600" i="1" dirty="0" smtClean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 Неизменяемые существительные, называющие </a:t>
                      </a:r>
                      <a:r>
                        <a:rPr lang="ru-RU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животных </a:t>
                      </a:r>
                      <a:r>
                        <a:rPr lang="ru-RU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при указании на самку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i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шимпанзе кормила своих детёнышей)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1.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Неодушевлённые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существительные : </a:t>
                      </a:r>
                      <a:r>
                        <a:rPr lang="ru-RU" sz="1800" i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ночное такси, вкусное рагу, новое жалюзи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, </a:t>
                      </a:r>
                      <a:r>
                        <a:rPr lang="ru-RU" sz="1800" i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ароматное какао, выдержанное бордо, пьянящее </a:t>
                      </a:r>
                      <a:r>
                        <a:rPr lang="ru-RU" sz="1800" i="1" dirty="0" err="1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шардоне</a:t>
                      </a:r>
                      <a:r>
                        <a:rPr lang="ru-RU" sz="1800" i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, горячее капучино, локомотивное депо, новое пальто, плетеное кашпо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.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Исключения: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кофе, </a:t>
                      </a:r>
                      <a:r>
                        <a:rPr lang="ru-RU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пенальти, сирокко </a:t>
                      </a:r>
                      <a:r>
                        <a:rPr lang="ru-RU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(мужской род)</a:t>
                      </a:r>
                      <a:r>
                        <a:rPr lang="ru-RU" sz="1800" b="0" i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— </a:t>
                      </a:r>
                      <a:r>
                        <a:rPr lang="ru-RU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авеню, салями</a:t>
                      </a:r>
                      <a:r>
                        <a:rPr lang="ru-RU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ru-RU" sz="1800" b="0" i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женский род).</a:t>
                      </a:r>
                      <a:r>
                        <a:rPr lang="ru-RU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800" b="0" i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18058"/>
          </a:xfrm>
        </p:spPr>
        <p:txBody>
          <a:bodyPr/>
          <a:lstStyle/>
          <a:p>
            <a:r>
              <a:rPr lang="ru-RU" sz="15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Как определить род</a:t>
            </a:r>
            <a:r>
              <a:rPr lang="ru-RU" sz="15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ru-RU" sz="15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неизменяемых существительных?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106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Bef>
                <a:spcPts val="1440"/>
              </a:spcBef>
              <a:spcAft>
                <a:spcPts val="1440"/>
              </a:spcAft>
              <a:buNone/>
            </a:pPr>
            <a:r>
              <a:rPr lang="ru-RU" sz="4000" dirty="0" smtClean="0">
                <a:effectLst/>
                <a:latin typeface="Arial"/>
                <a:ea typeface="Times New Roman"/>
                <a:cs typeface="Times New Roman"/>
              </a:rPr>
              <a:t>Род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ru-RU" sz="4000" dirty="0" smtClean="0">
                <a:effectLst/>
                <a:latin typeface="Arial"/>
                <a:ea typeface="Times New Roman"/>
                <a:cs typeface="Times New Roman"/>
              </a:rPr>
              <a:t>неизменяемых существительных, </a:t>
            </a:r>
            <a:r>
              <a:rPr lang="ru-RU" sz="4000" b="1" dirty="0" smtClean="0">
                <a:effectLst/>
                <a:latin typeface="Arial"/>
                <a:ea typeface="Times New Roman"/>
                <a:cs typeface="Times New Roman"/>
              </a:rPr>
              <a:t>называющих людей</a:t>
            </a:r>
            <a:r>
              <a:rPr lang="ru-RU" sz="4000" dirty="0" smtClean="0">
                <a:effectLst/>
                <a:latin typeface="Arial"/>
                <a:ea typeface="Times New Roman"/>
                <a:cs typeface="Times New Roman"/>
              </a:rPr>
              <a:t>, определяется по полу: </a:t>
            </a:r>
            <a:r>
              <a:rPr lang="ru-RU" sz="4000" i="1" dirty="0" smtClean="0">
                <a:solidFill>
                  <a:srgbClr val="0070C0"/>
                </a:solidFill>
                <a:effectLst/>
                <a:latin typeface="Arial"/>
                <a:ea typeface="Times New Roman"/>
                <a:cs typeface="Times New Roman"/>
              </a:rPr>
              <a:t>храбрый идальго, изысканная леди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Arial"/>
                <a:ea typeface="Times New Roman"/>
                <a:cs typeface="Times New Roman"/>
              </a:rPr>
              <a:t>.</a:t>
            </a:r>
            <a:endParaRPr lang="ru-RU" sz="4000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lnSpc>
                <a:spcPct val="115000"/>
              </a:lnSpc>
              <a:spcBef>
                <a:spcPts val="1440"/>
              </a:spcBef>
              <a:spcAft>
                <a:spcPts val="1440"/>
              </a:spcAft>
            </a:pPr>
            <a:r>
              <a:rPr lang="ru-RU" sz="15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Как определить род</a:t>
            </a:r>
            <a:r>
              <a:rPr lang="ru-RU" sz="15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ru-RU" sz="15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неизменяемых существительных?</a:t>
            </a:r>
            <a:r>
              <a:rPr lang="ru-RU" sz="130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ru-RU" sz="1300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020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effectLst/>
                <a:latin typeface="Arial"/>
                <a:ea typeface="Times New Roman"/>
              </a:rPr>
              <a:t>Род </a:t>
            </a:r>
            <a:r>
              <a:rPr lang="ru-RU" sz="3200" b="1" dirty="0" smtClean="0">
                <a:effectLst/>
                <a:latin typeface="Arial"/>
                <a:ea typeface="Times New Roman"/>
              </a:rPr>
              <a:t>иноязычных географических названий</a:t>
            </a:r>
            <a:r>
              <a:rPr lang="ru-RU" sz="3200" dirty="0" smtClean="0">
                <a:effectLst/>
                <a:latin typeface="Arial"/>
                <a:ea typeface="Times New Roman"/>
              </a:rPr>
              <a:t> определяется по родовому слову: </a:t>
            </a:r>
            <a:r>
              <a:rPr lang="ru-RU" sz="3200" i="1" dirty="0" smtClean="0">
                <a:solidFill>
                  <a:srgbClr val="FF0000"/>
                </a:solidFill>
                <a:effectLst/>
                <a:latin typeface="Arial"/>
                <a:ea typeface="Times New Roman"/>
              </a:rPr>
              <a:t>далекое Монако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Arial"/>
                <a:ea typeface="Times New Roman"/>
              </a:rPr>
              <a:t> </a:t>
            </a:r>
            <a:r>
              <a:rPr lang="ru-RU" sz="3200" dirty="0" smtClean="0">
                <a:effectLst/>
                <a:latin typeface="Arial"/>
                <a:ea typeface="Times New Roman"/>
              </a:rPr>
              <a:t>(это княжество, т.е. существительное среднего рода, значит, слово </a:t>
            </a:r>
            <a:r>
              <a:rPr lang="ru-RU" sz="3200" i="1" dirty="0" smtClean="0">
                <a:effectLst/>
                <a:latin typeface="Arial"/>
                <a:ea typeface="Times New Roman"/>
              </a:rPr>
              <a:t>Монако</a:t>
            </a:r>
            <a:r>
              <a:rPr lang="ru-RU" sz="3200" dirty="0" smtClean="0">
                <a:effectLst/>
                <a:latin typeface="Arial"/>
                <a:ea typeface="Times New Roman"/>
              </a:rPr>
              <a:t> тоже среднего рода), </a:t>
            </a:r>
            <a:r>
              <a:rPr lang="ru-RU" sz="3200" i="1" dirty="0" smtClean="0">
                <a:solidFill>
                  <a:srgbClr val="FF0000"/>
                </a:solidFill>
                <a:effectLst/>
                <a:latin typeface="Arial"/>
                <a:ea typeface="Times New Roman"/>
              </a:rPr>
              <a:t>широкая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Arial"/>
                <a:ea typeface="Times New Roman"/>
              </a:rPr>
              <a:t> </a:t>
            </a:r>
            <a:r>
              <a:rPr lang="ru-RU" sz="3200" i="1" dirty="0" smtClean="0">
                <a:solidFill>
                  <a:srgbClr val="FF0000"/>
                </a:solidFill>
                <a:effectLst/>
                <a:latin typeface="Arial"/>
                <a:ea typeface="Times New Roman"/>
              </a:rPr>
              <a:t>Лимпопо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Arial"/>
                <a:ea typeface="Times New Roman"/>
              </a:rPr>
              <a:t> </a:t>
            </a:r>
            <a:r>
              <a:rPr lang="ru-RU" sz="3200" dirty="0" smtClean="0">
                <a:effectLst/>
                <a:latin typeface="Arial"/>
                <a:ea typeface="Times New Roman"/>
              </a:rPr>
              <a:t>(река — </a:t>
            </a:r>
            <a:r>
              <a:rPr lang="ru-RU" sz="3200" dirty="0" err="1" smtClean="0">
                <a:effectLst/>
                <a:latin typeface="Arial"/>
                <a:ea typeface="Times New Roman"/>
              </a:rPr>
              <a:t>ж.р</a:t>
            </a:r>
            <a:r>
              <a:rPr lang="ru-RU" sz="3200" dirty="0" smtClean="0">
                <a:effectLst/>
                <a:latin typeface="Arial"/>
                <a:ea typeface="Times New Roman"/>
              </a:rPr>
              <a:t>.), </a:t>
            </a:r>
            <a:r>
              <a:rPr lang="ru-RU" sz="3200" i="1" dirty="0" smtClean="0">
                <a:solidFill>
                  <a:srgbClr val="FF0000"/>
                </a:solidFill>
                <a:effectLst/>
                <a:latin typeface="Arial"/>
                <a:ea typeface="Times New Roman"/>
              </a:rPr>
              <a:t>густонаселенный Токио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Arial"/>
                <a:ea typeface="Times New Roman"/>
              </a:rPr>
              <a:t> </a:t>
            </a:r>
            <a:r>
              <a:rPr lang="ru-RU" sz="3200" dirty="0" smtClean="0">
                <a:effectLst/>
                <a:latin typeface="Arial"/>
                <a:ea typeface="Times New Roman"/>
              </a:rPr>
              <a:t>(город — </a:t>
            </a:r>
            <a:r>
              <a:rPr lang="ru-RU" sz="3200" dirty="0" err="1" smtClean="0">
                <a:effectLst/>
                <a:latin typeface="Arial"/>
                <a:ea typeface="Times New Roman"/>
              </a:rPr>
              <a:t>м.р</a:t>
            </a:r>
            <a:r>
              <a:rPr lang="ru-RU" sz="3200" dirty="0" smtClean="0">
                <a:effectLst/>
                <a:latin typeface="Arial"/>
                <a:ea typeface="Times New Roman"/>
              </a:rPr>
              <a:t>.).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Как определить род неизменяемых существительных?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3640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sz="3200" dirty="0"/>
              <a:t>Род аббревиатур обычно определяют </a:t>
            </a:r>
            <a:r>
              <a:rPr lang="ru-RU" sz="3200" b="1" dirty="0"/>
              <a:t>по опорному слову</a:t>
            </a:r>
            <a:r>
              <a:rPr lang="ru-RU" sz="3200" dirty="0"/>
              <a:t> в расшифровке аббревиатуры или же </a:t>
            </a:r>
            <a:r>
              <a:rPr lang="ru-RU" sz="3200" b="1" dirty="0"/>
              <a:t>по родовому слову</a:t>
            </a:r>
            <a:r>
              <a:rPr lang="ru-RU" sz="3200" dirty="0"/>
              <a:t>: </a:t>
            </a:r>
            <a:r>
              <a:rPr lang="ru-RU" sz="3200" i="1" dirty="0">
                <a:solidFill>
                  <a:srgbClr val="FF0000"/>
                </a:solidFill>
              </a:rPr>
              <a:t>НАТО</a:t>
            </a:r>
            <a:r>
              <a:rPr lang="ru-RU" sz="3200" dirty="0"/>
              <a:t> (альянс — </a:t>
            </a:r>
            <a:r>
              <a:rPr lang="ru-RU" sz="3200" dirty="0" err="1"/>
              <a:t>м.р</a:t>
            </a:r>
            <a:r>
              <a:rPr lang="ru-RU" sz="3200" dirty="0"/>
              <a:t>.) </a:t>
            </a:r>
            <a:r>
              <a:rPr lang="ru-RU" sz="3200" i="1" dirty="0"/>
              <a:t>постановил</a:t>
            </a:r>
            <a:r>
              <a:rPr lang="ru-RU" sz="3200" dirty="0"/>
              <a:t>, </a:t>
            </a:r>
            <a:r>
              <a:rPr lang="ru-RU" sz="3200" i="1" dirty="0">
                <a:solidFill>
                  <a:srgbClr val="FF0000"/>
                </a:solidFill>
              </a:rPr>
              <a:t>МГУ</a:t>
            </a:r>
            <a:r>
              <a:rPr lang="ru-RU" sz="3200" i="1" dirty="0"/>
              <a:t> </a:t>
            </a:r>
            <a:r>
              <a:rPr lang="ru-RU" sz="3200" dirty="0"/>
              <a:t>(университет — </a:t>
            </a:r>
            <a:r>
              <a:rPr lang="ru-RU" sz="3200" dirty="0" err="1"/>
              <a:t>м.р</a:t>
            </a:r>
            <a:r>
              <a:rPr lang="ru-RU" sz="3200" dirty="0"/>
              <a:t>.) </a:t>
            </a:r>
            <a:r>
              <a:rPr lang="ru-RU" sz="3200" i="1" dirty="0"/>
              <a:t>принял новых студентов</a:t>
            </a:r>
            <a:r>
              <a:rPr lang="ru-RU" sz="3200" dirty="0"/>
              <a:t>, </a:t>
            </a:r>
            <a:r>
              <a:rPr lang="ru-RU" sz="3200" i="1" dirty="0">
                <a:solidFill>
                  <a:srgbClr val="FF0000"/>
                </a:solidFill>
              </a:rPr>
              <a:t>СНГ</a:t>
            </a:r>
            <a:r>
              <a:rPr lang="ru-RU" sz="3200" dirty="0"/>
              <a:t> (содружество — </a:t>
            </a:r>
            <a:r>
              <a:rPr lang="ru-RU" sz="3200" dirty="0" err="1"/>
              <a:t>с.р</a:t>
            </a:r>
            <a:r>
              <a:rPr lang="ru-RU" sz="3200" dirty="0"/>
              <a:t>.) </a:t>
            </a:r>
            <a:r>
              <a:rPr lang="ru-RU" sz="3200" i="1" dirty="0"/>
              <a:t>выступило с инициативой</a:t>
            </a:r>
            <a:r>
              <a:rPr lang="ru-RU" sz="3200" dirty="0"/>
              <a:t>, </a:t>
            </a:r>
            <a:r>
              <a:rPr lang="ru-RU" sz="3200" i="1" dirty="0">
                <a:solidFill>
                  <a:srgbClr val="FF0000"/>
                </a:solidFill>
              </a:rPr>
              <a:t>ЮНЕСКО</a:t>
            </a:r>
            <a:r>
              <a:rPr lang="ru-RU" sz="3200" dirty="0"/>
              <a:t> (организация — </a:t>
            </a:r>
            <a:r>
              <a:rPr lang="ru-RU" sz="3200" dirty="0" err="1"/>
              <a:t>ж.р</a:t>
            </a:r>
            <a:r>
              <a:rPr lang="ru-RU" sz="3200" dirty="0"/>
              <a:t>.) </a:t>
            </a:r>
            <a:r>
              <a:rPr lang="ru-RU" sz="3200" i="1" dirty="0"/>
              <a:t>объявила 2011 год годом лесов</a:t>
            </a:r>
            <a:r>
              <a:rPr lang="ru-RU" sz="3200" dirty="0"/>
              <a:t>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Как определить род неизменяемых существительных?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96437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38</TotalTime>
  <Words>333</Words>
  <Application>Microsoft Office PowerPoint</Application>
  <PresentationFormat>Экран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BlackTie</vt:lpstr>
      <vt:lpstr>Неизменяемые существительные</vt:lpstr>
      <vt:lpstr>Презентация PowerPoint</vt:lpstr>
      <vt:lpstr>Презентация PowerPoint</vt:lpstr>
      <vt:lpstr>К неизменяемым существительным относятся:  </vt:lpstr>
      <vt:lpstr>Как определить род неизменяемых существительных?</vt:lpstr>
      <vt:lpstr>Как определить род неизменяемых существительных? </vt:lpstr>
      <vt:lpstr>Как определить род неизменяемых существительных?</vt:lpstr>
      <vt:lpstr>Как определить род неизменяемых существительных?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Незменяемые существительные</dc:title>
  <dc:creator>Ольга</dc:creator>
  <cp:lastModifiedBy>Ольга</cp:lastModifiedBy>
  <cp:revision>7</cp:revision>
  <dcterms:created xsi:type="dcterms:W3CDTF">2012-10-02T11:36:54Z</dcterms:created>
  <dcterms:modified xsi:type="dcterms:W3CDTF">2012-10-02T12:16:00Z</dcterms:modified>
</cp:coreProperties>
</file>