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F537307-AA85-4F1D-A3CD-E5C8A3D0C0E2}" type="datetimeFigureOut">
              <a:rPr lang="ru-RU" smtClean="0"/>
              <a:t>05.12.2012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33A008-D36A-40FD-9691-78F1CD3B06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933056"/>
            <a:ext cx="6629400" cy="1219201"/>
          </a:xfrm>
        </p:spPr>
        <p:txBody>
          <a:bodyPr/>
          <a:lstStyle/>
          <a:p>
            <a:r>
              <a:rPr lang="ru-RU" dirty="0" smtClean="0"/>
              <a:t>Тест по теме</a:t>
            </a:r>
            <a:br>
              <a:rPr lang="ru-RU" dirty="0" smtClean="0"/>
            </a:br>
            <a:r>
              <a:rPr lang="ru-RU" dirty="0" smtClean="0"/>
              <a:t>«Безличные глаголы»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159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1.Безличные глаголы обозначают…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А)действие, которое происходит при определенных условиях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Б) действие, которое совершается без действующего лица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В) действие, которое </a:t>
            </a:r>
            <a:r>
              <a:rPr lang="ru-RU" smtClean="0">
                <a:solidFill>
                  <a:srgbClr val="FF0000"/>
                </a:solidFill>
              </a:rPr>
              <a:t>происходит однократно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47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А)нет </a:t>
            </a:r>
            <a:r>
              <a:rPr lang="ru-RU" b="1" dirty="0" smtClean="0">
                <a:solidFill>
                  <a:srgbClr val="C00000"/>
                </a:solidFill>
              </a:rPr>
              <a:t>и не может быть подлежащего: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Б) всегда стоит подлежащее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47667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2.В предложениях безличные глаголы обычно бывают сказуемыми, при которых …</a:t>
            </a:r>
          </a:p>
        </p:txBody>
      </p:sp>
    </p:spTree>
    <p:extLst>
      <p:ext uri="{BB962C8B-B14F-4D97-AF65-F5344CB8AC3E}">
        <p14:creationId xmlns:p14="http://schemas.microsoft.com/office/powerpoint/2010/main" val="7338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2800" b="1" dirty="0"/>
              <a:t>3</a:t>
            </a:r>
            <a:r>
              <a:rPr lang="ru-RU" sz="2800" b="1" dirty="0" smtClean="0"/>
              <a:t>.Определите, в каких предложениях употреблен личный глагол, а в каких – личный глагол в безличном значении</a:t>
            </a:r>
            <a:r>
              <a:rPr lang="ru-RU" sz="2400" b="1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Garamond" pitchFamily="18" charset="0"/>
              </a:rPr>
              <a:t>Нигде не </a:t>
            </a:r>
            <a:r>
              <a:rPr lang="ru-RU" b="1" dirty="0">
                <a:solidFill>
                  <a:srgbClr val="FF0000"/>
                </a:solidFill>
                <a:latin typeface="Garamond" pitchFamily="18" charset="0"/>
              </a:rPr>
              <a:t>слышалось никакого звука</a:t>
            </a:r>
            <a:r>
              <a:rPr lang="ru-RU" b="1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Garamond" pitchFamily="18" charset="0"/>
              </a:rPr>
              <a:t>Нигде никакие звуки не слышались.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758883"/>
            <a:ext cx="3311525" cy="158432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а) личный глагол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б) личный глагол в безличном значении</a:t>
            </a:r>
          </a:p>
        </p:txBody>
      </p:sp>
    </p:spTree>
    <p:extLst>
      <p:ext uri="{BB962C8B-B14F-4D97-AF65-F5344CB8AC3E}">
        <p14:creationId xmlns:p14="http://schemas.microsoft.com/office/powerpoint/2010/main" val="358021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4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.Какого значения нет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у 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безличных глаголов?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А)Явления </a:t>
            </a:r>
            <a:r>
              <a:rPr lang="ru-RU" b="1" dirty="0">
                <a:solidFill>
                  <a:srgbClr val="C00000"/>
                </a:solidFill>
              </a:rPr>
              <a:t>природы.</a:t>
            </a:r>
          </a:p>
          <a:p>
            <a:pPr marL="0" indent="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Б)Физическое </a:t>
            </a:r>
            <a:r>
              <a:rPr lang="ru-RU" b="1" dirty="0">
                <a:solidFill>
                  <a:srgbClr val="C00000"/>
                </a:solidFill>
              </a:rPr>
              <a:t>и душевное состояние человека.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В)Совет, требование, просьба.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69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5</a:t>
            </a:r>
            <a:r>
              <a:rPr lang="ru-RU" dirty="0" smtClean="0"/>
              <a:t>.В какой форме стоит безличный глагол?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лесу зашумело.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А)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изъяв.накл</a:t>
            </a:r>
            <a:r>
              <a:rPr lang="ru-RU" dirty="0" smtClean="0">
                <a:solidFill>
                  <a:srgbClr val="FF0000"/>
                </a:solidFill>
              </a:rPr>
              <a:t>., </a:t>
            </a:r>
            <a:r>
              <a:rPr lang="ru-RU" dirty="0" err="1" smtClean="0">
                <a:solidFill>
                  <a:srgbClr val="FF0000"/>
                </a:solidFill>
              </a:rPr>
              <a:t>наст.вр</a:t>
            </a:r>
            <a:r>
              <a:rPr lang="ru-RU" dirty="0" smtClean="0">
                <a:solidFill>
                  <a:srgbClr val="FF0000"/>
                </a:solidFill>
              </a:rPr>
              <a:t>., </a:t>
            </a:r>
            <a:r>
              <a:rPr lang="ru-RU" dirty="0" err="1" smtClean="0">
                <a:solidFill>
                  <a:srgbClr val="FF0000"/>
                </a:solidFill>
              </a:rPr>
              <a:t>сред.род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Б)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изъяв.накл</a:t>
            </a:r>
            <a:r>
              <a:rPr lang="ru-RU" dirty="0" smtClean="0">
                <a:solidFill>
                  <a:srgbClr val="FF0000"/>
                </a:solidFill>
              </a:rPr>
              <a:t>., </a:t>
            </a:r>
            <a:r>
              <a:rPr lang="ru-RU" dirty="0" err="1" smtClean="0">
                <a:solidFill>
                  <a:srgbClr val="FF0000"/>
                </a:solidFill>
              </a:rPr>
              <a:t>прош.вр</a:t>
            </a:r>
            <a:r>
              <a:rPr lang="ru-RU" dirty="0" smtClean="0">
                <a:solidFill>
                  <a:srgbClr val="FF0000"/>
                </a:solidFill>
              </a:rPr>
              <a:t>., </a:t>
            </a:r>
            <a:r>
              <a:rPr lang="ru-RU" dirty="0" err="1" smtClean="0">
                <a:solidFill>
                  <a:srgbClr val="FF0000"/>
                </a:solidFill>
              </a:rPr>
              <a:t>сред.род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В)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изъяв.накл</a:t>
            </a:r>
            <a:r>
              <a:rPr lang="ru-RU" dirty="0" smtClean="0">
                <a:solidFill>
                  <a:srgbClr val="FF0000"/>
                </a:solidFill>
              </a:rPr>
              <a:t>., </a:t>
            </a:r>
            <a:r>
              <a:rPr lang="ru-RU" dirty="0" err="1" smtClean="0">
                <a:solidFill>
                  <a:srgbClr val="FF0000"/>
                </a:solidFill>
              </a:rPr>
              <a:t>прош.вр</a:t>
            </a:r>
            <a:r>
              <a:rPr lang="ru-RU" dirty="0" smtClean="0">
                <a:solidFill>
                  <a:srgbClr val="FF0000"/>
                </a:solidFill>
              </a:rPr>
              <a:t>., </a:t>
            </a:r>
            <a:r>
              <a:rPr lang="ru-RU" dirty="0" err="1" smtClean="0">
                <a:solidFill>
                  <a:srgbClr val="FF0000"/>
                </a:solidFill>
              </a:rPr>
              <a:t>мужск.род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9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6.При помощи какого суффикса могут  образовываться безличные глаголы?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А) -</a:t>
            </a:r>
            <a:r>
              <a:rPr lang="ru-RU" dirty="0" err="1" smtClean="0">
                <a:solidFill>
                  <a:srgbClr val="FF0000"/>
                </a:solidFill>
              </a:rPr>
              <a:t>ти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Б) -</a:t>
            </a:r>
            <a:r>
              <a:rPr lang="ru-RU" dirty="0" err="1" smtClean="0">
                <a:solidFill>
                  <a:srgbClr val="FF0000"/>
                </a:solidFill>
              </a:rPr>
              <a:t>ть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В) -</a:t>
            </a:r>
            <a:r>
              <a:rPr lang="ru-RU" dirty="0" err="1" smtClean="0">
                <a:solidFill>
                  <a:srgbClr val="FF0000"/>
                </a:solidFill>
              </a:rPr>
              <a:t>ся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9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1.б</a:t>
            </a:r>
          </a:p>
          <a:p>
            <a:r>
              <a:rPr lang="ru-RU" dirty="0"/>
              <a:t>2</a:t>
            </a:r>
            <a:r>
              <a:rPr lang="ru-RU" dirty="0" smtClean="0"/>
              <a:t>.а</a:t>
            </a:r>
          </a:p>
          <a:p>
            <a:r>
              <a:rPr lang="ru-RU" dirty="0"/>
              <a:t>3</a:t>
            </a:r>
            <a:r>
              <a:rPr lang="ru-RU" dirty="0" smtClean="0"/>
              <a:t>.б,а</a:t>
            </a:r>
          </a:p>
          <a:p>
            <a:r>
              <a:rPr lang="ru-RU" dirty="0"/>
              <a:t>4</a:t>
            </a:r>
            <a:r>
              <a:rPr lang="ru-RU" dirty="0" smtClean="0"/>
              <a:t>.в</a:t>
            </a:r>
          </a:p>
          <a:p>
            <a:r>
              <a:rPr lang="ru-RU" dirty="0" smtClean="0"/>
              <a:t>5.б</a:t>
            </a:r>
          </a:p>
          <a:p>
            <a:r>
              <a:rPr lang="ru-RU" smtClean="0"/>
              <a:t>6.в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713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112</TotalTime>
  <Words>178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Тест по теме «Безличные глаголы»</vt:lpstr>
      <vt:lpstr>1.Безличные глаголы обозначают…</vt:lpstr>
      <vt:lpstr>Презентация PowerPoint</vt:lpstr>
      <vt:lpstr>3.Определите, в каких предложениях употреблен личный глагол, а в каких – личный глагол в безличном значении. </vt:lpstr>
      <vt:lpstr>4.Какого значения нет  у безличных глаголов? </vt:lpstr>
      <vt:lpstr>5.В какой форме стоит безличный глагол?</vt:lpstr>
      <vt:lpstr>6.При помощи какого суффикса могут  образовываться безличные глаголы?</vt:lpstr>
      <vt:lpstr>Проверь себя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Уччитель</dc:creator>
  <cp:lastModifiedBy>Уччитель</cp:lastModifiedBy>
  <cp:revision>18</cp:revision>
  <dcterms:created xsi:type="dcterms:W3CDTF">2012-12-05T05:25:19Z</dcterms:created>
  <dcterms:modified xsi:type="dcterms:W3CDTF">2012-12-05T07:56:58Z</dcterms:modified>
</cp:coreProperties>
</file>