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6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13988"/>
            <a:ext cx="8784976" cy="648072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>
                <a:ln>
                  <a:solidFill>
                    <a:srgbClr val="FFC000"/>
                  </a:solidFill>
                </a:ln>
              </a:rPr>
              <a:t> </a:t>
            </a:r>
            <a:endParaRPr lang="ru-RU" dirty="0">
              <a:ln>
                <a:solidFill>
                  <a:srgbClr val="FFC000"/>
                </a:solidFill>
              </a:ln>
            </a:endParaRPr>
          </a:p>
          <a:p>
            <a:pPr algn="r"/>
            <a:r>
              <a:rPr lang="ru-RU" sz="2800" b="1" i="1" dirty="0" smtClean="0">
                <a:ln>
                  <a:solidFill>
                    <a:srgbClr val="FFC000"/>
                  </a:solidFill>
                </a:ln>
              </a:rPr>
              <a:t>                   </a:t>
            </a:r>
          </a:p>
          <a:p>
            <a:pPr algn="r"/>
            <a:endParaRPr lang="ru-RU" sz="2800" b="1" i="1" dirty="0">
              <a:ln>
                <a:solidFill>
                  <a:srgbClr val="FFC000"/>
                </a:solidFill>
              </a:ln>
            </a:endParaRPr>
          </a:p>
          <a:p>
            <a:pPr algn="r"/>
            <a:endParaRPr lang="ru-RU" sz="2800" b="1" i="1" dirty="0" smtClean="0">
              <a:ln>
                <a:solidFill>
                  <a:srgbClr val="FFC000"/>
                </a:solidFill>
              </a:ln>
            </a:endParaRPr>
          </a:p>
          <a:p>
            <a:pPr algn="r"/>
            <a:r>
              <a:rPr lang="ru-RU" sz="2800" b="1" i="1" dirty="0" smtClean="0">
                <a:ln>
                  <a:solidFill>
                    <a:srgbClr val="FFC000"/>
                  </a:solidFill>
                </a:ln>
              </a:rPr>
              <a:t>Широкая </a:t>
            </a:r>
            <a:r>
              <a:rPr lang="ru-RU" sz="2800" b="1" i="1" dirty="0">
                <a:ln>
                  <a:solidFill>
                    <a:srgbClr val="FFC000"/>
                  </a:solidFill>
                </a:ln>
              </a:rPr>
              <a:t>Масленица — </a:t>
            </a:r>
            <a:endParaRPr lang="ru-RU" sz="2800" b="1" i="1" dirty="0" smtClean="0">
              <a:ln>
                <a:solidFill>
                  <a:srgbClr val="FFC000"/>
                </a:solidFill>
              </a:ln>
            </a:endParaRPr>
          </a:p>
          <a:p>
            <a:pPr algn="r"/>
            <a:r>
              <a:rPr lang="ru-RU" sz="2800" b="1" i="1" dirty="0" smtClean="0">
                <a:ln>
                  <a:solidFill>
                    <a:srgbClr val="FFC000"/>
                  </a:solidFill>
                </a:ln>
              </a:rPr>
              <a:t>Сырная </a:t>
            </a:r>
            <a:r>
              <a:rPr lang="ru-RU" sz="2800" b="1" i="1" dirty="0">
                <a:ln>
                  <a:solidFill>
                    <a:srgbClr val="FFC000"/>
                  </a:solidFill>
                </a:ln>
              </a:rPr>
              <a:t>неделя, </a:t>
            </a:r>
            <a:br>
              <a:rPr lang="ru-RU" sz="2800" b="1" i="1" dirty="0">
                <a:ln>
                  <a:solidFill>
                    <a:srgbClr val="FFC000"/>
                  </a:solidFill>
                </a:ln>
              </a:rPr>
            </a:br>
            <a:r>
              <a:rPr lang="ru-RU" sz="2800" b="1" i="1" dirty="0">
                <a:ln>
                  <a:solidFill>
                    <a:srgbClr val="FFC000"/>
                  </a:solidFill>
                </a:ln>
              </a:rPr>
              <a:t>                              Ты пришла нарядная к нам Весну встречать. </a:t>
            </a:r>
            <a:br>
              <a:rPr lang="ru-RU" sz="2800" b="1" i="1" dirty="0">
                <a:ln>
                  <a:solidFill>
                    <a:srgbClr val="FFC000"/>
                  </a:solidFill>
                </a:ln>
              </a:rPr>
            </a:br>
            <a:r>
              <a:rPr lang="ru-RU" sz="2800" b="1" i="1" dirty="0">
                <a:ln>
                  <a:solidFill>
                    <a:srgbClr val="FFC000"/>
                  </a:solidFill>
                </a:ln>
              </a:rPr>
              <a:t>                              Печь блины и гулять будем всю неделю, </a:t>
            </a:r>
            <a:br>
              <a:rPr lang="ru-RU" sz="2800" b="1" i="1" dirty="0">
                <a:ln>
                  <a:solidFill>
                    <a:srgbClr val="FFC000"/>
                  </a:solidFill>
                </a:ln>
              </a:rPr>
            </a:br>
            <a:r>
              <a:rPr lang="ru-RU" sz="2800" b="1" i="1" dirty="0">
                <a:ln>
                  <a:solidFill>
                    <a:srgbClr val="FFC000"/>
                  </a:solidFill>
                </a:ln>
              </a:rPr>
              <a:t>                              Чтоб Зиму студёную из дому прогнать!</a:t>
            </a:r>
            <a:endParaRPr lang="ru-RU" sz="2800" dirty="0">
              <a:ln>
                <a:solidFill>
                  <a:srgbClr val="FFC000"/>
                </a:solidFill>
              </a:ln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667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73491"/>
            <a:ext cx="2952328" cy="2847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Фсук\Pictures\maslenica-s-02.jpg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31">
                        <a14:foregroundMark x1="30986" y1="9645" x2="30986" y2="9645"/>
                        <a14:foregroundMark x1="21596" y1="17766" x2="21596" y2="17766"/>
                        <a14:foregroundMark x1="26761" y1="15736" x2="26761" y2="15736"/>
                        <a14:foregroundMark x1="27700" y1="11168" x2="27700" y2="111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941" flipH="1">
            <a:off x="39312" y="514751"/>
            <a:ext cx="1752600" cy="1628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Фсук\Pictures\images.jpg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219" b="98630" l="7246" r="94783">
                        <a14:backgroundMark x1="22319" y1="67808" x2="22319" y2="67808"/>
                        <a14:backgroundMark x1="11014" y1="85616" x2="11014" y2="85616"/>
                        <a14:backgroundMark x1="14493" y1="75342" x2="14493" y2="753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12" y="-125528"/>
            <a:ext cx="8640959" cy="17646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1175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213988"/>
            <a:ext cx="8784976" cy="648072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400" b="1" i="1" dirty="0" smtClean="0">
              <a:ln>
                <a:solidFill>
                  <a:srgbClr val="FFC000"/>
                </a:solidFill>
              </a:ln>
            </a:endParaRPr>
          </a:p>
          <a:p>
            <a:pPr algn="r"/>
            <a:r>
              <a:rPr lang="ru-RU" sz="2400" b="1" i="1" dirty="0" smtClean="0">
                <a:ln>
                  <a:solidFill>
                    <a:srgbClr val="FFC000"/>
                  </a:solidFill>
                </a:ln>
              </a:rPr>
              <a:t> </a:t>
            </a:r>
            <a:r>
              <a:rPr lang="ru-RU" sz="2400" b="1" i="1" dirty="0" smtClean="0"/>
              <a:t>Утро</a:t>
            </a:r>
            <a:r>
              <a:rPr lang="ru-RU" sz="2400" b="1" i="1" dirty="0"/>
              <a:t>... </a:t>
            </a:r>
            <a:r>
              <a:rPr lang="ru-RU" sz="2400" b="1" i="1" dirty="0">
                <a:solidFill>
                  <a:srgbClr val="FFC000"/>
                </a:solidFill>
              </a:rPr>
              <a:t>ПОНЕДЕЛЬНИК.</a:t>
            </a:r>
            <a:r>
              <a:rPr lang="ru-RU" sz="2400" b="1" i="1" dirty="0"/>
              <a:t>..</a:t>
            </a:r>
          </a:p>
          <a:p>
            <a:pPr algn="r"/>
            <a:r>
              <a:rPr lang="ru-RU" sz="2400" b="1" i="1" dirty="0"/>
              <a:t> Наступает "ВСТРЕЧА". </a:t>
            </a:r>
            <a:br>
              <a:rPr lang="ru-RU" sz="2400" b="1" i="1" dirty="0"/>
            </a:br>
            <a:r>
              <a:rPr lang="ru-RU" sz="2400" b="1" i="1" dirty="0"/>
              <a:t>                              Яркие </a:t>
            </a:r>
            <a:r>
              <a:rPr lang="ru-RU" sz="2400" b="1" i="1" dirty="0" smtClean="0"/>
              <a:t>салазки</a:t>
            </a:r>
          </a:p>
          <a:p>
            <a:pPr algn="r"/>
            <a:r>
              <a:rPr lang="ru-RU" sz="2400" b="1" i="1" dirty="0" smtClean="0"/>
              <a:t> </a:t>
            </a:r>
            <a:r>
              <a:rPr lang="ru-RU" sz="2400" b="1" i="1" dirty="0"/>
              <a:t>с горочек скользят. </a:t>
            </a:r>
            <a:br>
              <a:rPr lang="ru-RU" sz="2400" b="1" i="1" dirty="0"/>
            </a:br>
            <a:r>
              <a:rPr lang="ru-RU" sz="2400" b="1" i="1" dirty="0"/>
              <a:t>                              Целый день веселье</a:t>
            </a:r>
            <a:r>
              <a:rPr lang="ru-RU" sz="2400" b="1" i="1" dirty="0" smtClean="0"/>
              <a:t>.</a:t>
            </a:r>
          </a:p>
          <a:p>
            <a:pPr algn="r"/>
            <a:r>
              <a:rPr lang="ru-RU" sz="2400" b="1" i="1" dirty="0" smtClean="0"/>
              <a:t> </a:t>
            </a:r>
            <a:r>
              <a:rPr lang="ru-RU" sz="2400" b="1" i="1" dirty="0"/>
              <a:t>Наступает вечер... </a:t>
            </a:r>
            <a:br>
              <a:rPr lang="ru-RU" sz="2400" b="1" i="1" dirty="0"/>
            </a:br>
            <a:r>
              <a:rPr lang="ru-RU" sz="2400" b="1" i="1" dirty="0"/>
              <a:t>                              Накатавшись вволю, </a:t>
            </a:r>
            <a:endParaRPr lang="ru-RU" sz="2400" b="1" i="1" dirty="0" smtClean="0"/>
          </a:p>
          <a:p>
            <a:pPr algn="r"/>
            <a:r>
              <a:rPr lang="ru-RU" sz="2400" b="1" i="1" dirty="0" smtClean="0"/>
              <a:t>все </a:t>
            </a:r>
            <a:r>
              <a:rPr lang="ru-RU" sz="2400" b="1" i="1" dirty="0"/>
              <a:t>блины едят</a:t>
            </a:r>
            <a:r>
              <a:rPr lang="ru-RU" sz="2400" b="1" i="1" dirty="0" smtClean="0"/>
              <a:t>.</a:t>
            </a:r>
            <a:endParaRPr lang="ru-RU" sz="2400" dirty="0"/>
          </a:p>
          <a:p>
            <a:pPr algn="r"/>
            <a:endParaRPr lang="ru-RU" sz="2400" dirty="0">
              <a:ln>
                <a:solidFill>
                  <a:srgbClr val="FFC000"/>
                </a:solidFill>
              </a:ln>
            </a:endParaRPr>
          </a:p>
        </p:txBody>
      </p:sp>
      <p:pic>
        <p:nvPicPr>
          <p:cNvPr id="4" name="Picture 6" descr="м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71483"/>
            <a:ext cx="5112568" cy="5637912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2670537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28600"/>
            <a:ext cx="8784976" cy="648072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2800" b="1" i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              </a:t>
            </a:r>
            <a:r>
              <a:rPr lang="ru-RU" altLang="ru-RU" sz="2800" b="1" i="1" dirty="0" smtClean="0">
                <a:solidFill>
                  <a:schemeClr val="bg1"/>
                </a:solidFill>
                <a:latin typeface="Times" charset="-52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i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              </a:t>
            </a:r>
            <a:endParaRPr lang="ru-RU" sz="2800" dirty="0">
              <a:ln>
                <a:solidFill>
                  <a:srgbClr val="FFC000"/>
                </a:solidFill>
              </a:ln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726019" y="3349441"/>
            <a:ext cx="3561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 charset="-52"/>
                <a:ea typeface="Times New Roman" pitchFamily="18" charset="0"/>
                <a:cs typeface="Times New Roman" pitchFamily="18" charset="0"/>
              </a:rPr>
              <a:t>"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2040" y="141277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457200"/>
            <a:ext cx="79928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ru-RU" sz="2400" b="1" i="1" dirty="0" smtClean="0">
                <a:solidFill>
                  <a:schemeClr val="bg1"/>
                </a:solidFill>
                <a:latin typeface="Times" charset="-52"/>
                <a:ea typeface="Times New Roman" pitchFamily="18" charset="0"/>
                <a:cs typeface="Times New Roman" pitchFamily="18" charset="0"/>
              </a:rPr>
              <a:t>ЗАИГРЫШ" беспечный </a:t>
            </a:r>
            <a:r>
              <a:rPr lang="ru-RU" altLang="ru-RU" sz="2400" b="1" i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—</a:t>
            </a:r>
            <a:r>
              <a:rPr lang="ru-RU" altLang="ru-RU" sz="2400" b="1" i="1" dirty="0" smtClean="0">
                <a:solidFill>
                  <a:schemeClr val="bg1"/>
                </a:solidFill>
                <a:latin typeface="Times" charset="-52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i="1" dirty="0" smtClean="0">
                <a:solidFill>
                  <a:srgbClr val="FFFF00"/>
                </a:solidFill>
                <a:latin typeface="Times" charset="-52"/>
                <a:ea typeface="Times New Roman" pitchFamily="18" charset="0"/>
                <a:cs typeface="Times New Roman" pitchFamily="18" charset="0"/>
              </a:rPr>
              <a:t>ВТОРНИКА</a:t>
            </a:r>
            <a:r>
              <a:rPr lang="ru-RU" altLang="ru-RU" sz="2400" b="1" i="1" dirty="0" smtClean="0">
                <a:solidFill>
                  <a:schemeClr val="bg1"/>
                </a:solidFill>
                <a:latin typeface="Times" charset="-52"/>
                <a:ea typeface="Times New Roman" pitchFamily="18" charset="0"/>
                <a:cs typeface="Times New Roman" pitchFamily="18" charset="0"/>
              </a:rPr>
              <a:t> отрада. </a:t>
            </a:r>
            <a:br>
              <a:rPr lang="ru-RU" altLang="ru-RU" sz="2400" b="1" i="1" dirty="0" smtClean="0">
                <a:solidFill>
                  <a:schemeClr val="bg1"/>
                </a:solidFill>
                <a:latin typeface="Times" charset="-52"/>
                <a:ea typeface="Times New Roman" pitchFamily="18" charset="0"/>
                <a:cs typeface="Times New Roman" pitchFamily="18" charset="0"/>
              </a:rPr>
            </a:br>
            <a:r>
              <a:rPr lang="ru-RU" altLang="ru-RU" sz="2400" b="1" i="1" dirty="0">
                <a:solidFill>
                  <a:schemeClr val="bg1"/>
                </a:solidFill>
                <a:latin typeface="Times" charset="-52"/>
                <a:ea typeface="Times New Roman" pitchFamily="18" charset="0"/>
                <a:cs typeface="Times New Roman" pitchFamily="18" charset="0"/>
              </a:rPr>
              <a:t>Все </a:t>
            </a:r>
            <a:r>
              <a:rPr lang="ru-RU" altLang="ru-RU" sz="2400" b="1" i="1" dirty="0" smtClean="0">
                <a:solidFill>
                  <a:schemeClr val="bg1"/>
                </a:solidFill>
                <a:latin typeface="Times" charset="-52"/>
                <a:ea typeface="Times New Roman" pitchFamily="18" charset="0"/>
                <a:cs typeface="Times New Roman" pitchFamily="18" charset="0"/>
              </a:rPr>
              <a:t>гулять-резвиться </a:t>
            </a:r>
            <a:r>
              <a:rPr lang="ru-RU" altLang="ru-RU" sz="2400" b="1" i="1" dirty="0">
                <a:solidFill>
                  <a:schemeClr val="bg1"/>
                </a:solidFill>
                <a:latin typeface="Times" charset="-52"/>
                <a:ea typeface="Times New Roman" pitchFamily="18" charset="0"/>
                <a:cs typeface="Times New Roman" pitchFamily="18" charset="0"/>
              </a:rPr>
              <a:t>вышли, как один! </a:t>
            </a:r>
            <a:br>
              <a:rPr lang="ru-RU" altLang="ru-RU" sz="2400" b="1" i="1" dirty="0">
                <a:solidFill>
                  <a:schemeClr val="bg1"/>
                </a:solidFill>
                <a:latin typeface="Times" charset="-52"/>
                <a:ea typeface="Times New Roman" pitchFamily="18" charset="0"/>
                <a:cs typeface="Times New Roman" pitchFamily="18" charset="0"/>
              </a:rPr>
            </a:br>
            <a:r>
              <a:rPr lang="ru-RU" altLang="ru-RU" sz="2400" b="1" i="1" dirty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              </a:t>
            </a:r>
            <a:r>
              <a:rPr lang="ru-RU" altLang="ru-RU" sz="2400" b="1" i="1" dirty="0">
                <a:solidFill>
                  <a:schemeClr val="bg1"/>
                </a:solidFill>
                <a:latin typeface="Times" charset="-52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i="1" dirty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              </a:t>
            </a:r>
            <a:r>
              <a:rPr lang="ru-RU" altLang="ru-RU" sz="2400" b="1" i="1" dirty="0">
                <a:solidFill>
                  <a:schemeClr val="bg1"/>
                </a:solidFill>
                <a:latin typeface="Times" charset="-52"/>
                <a:ea typeface="Times New Roman" pitchFamily="18" charset="0"/>
                <a:cs typeface="Times New Roman" pitchFamily="18" charset="0"/>
              </a:rPr>
              <a:t> Игры и потехи</a:t>
            </a:r>
            <a:r>
              <a:rPr lang="ru-RU" altLang="ru-RU" sz="2400" b="1" i="1" dirty="0" smtClean="0">
                <a:solidFill>
                  <a:schemeClr val="bg1"/>
                </a:solidFill>
                <a:latin typeface="Times" charset="-52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400" b="1" i="1" dirty="0">
                <a:solidFill>
                  <a:schemeClr val="bg1"/>
                </a:solidFill>
                <a:latin typeface="Times" charset="-52"/>
                <a:ea typeface="Times New Roman" pitchFamily="18" charset="0"/>
                <a:cs typeface="Times New Roman" pitchFamily="18" charset="0"/>
              </a:rPr>
              <a:t>а за них </a:t>
            </a:r>
            <a:r>
              <a:rPr lang="ru-RU" altLang="ru-RU" sz="2400" b="1" i="1" dirty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—</a:t>
            </a:r>
            <a:r>
              <a:rPr lang="ru-RU" altLang="ru-RU" sz="2400" b="1" i="1" dirty="0">
                <a:solidFill>
                  <a:schemeClr val="bg1"/>
                </a:solidFill>
                <a:latin typeface="Times" charset="-52"/>
                <a:ea typeface="Times New Roman" pitchFamily="18" charset="0"/>
                <a:cs typeface="Times New Roman" pitchFamily="18" charset="0"/>
              </a:rPr>
              <a:t> награда: </a:t>
            </a:r>
            <a:br>
              <a:rPr lang="ru-RU" altLang="ru-RU" sz="2400" b="1" i="1" dirty="0">
                <a:solidFill>
                  <a:schemeClr val="bg1"/>
                </a:solidFill>
                <a:latin typeface="Times" charset="-52"/>
                <a:ea typeface="Times New Roman" pitchFamily="18" charset="0"/>
                <a:cs typeface="Times New Roman" pitchFamily="18" charset="0"/>
              </a:rPr>
            </a:br>
            <a:r>
              <a:rPr lang="ru-RU" altLang="ru-RU" sz="2400" b="1" i="1" dirty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              </a:t>
            </a:r>
            <a:r>
              <a:rPr lang="ru-RU" altLang="ru-RU" sz="2400" b="1" i="1" dirty="0">
                <a:solidFill>
                  <a:schemeClr val="bg1"/>
                </a:solidFill>
                <a:latin typeface="Times" charset="-52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i="1" dirty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              </a:t>
            </a:r>
            <a:r>
              <a:rPr lang="ru-RU" altLang="ru-RU" sz="2400" b="1" i="1" dirty="0">
                <a:solidFill>
                  <a:schemeClr val="bg1"/>
                </a:solidFill>
                <a:latin typeface="Times" charset="-52"/>
                <a:ea typeface="Times New Roman" pitchFamily="18" charset="0"/>
                <a:cs typeface="Times New Roman" pitchFamily="18" charset="0"/>
              </a:rPr>
              <a:t> Сдобный и </a:t>
            </a:r>
            <a:r>
              <a:rPr lang="ru-RU" altLang="ru-RU" sz="2400" b="1" i="1" dirty="0" smtClean="0">
                <a:solidFill>
                  <a:schemeClr val="bg1"/>
                </a:solidFill>
                <a:latin typeface="Times" charset="-52"/>
                <a:ea typeface="Times New Roman" pitchFamily="18" charset="0"/>
                <a:cs typeface="Times New Roman" pitchFamily="18" charset="0"/>
              </a:rPr>
              <a:t>румяный </a:t>
            </a:r>
            <a:r>
              <a:rPr lang="ru-RU" altLang="ru-RU" sz="2400" b="1" i="1" dirty="0">
                <a:solidFill>
                  <a:schemeClr val="bg1"/>
                </a:solidFill>
                <a:latin typeface="Times" charset="-52"/>
                <a:ea typeface="Times New Roman" pitchFamily="18" charset="0"/>
                <a:cs typeface="Times New Roman" pitchFamily="18" charset="0"/>
              </a:rPr>
              <a:t>масленичный блин!</a:t>
            </a:r>
            <a:endParaRPr lang="ru-RU" alt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>
              <a:ln>
                <a:solidFill>
                  <a:srgbClr val="FFC000"/>
                </a:solidFill>
              </a:ln>
            </a:endParaRPr>
          </a:p>
          <a:p>
            <a:endParaRPr lang="ru-RU" dirty="0"/>
          </a:p>
        </p:txBody>
      </p:sp>
      <p:pic>
        <p:nvPicPr>
          <p:cNvPr id="3079" name="Picture 7" descr="http://prazdnikvgorode.ru/sites/default/files/24_fevralya_maslen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98989"/>
            <a:ext cx="6552728" cy="4573806"/>
          </a:xfrm>
          <a:prstGeom prst="rect">
            <a:avLst/>
          </a:prstGeom>
          <a:noFill/>
          <a:ln w="190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025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28600"/>
            <a:ext cx="8784976" cy="648072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2800" b="1" i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              </a:t>
            </a:r>
            <a:r>
              <a:rPr lang="ru-RU" altLang="ru-RU" sz="2800" b="1" i="1" dirty="0" smtClean="0">
                <a:solidFill>
                  <a:schemeClr val="bg1"/>
                </a:solidFill>
                <a:latin typeface="Times" charset="-52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i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              </a:t>
            </a:r>
            <a:endParaRPr lang="ru-RU" sz="2800" dirty="0">
              <a:ln>
                <a:solidFill>
                  <a:srgbClr val="FFC000"/>
                </a:solidFill>
              </a:ln>
            </a:endParaRPr>
          </a:p>
        </p:txBody>
      </p:sp>
      <p:pic>
        <p:nvPicPr>
          <p:cNvPr id="6146" name="Picture 2" descr="http://s3.ussur.biz/media/images/events/orig/5635.13928731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504" y="2246484"/>
            <a:ext cx="5776816" cy="4332614"/>
          </a:xfrm>
          <a:prstGeom prst="rect">
            <a:avLst/>
          </a:prstGeom>
          <a:noFill/>
          <a:ln w="190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476672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dirty="0">
                <a:solidFill>
                  <a:schemeClr val="bg1"/>
                </a:solidFill>
              </a:rPr>
              <a:t>Тут </a:t>
            </a:r>
            <a:r>
              <a:rPr lang="ru-RU" sz="2400" b="1" i="1" dirty="0">
                <a:solidFill>
                  <a:srgbClr val="FFFF00"/>
                </a:solidFill>
              </a:rPr>
              <a:t>СРЕДА</a:t>
            </a:r>
            <a:r>
              <a:rPr lang="ru-RU" sz="2400" b="1" i="1" dirty="0">
                <a:solidFill>
                  <a:schemeClr val="bg1"/>
                </a:solidFill>
              </a:rPr>
              <a:t> подходит — "ЛАКОМКОЙ" зовётся. </a:t>
            </a:r>
            <a:br>
              <a:rPr lang="ru-RU" sz="2400" b="1" i="1" dirty="0">
                <a:solidFill>
                  <a:schemeClr val="bg1"/>
                </a:solidFill>
              </a:rPr>
            </a:br>
            <a:r>
              <a:rPr lang="ru-RU" sz="2400" b="1" i="1" dirty="0">
                <a:solidFill>
                  <a:schemeClr val="bg1"/>
                </a:solidFill>
              </a:rPr>
              <a:t>                              Каждая хозяюшка колдует у печи. </a:t>
            </a:r>
            <a:br>
              <a:rPr lang="ru-RU" sz="2400" b="1" i="1" dirty="0">
                <a:solidFill>
                  <a:schemeClr val="bg1"/>
                </a:solidFill>
              </a:rPr>
            </a:br>
            <a:r>
              <a:rPr lang="ru-RU" sz="2400" b="1" i="1" dirty="0">
                <a:solidFill>
                  <a:schemeClr val="bg1"/>
                </a:solidFill>
              </a:rPr>
              <a:t>                              Кулебяки, сырники — всё им удаётся. </a:t>
            </a:r>
            <a:br>
              <a:rPr lang="ru-RU" sz="2400" b="1" i="1" dirty="0">
                <a:solidFill>
                  <a:schemeClr val="bg1"/>
                </a:solidFill>
              </a:rPr>
            </a:br>
            <a:r>
              <a:rPr lang="ru-RU" sz="2400" b="1" i="1" dirty="0">
                <a:solidFill>
                  <a:schemeClr val="bg1"/>
                </a:solidFill>
              </a:rPr>
              <a:t>                              Пироги и блинчики — всё на стол мечи!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860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28600"/>
            <a:ext cx="8784976" cy="648072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2800" b="1" i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              </a:t>
            </a:r>
            <a:r>
              <a:rPr lang="ru-RU" altLang="ru-RU" sz="2800" b="1" i="1" dirty="0" smtClean="0">
                <a:solidFill>
                  <a:schemeClr val="bg1"/>
                </a:solidFill>
                <a:latin typeface="Times" charset="-52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i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              </a:t>
            </a:r>
            <a:endParaRPr lang="ru-RU" sz="2800" dirty="0">
              <a:ln>
                <a:solidFill>
                  <a:srgbClr val="FFC000"/>
                </a:solidFill>
              </a:ln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4624"/>
            <a:ext cx="842493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 </a:t>
            </a:r>
            <a:endParaRPr lang="ru-RU" dirty="0"/>
          </a:p>
          <a:p>
            <a:pPr algn="r"/>
            <a:r>
              <a:rPr lang="ru-RU" sz="2400" b="1" i="1" dirty="0">
                <a:solidFill>
                  <a:schemeClr val="bg1"/>
                </a:solidFill>
              </a:rPr>
              <a:t>А в </a:t>
            </a:r>
            <a:r>
              <a:rPr lang="ru-RU" sz="2400" b="1" i="1" dirty="0">
                <a:solidFill>
                  <a:srgbClr val="FFFF00"/>
                </a:solidFill>
              </a:rPr>
              <a:t>ЧЕТВЕРГ</a:t>
            </a:r>
            <a:r>
              <a:rPr lang="ru-RU" sz="2400" b="1" i="1" dirty="0">
                <a:solidFill>
                  <a:schemeClr val="bg1"/>
                </a:solidFill>
              </a:rPr>
              <a:t> — раздольный "РАЗГУЛЯЙ" приходит. </a:t>
            </a:r>
            <a:br>
              <a:rPr lang="ru-RU" sz="2400" b="1" i="1" dirty="0">
                <a:solidFill>
                  <a:schemeClr val="bg1"/>
                </a:solidFill>
              </a:rPr>
            </a:br>
            <a:r>
              <a:rPr lang="ru-RU" sz="2400" b="1" i="1" dirty="0">
                <a:solidFill>
                  <a:schemeClr val="bg1"/>
                </a:solidFill>
              </a:rPr>
              <a:t>                              Ледяные крепости, снежные бои... </a:t>
            </a:r>
            <a:br>
              <a:rPr lang="ru-RU" sz="2400" b="1" i="1" dirty="0">
                <a:solidFill>
                  <a:schemeClr val="bg1"/>
                </a:solidFill>
              </a:rPr>
            </a:br>
            <a:r>
              <a:rPr lang="ru-RU" sz="2400" b="1" i="1" dirty="0">
                <a:solidFill>
                  <a:schemeClr val="bg1"/>
                </a:solidFill>
              </a:rPr>
              <a:t>                              Тройки с бубенцами на поля выходят, </a:t>
            </a:r>
            <a:br>
              <a:rPr lang="ru-RU" sz="2400" b="1" i="1" dirty="0">
                <a:solidFill>
                  <a:schemeClr val="bg1"/>
                </a:solidFill>
              </a:rPr>
            </a:br>
            <a:r>
              <a:rPr lang="ru-RU" sz="2400" b="1" i="1" dirty="0">
                <a:solidFill>
                  <a:schemeClr val="bg1"/>
                </a:solidFill>
              </a:rPr>
              <a:t>                              Парни ищут девушек — суженых своих.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://www.ikirov.ru/files/1302/0_851b7_f9379a6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110" y="1924250"/>
            <a:ext cx="6501779" cy="4655798"/>
          </a:xfrm>
          <a:prstGeom prst="rect">
            <a:avLst/>
          </a:prstGeom>
          <a:noFill/>
          <a:ln w="190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449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28600"/>
            <a:ext cx="8784976" cy="648072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2800" b="1" i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              </a:t>
            </a:r>
            <a:r>
              <a:rPr lang="ru-RU" altLang="ru-RU" sz="2800" b="1" i="1" dirty="0" smtClean="0">
                <a:solidFill>
                  <a:schemeClr val="bg1"/>
                </a:solidFill>
                <a:latin typeface="Times" charset="-52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i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              </a:t>
            </a:r>
            <a:endParaRPr lang="ru-RU" sz="2800" dirty="0">
              <a:ln>
                <a:solidFill>
                  <a:srgbClr val="FFC000"/>
                </a:solidFill>
              </a:ln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60648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dirty="0">
                <a:solidFill>
                  <a:srgbClr val="FFFF00"/>
                </a:solidFill>
              </a:rPr>
              <a:t>ПЯТНИЦА</a:t>
            </a:r>
            <a:r>
              <a:rPr lang="ru-RU" sz="2400" b="1" i="1" dirty="0">
                <a:solidFill>
                  <a:schemeClr val="bg1"/>
                </a:solidFill>
              </a:rPr>
              <a:t> настала — "ВЕЧЕРОК У ТЁЩИ"... </a:t>
            </a:r>
            <a:br>
              <a:rPr lang="ru-RU" sz="2400" b="1" i="1" dirty="0">
                <a:solidFill>
                  <a:schemeClr val="bg1"/>
                </a:solidFill>
              </a:rPr>
            </a:br>
            <a:r>
              <a:rPr lang="ru-RU" sz="2400" b="1" i="1" dirty="0">
                <a:solidFill>
                  <a:schemeClr val="bg1"/>
                </a:solidFill>
              </a:rPr>
              <a:t>                              Тёща приглашает зятя на блины</a:t>
            </a:r>
            <a:br>
              <a:rPr lang="ru-RU" sz="2400" b="1" i="1" dirty="0">
                <a:solidFill>
                  <a:schemeClr val="bg1"/>
                </a:solidFill>
              </a:rPr>
            </a:br>
            <a:r>
              <a:rPr lang="ru-RU" sz="2400" b="1" i="1" dirty="0">
                <a:solidFill>
                  <a:schemeClr val="bg1"/>
                </a:solidFill>
              </a:rPr>
              <a:t>                              И с икрой, и с сёмгой или чуть попроще — </a:t>
            </a:r>
            <a:br>
              <a:rPr lang="ru-RU" sz="2400" b="1" i="1" dirty="0">
                <a:solidFill>
                  <a:schemeClr val="bg1"/>
                </a:solidFill>
              </a:rPr>
            </a:br>
            <a:r>
              <a:rPr lang="ru-RU" sz="2400" b="1" i="1" dirty="0">
                <a:solidFill>
                  <a:schemeClr val="bg1"/>
                </a:solidFill>
              </a:rPr>
              <a:t>                              Со сметаной, с мёдом, с маслом ели мы.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://www.krasnoznamensk.biz/files/news/news_13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33334"/>
            <a:ext cx="6624736" cy="4481103"/>
          </a:xfrm>
          <a:prstGeom prst="rect">
            <a:avLst/>
          </a:prstGeom>
          <a:noFill/>
          <a:ln w="190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894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28600"/>
            <a:ext cx="8784976" cy="648072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2800" b="1" i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              </a:t>
            </a:r>
            <a:r>
              <a:rPr lang="ru-RU" altLang="ru-RU" sz="2800" b="1" i="1" dirty="0" smtClean="0">
                <a:solidFill>
                  <a:schemeClr val="bg1"/>
                </a:solidFill>
                <a:latin typeface="Times" charset="-52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i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              </a:t>
            </a:r>
            <a:endParaRPr lang="ru-RU" sz="2800" dirty="0">
              <a:ln>
                <a:solidFill>
                  <a:srgbClr val="FFC000"/>
                </a:solidFill>
              </a:ln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332656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dirty="0">
                <a:solidFill>
                  <a:schemeClr val="bg1"/>
                </a:solidFill>
              </a:rPr>
              <a:t>Близится </a:t>
            </a:r>
            <a:r>
              <a:rPr lang="ru-RU" sz="2400" b="1" i="1" dirty="0">
                <a:solidFill>
                  <a:srgbClr val="FFFF00"/>
                </a:solidFill>
              </a:rPr>
              <a:t>СУББОТА</a:t>
            </a:r>
            <a:r>
              <a:rPr lang="ru-RU" sz="2400" b="1" i="1" dirty="0">
                <a:solidFill>
                  <a:schemeClr val="bg1"/>
                </a:solidFill>
              </a:rPr>
              <a:t> — "ЗОЛОВКИ УГОЩЕНЬЕ". </a:t>
            </a:r>
            <a:br>
              <a:rPr lang="ru-RU" sz="2400" b="1" i="1" dirty="0">
                <a:solidFill>
                  <a:schemeClr val="bg1"/>
                </a:solidFill>
              </a:rPr>
            </a:br>
            <a:r>
              <a:rPr lang="ru-RU" sz="2400" b="1" i="1" dirty="0">
                <a:solidFill>
                  <a:schemeClr val="bg1"/>
                </a:solidFill>
              </a:rPr>
              <a:t>                              Вся родня встречается, водит хоровод. </a:t>
            </a:r>
            <a:br>
              <a:rPr lang="ru-RU" sz="2400" b="1" i="1" dirty="0">
                <a:solidFill>
                  <a:schemeClr val="bg1"/>
                </a:solidFill>
              </a:rPr>
            </a:br>
            <a:r>
              <a:rPr lang="ru-RU" sz="2400" b="1" i="1" dirty="0">
                <a:solidFill>
                  <a:schemeClr val="bg1"/>
                </a:solidFill>
              </a:rPr>
              <a:t>                              Праздник продолжается, общее веселье — </a:t>
            </a:r>
            <a:br>
              <a:rPr lang="ru-RU" sz="2400" b="1" i="1" dirty="0">
                <a:solidFill>
                  <a:schemeClr val="bg1"/>
                </a:solidFill>
              </a:rPr>
            </a:br>
            <a:r>
              <a:rPr lang="ru-RU" sz="2400" b="1" i="1" dirty="0">
                <a:solidFill>
                  <a:schemeClr val="bg1"/>
                </a:solidFill>
              </a:rPr>
              <a:t>                              Славно провожает Зимушку народ!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8194" name="Picture 2" descr="http://tourism.pln24.ru/pictures/1202141301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590" y="1945203"/>
            <a:ext cx="5328592" cy="4622818"/>
          </a:xfrm>
          <a:prstGeom prst="rect">
            <a:avLst/>
          </a:prstGeom>
          <a:noFill/>
          <a:ln w="190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912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28600"/>
            <a:ext cx="8784976" cy="648072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2800" b="1" i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              </a:t>
            </a:r>
            <a:r>
              <a:rPr lang="ru-RU" altLang="ru-RU" sz="2800" b="1" i="1" dirty="0" smtClean="0">
                <a:solidFill>
                  <a:schemeClr val="bg1"/>
                </a:solidFill>
                <a:latin typeface="Times" charset="-52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i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              </a:t>
            </a:r>
            <a:endParaRPr lang="ru-RU" sz="2800" dirty="0">
              <a:ln>
                <a:solidFill>
                  <a:srgbClr val="FFC000"/>
                </a:solidFill>
              </a:ln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847" y="228600"/>
            <a:ext cx="912615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" charset="-52"/>
                <a:ea typeface="Times New Roman" pitchFamily="18" charset="0"/>
                <a:cs typeface="Times New Roman" pitchFamily="18" charset="0"/>
              </a:rPr>
              <a:t>ВОСКРЕСЕНЬЕ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 charset="-52"/>
                <a:ea typeface="Times New Roman" pitchFamily="18" charset="0"/>
                <a:cs typeface="Times New Roman" pitchFamily="18" charset="0"/>
              </a:rPr>
              <a:t> светлое быстро наступает, </a:t>
            </a:r>
            <a:b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 charset="-52"/>
                <a:ea typeface="Times New Roman" pitchFamily="18" charset="0"/>
                <a:cs typeface="Times New Roman" pitchFamily="18" charset="0"/>
              </a:rPr>
            </a:b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             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 charset="-52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             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 charset="-52"/>
                <a:ea typeface="Times New Roman" pitchFamily="18" charset="0"/>
                <a:cs typeface="Times New Roman" pitchFamily="18" charset="0"/>
              </a:rPr>
              <a:t> Душу облегчают в тот "ПРОЩЁНЫЙ ДЕНЬ"... </a:t>
            </a:r>
            <a:b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 charset="-52"/>
                <a:ea typeface="Times New Roman" pitchFamily="18" charset="0"/>
                <a:cs typeface="Times New Roman" pitchFamily="18" charset="0"/>
              </a:rPr>
            </a:b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             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 charset="-52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             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 charset="-52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ru-RU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" charset="-52"/>
                <a:ea typeface="Times New Roman" pitchFamily="18" charset="0"/>
                <a:cs typeface="Times New Roman" pitchFamily="18" charset="0"/>
              </a:rPr>
              <a:t>Маслену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 charset="-52"/>
                <a:ea typeface="Times New Roman" pitchFamily="18" charset="0"/>
                <a:cs typeface="Times New Roman" pitchFamily="18" charset="0"/>
              </a:rPr>
              <a:t> соломенную 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 charset="-52"/>
                <a:ea typeface="Times New Roman" pitchFamily="18" charset="0"/>
                <a:cs typeface="Times New Roman" pitchFamily="18" charset="0"/>
              </a:rPr>
              <a:t> Зимушку 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 charset="-52"/>
                <a:ea typeface="Times New Roman" pitchFamily="18" charset="0"/>
                <a:cs typeface="Times New Roman" pitchFamily="18" charset="0"/>
              </a:rPr>
              <a:t> сжигают, </a:t>
            </a:r>
            <a:b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 charset="-52"/>
                <a:ea typeface="Times New Roman" pitchFamily="18" charset="0"/>
                <a:cs typeface="Times New Roman" pitchFamily="18" charset="0"/>
              </a:rPr>
            </a:b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             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 charset="-52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             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 charset="-52"/>
                <a:ea typeface="Times New Roman" pitchFamily="18" charset="0"/>
                <a:cs typeface="Times New Roman" pitchFamily="18" charset="0"/>
              </a:rPr>
              <a:t> Нарядив в тулупчик, валенки, ремень...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69" name="Рисунок 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8150" y="8239125"/>
            <a:ext cx="1184275" cy="153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6" descr="С,Кожин масленица Провод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552" y="2167592"/>
            <a:ext cx="8270137" cy="4249084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2765912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14189"/>
            <a:ext cx="8784976" cy="648072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2800" b="1" i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              </a:t>
            </a:r>
            <a:r>
              <a:rPr lang="ru-RU" altLang="ru-RU" sz="2800" b="1" i="1" dirty="0" smtClean="0">
                <a:solidFill>
                  <a:schemeClr val="bg1"/>
                </a:solidFill>
                <a:latin typeface="Times" charset="-52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i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              </a:t>
            </a:r>
            <a:endParaRPr lang="ru-RU" sz="2800" dirty="0">
              <a:ln>
                <a:solidFill>
                  <a:srgbClr val="FFC000"/>
                </a:solidFill>
              </a:ln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214189"/>
            <a:ext cx="8624540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chemeClr val="bg1"/>
                </a:solidFill>
              </a:rPr>
              <a:t>Пышные гуляния Ярмарка венчает. </a:t>
            </a:r>
            <a:br>
              <a:rPr lang="ru-RU" sz="2400" b="1" i="1" dirty="0">
                <a:solidFill>
                  <a:schemeClr val="bg1"/>
                </a:solidFill>
              </a:rPr>
            </a:br>
            <a:r>
              <a:rPr lang="ru-RU" sz="2400" b="1" i="1" dirty="0">
                <a:solidFill>
                  <a:schemeClr val="bg1"/>
                </a:solidFill>
              </a:rPr>
              <a:t>                              До свиданья, Масленица, приходи опять! </a:t>
            </a:r>
            <a:br>
              <a:rPr lang="ru-RU" sz="2400" b="1" i="1" dirty="0">
                <a:solidFill>
                  <a:schemeClr val="bg1"/>
                </a:solidFill>
              </a:rPr>
            </a:br>
            <a:r>
              <a:rPr lang="ru-RU" sz="2400" b="1" i="1" dirty="0">
                <a:solidFill>
                  <a:schemeClr val="bg1"/>
                </a:solidFill>
              </a:rPr>
              <a:t>                              Через год Красавицу снова повстречаем, </a:t>
            </a:r>
            <a:br>
              <a:rPr lang="ru-RU" sz="2400" b="1" i="1" dirty="0">
                <a:solidFill>
                  <a:schemeClr val="bg1"/>
                </a:solidFill>
              </a:rPr>
            </a:br>
            <a:r>
              <a:rPr lang="ru-RU" sz="2400" b="1" i="1" dirty="0">
                <a:solidFill>
                  <a:schemeClr val="bg1"/>
                </a:solidFill>
              </a:rPr>
              <a:t>                              Снова будем праздновать, блинами угощать!</a:t>
            </a:r>
            <a:endParaRPr lang="ru-RU" sz="2400" dirty="0">
              <a:solidFill>
                <a:schemeClr val="bg1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69" name="Рисунок 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8150" y="8239125"/>
            <a:ext cx="1184275" cy="153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http://bk55.ru/fileadmin/bkinform/image/0_MC/49/palitra/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2" y="2060848"/>
            <a:ext cx="6782641" cy="4391397"/>
          </a:xfrm>
          <a:prstGeom prst="rect">
            <a:avLst/>
          </a:prstGeom>
          <a:noFill/>
          <a:ln w="190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5422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42</Words>
  <Application>Microsoft Office PowerPoint</Application>
  <PresentationFormat>Экран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Фсук</dc:creator>
  <cp:lastModifiedBy>Фсук</cp:lastModifiedBy>
  <cp:revision>6</cp:revision>
  <dcterms:created xsi:type="dcterms:W3CDTF">2014-03-13T16:20:04Z</dcterms:created>
  <dcterms:modified xsi:type="dcterms:W3CDTF">2014-03-13T17:04:17Z</dcterms:modified>
</cp:coreProperties>
</file>