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600F875-43ED-4770-B8A9-8A083CAC23D2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704D19E-2D51-4EDC-A119-396762A9FD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89B06AA-7FA5-446D-BB6F-FC25433F2DC4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57A03F1-6D62-42F5-81A4-CA42BF8B25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D08FB9-AA72-4621-B4CE-B3DC5DB7796B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4E971-08EE-45B9-BAF0-598E9A403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7988BC-0A16-4019-96F1-65F93AAE55E8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0B4D-F8D2-443A-BD25-EFFCD4744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6F24D-3A1A-4599-AECA-1666E34026B7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9371B-1DC8-41D3-BB72-90B3B5DD26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C3CA8-B395-4487-8530-1A5CC04C6DE6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D3604-FB85-4CAE-AA13-A8FE07B70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8DB5E-3202-40D8-9EE7-5A259FDDA725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0CF97-76BA-483B-80D0-BD1BF3EEE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72834D-DFD4-4D01-9BA2-0D9AC56B66FA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6C300-7E8B-475D-A1CE-630FF6A4C4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14003-0415-4F2F-8749-388F2842AC94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9ACCF-C3A0-48A2-B6DC-A1CBB37F81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70EFB-09E6-4E02-AA0C-9C660676B3A9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D91E7-3746-4F3D-A4A5-934EB8CDF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3D6C4-305C-43FE-AB8A-F5D42CD505CD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6646D-E75D-496E-8D3C-80072A2C0A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E4146-EDED-47EB-A687-1E36C10B5662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AB20C-39CB-40CE-BDCD-484FF904C7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FC753-5C86-47A7-ADFA-B4124CA20BC1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745B6-A23C-461D-9286-8BD3B4F94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87ADAC2-1B1D-4044-87B1-8F2BC3DF323F}" type="datetimeFigureOut">
              <a:rPr lang="ru-RU"/>
              <a:pPr>
                <a:defRPr/>
              </a:pPr>
              <a:t>22.05.2011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B9BE6F-27C0-46B4-BDBA-99E1F4DD0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38" y="142875"/>
            <a:ext cx="7772400" cy="147002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  <a:latin typeface="Arial Black" pitchFamily="34" charset="0"/>
              </a:rPr>
              <a:t>Памяти «высокий звездный свет»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50" y="1000125"/>
            <a:ext cx="8501063" cy="54292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(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</a:rPr>
              <a:t>Фотоэкскурсия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> по местам, связанным с жизнью и творчеством Т. Белозерова в Омске 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</a:rPr>
              <a:t>)</a:t>
            </a:r>
            <a:r>
              <a:rPr lang="en-US" sz="24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endParaRPr lang="en-US" sz="24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                </a:t>
            </a:r>
            <a:r>
              <a:rPr lang="ru-RU" sz="2000" dirty="0" smtClean="0">
                <a:solidFill>
                  <a:srgbClr val="FF0000"/>
                </a:solidFill>
              </a:rPr>
              <a:t>   </a:t>
            </a:r>
            <a:r>
              <a:rPr lang="en-US" sz="2000" dirty="0" smtClean="0">
                <a:solidFill>
                  <a:srgbClr val="FF0000"/>
                </a:solidFill>
              </a:rPr>
              <a:t> 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Я богат! Я все еще богат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Светом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звезд на синем небосклоне,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Золотыми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бликами в затоне,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 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Ветерком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,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подувшим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наугад….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        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Я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богат уже немало лет,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Я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богатства своего не прячу,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Я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не плачу по нему, а трачу…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        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  Здравствуй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, мой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высокий                           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Звездный 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свет!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                                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Т</a:t>
            </a:r>
            <a:r>
              <a:rPr lang="ru-RU" sz="2000" dirty="0">
                <a:solidFill>
                  <a:srgbClr val="FF0000"/>
                </a:solidFill>
                <a:latin typeface="Arial Black" pitchFamily="34" charset="0"/>
              </a:rPr>
              <a:t>. </a:t>
            </a:r>
            <a:r>
              <a:rPr lang="ru-RU" sz="2000" dirty="0" smtClean="0">
                <a:solidFill>
                  <a:srgbClr val="FF0000"/>
                </a:solidFill>
                <a:latin typeface="Arial Black" pitchFamily="34" charset="0"/>
              </a:rPr>
              <a:t>  Белозеров.</a:t>
            </a:r>
            <a:endParaRPr lang="ru-RU" sz="2000" dirty="0">
              <a:solidFill>
                <a:srgbClr val="FF0000"/>
              </a:solidFill>
              <a:latin typeface="Arial Black" pitchFamily="34" charset="0"/>
            </a:endParaRPr>
          </a:p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052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773238"/>
            <a:ext cx="3100387" cy="353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6161088"/>
            <a:ext cx="8572500" cy="696912"/>
          </a:xfrm>
        </p:spPr>
        <p:txBody>
          <a:bodyPr>
            <a:noAutofit/>
          </a:bodyPr>
          <a:lstStyle/>
          <a:p>
            <a:r>
              <a:rPr lang="ru-RU" sz="2000" cap="none" dirty="0" smtClean="0">
                <a:solidFill>
                  <a:srgbClr val="0D0D0D"/>
                </a:solidFill>
              </a:rPr>
              <a:t>        </a:t>
            </a:r>
            <a:endParaRPr lang="ru-RU" sz="2000" cap="none" dirty="0" smtClean="0">
              <a:solidFill>
                <a:srgbClr val="0D0D0D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PC010057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42938" y="285750"/>
            <a:ext cx="7572375" cy="5680075"/>
          </a:xfr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6143625"/>
            <a:ext cx="76177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 sz="1400" dirty="0" smtClean="0">
                <a:solidFill>
                  <a:srgbClr val="558ED5"/>
                </a:solidFill>
                <a:latin typeface="Arial Black" pitchFamily="34" charset="0"/>
                <a:cs typeface="Times New Roman" pitchFamily="18" charset="0"/>
              </a:rPr>
              <a:t>                     В </a:t>
            </a:r>
            <a:r>
              <a:rPr lang="ru-RU" sz="1400" dirty="0">
                <a:solidFill>
                  <a:srgbClr val="558ED5"/>
                </a:solidFill>
                <a:latin typeface="Arial Black" pitchFamily="34" charset="0"/>
                <a:cs typeface="Times New Roman" pitchFamily="18" charset="0"/>
              </a:rPr>
              <a:t>музее им. Достоевского на выставке «Страна </a:t>
            </a:r>
            <a:r>
              <a:rPr lang="ru-RU" sz="1400" dirty="0" err="1">
                <a:solidFill>
                  <a:srgbClr val="558ED5"/>
                </a:solidFill>
                <a:latin typeface="Arial Black" pitchFamily="34" charset="0"/>
                <a:cs typeface="Times New Roman" pitchFamily="18" charset="0"/>
              </a:rPr>
              <a:t>Белозерия</a:t>
            </a:r>
            <a:r>
              <a:rPr lang="ru-RU" sz="1400" dirty="0">
                <a:solidFill>
                  <a:srgbClr val="558ED5"/>
                </a:solidFill>
                <a:latin typeface="Arial Black" pitchFamily="34" charset="0"/>
                <a:cs typeface="Times New Roman" pitchFamily="18" charset="0"/>
              </a:rPr>
              <a:t>»</a:t>
            </a:r>
            <a:endParaRPr lang="ru-RU" dirty="0">
              <a:solidFill>
                <a:srgbClr val="558ED5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idx="1"/>
          </p:nvPr>
        </p:nvSpPr>
        <p:spPr>
          <a:xfrm>
            <a:off x="285750" y="285750"/>
            <a:ext cx="8643938" cy="62865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Жил на свете волшебник – </a:t>
            </a:r>
            <a:r>
              <a:rPr lang="ru-RU" dirty="0" err="1">
                <a:solidFill>
                  <a:srgbClr val="0070C0"/>
                </a:solidFill>
                <a:latin typeface="Arial Black" pitchFamily="34" charset="0"/>
              </a:rPr>
              <a:t>волшебник</a:t>
            </a: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 из страны детства, который обладал счастливым даром: повсюду находить поэзию. Страна эта называлась </a:t>
            </a:r>
            <a:r>
              <a:rPr lang="ru-RU" dirty="0" err="1">
                <a:solidFill>
                  <a:srgbClr val="0070C0"/>
                </a:solidFill>
                <a:latin typeface="Arial Black" pitchFamily="34" charset="0"/>
              </a:rPr>
              <a:t>Белозерия</a:t>
            </a: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, а </a:t>
            </a:r>
            <a:r>
              <a:rPr lang="ru-RU" dirty="0" err="1">
                <a:solidFill>
                  <a:srgbClr val="0070C0"/>
                </a:solidFill>
                <a:latin typeface="Arial Black" pitchFamily="34" charset="0"/>
              </a:rPr>
              <a:t>волшебникои</a:t>
            </a: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 этим был Тимофей Максимович Белозеров. «Жизнь избрала его в поэты…» , и он до конца оставался верным своему предназначению, неся людям добро и свет. Потому что не мог иначе, потому что считал: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Надо этим светом поделиться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Впрочем,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Он давно к тому привык,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Певчая нахохленная птица –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Тимофей, писатель детских книг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                                  ( В. Макаров 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    Волшебник из страны детства, посетивший однажды нашу землю, вернулся к себе домой, выполняя извечный закон земной жизни. Но остались его книги, продолжающие творить чудеса. Откроешь любую страничку – и мир преображается: кругом « праздник солнечного света» , любовь и радость наполняют сердца, и мы вместе с поэтом-волшебником как бы стоим « на солнечной гриве» и любуемся красотой родного края!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70C0"/>
                </a:solidFill>
                <a:latin typeface="Arial Black" pitchFamily="34" charset="0"/>
              </a:rPr>
              <a:t>    Спасибо тебе, добрый волшебник, за твой светлый след на земле!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Содержимое 3" descr="PC020070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214438"/>
            <a:ext cx="6883400" cy="5162550"/>
          </a:xfrm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6334125"/>
            <a:ext cx="7762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1400">
                <a:cs typeface="Times New Roman" pitchFamily="18" charset="0"/>
              </a:rPr>
              <a:t>                                  Мемориальная доска с горельефом работы скульптора Ф.Д. Бугаенко.</a:t>
            </a:r>
            <a:endParaRPr lang="ru-RU" sz="900"/>
          </a:p>
          <a:p>
            <a:pPr eaLnBrk="0" hangingPunct="0"/>
            <a:r>
              <a:rPr lang="ru-RU" sz="1400">
                <a:cs typeface="Times New Roman" pitchFamily="18" charset="0"/>
              </a:rPr>
              <a:t>                                                      Установлена  4 сентября 1987 года.</a:t>
            </a: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4375" y="0"/>
            <a:ext cx="7715250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 Омске немало памятных мест, связанных с жизнью и творчеством нашего замечательного земляка  Тимофея Максимовича Белозерова. Но мы расскажем лишь о некоторых из них. И сопровождать нас будут его стихи –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стихи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 из последнего сборника «Лебедушка»…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69753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latin typeface="Arial Black" pitchFamily="34" charset="0"/>
              </a:rPr>
              <a:t>В </a:t>
            </a:r>
            <a:r>
              <a:rPr lang="ru-RU" dirty="0">
                <a:latin typeface="Arial Black" pitchFamily="34" charset="0"/>
              </a:rPr>
              <a:t>тихом месте, недалеко от набережной его любимой реки, в доме № 2 по улице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 Black" pitchFamily="34" charset="0"/>
              </a:rPr>
              <a:t>Ч. Валиханова провел последние годы жизни Т.М. Белозеров. Он и сейчас задумчиво смотрит на нас с фасада </a:t>
            </a:r>
            <a:r>
              <a:rPr lang="ru-RU" dirty="0" err="1">
                <a:latin typeface="Arial Black" pitchFamily="34" charset="0"/>
              </a:rPr>
              <a:t>многоэтажки</a:t>
            </a:r>
            <a:r>
              <a:rPr lang="ru-RU" dirty="0">
                <a:latin typeface="Arial Black" pitchFamily="34" charset="0"/>
              </a:rPr>
              <a:t> и как будто говорит: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Arial Black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Открой окно и на реку взгляни: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Ее пересекли вечерние огни,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Она блестит – от неба </a:t>
            </a:r>
            <a:r>
              <a:rPr lang="ru-RU" dirty="0" err="1">
                <a:solidFill>
                  <a:srgbClr val="FF0000"/>
                </a:solidFill>
                <a:latin typeface="Arial Black" pitchFamily="34" charset="0"/>
              </a:rPr>
              <a:t>голубая</a:t>
            </a: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У ветел- синяя, на быстрине- рябая,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Со звездами и серпиком луны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Он полна глубокой тишины,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И запоздалый белый теплоход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По ней в затон на цыпочках идет…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FF0000"/>
                </a:solidFill>
                <a:latin typeface="Arial Black" pitchFamily="34" charset="0"/>
              </a:rPr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Содержимое 3" descr="PC010059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2875" y="142875"/>
            <a:ext cx="4732338" cy="3548063"/>
          </a:xfrm>
        </p:spPr>
      </p:pic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5000625" y="0"/>
            <a:ext cx="414337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Трубы, опушенные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Накипью дымов,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Ярко освещенные</a:t>
            </a:r>
            <a:b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</a:br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Номера домов;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 свету колышется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Падающий снег,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Из-за ставен слышится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Музыка и смех;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Розовеет к холоду –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Синий небосклон,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И трамвай по городу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Рассыпает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Звон 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285750" y="4000500"/>
            <a:ext cx="45720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cs typeface="Times New Roman" pitchFamily="18" charset="0"/>
              </a:rPr>
              <a:t> </a:t>
            </a:r>
            <a:r>
              <a:rPr lang="ru-RU">
                <a:latin typeface="Arial Black" pitchFamily="34" charset="0"/>
                <a:cs typeface="Times New Roman" pitchFamily="18" charset="0"/>
              </a:rPr>
              <a:t>Омичи, живущие в городке Нефтяников, хорощо знают, где находится улица Тимофея Белозерова: она расположена недалеко от улицы Светлой, тянется параллельно улице Заозерной…</a:t>
            </a:r>
            <a:endParaRPr lang="ru-RU">
              <a:latin typeface="Arial Black" pitchFamily="34" charset="0"/>
            </a:endParaRPr>
          </a:p>
          <a:p>
            <a:pPr eaLnBrk="0" hangingPunct="0"/>
            <a:r>
              <a:rPr lang="ru-RU">
                <a:latin typeface="Arial Black" pitchFamily="34" charset="0"/>
                <a:cs typeface="Times New Roman" pitchFamily="18" charset="0"/>
              </a:rPr>
              <a:t>   Не о таких ли улицах писал поэт в стихотворении « На рабочей окраине»</a:t>
            </a:r>
            <a:r>
              <a:rPr lang="ru-RU">
                <a:cs typeface="Times New Roman" pitchFamily="18" charset="0"/>
              </a:rPr>
              <a:t>:</a:t>
            </a: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Содержимое 3" descr="PB250045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14313" y="142875"/>
            <a:ext cx="3810000" cy="2857500"/>
          </a:xfrm>
        </p:spPr>
      </p:pic>
      <p:sp>
        <p:nvSpPr>
          <p:cNvPr id="8195" name="Rectangle 1"/>
          <p:cNvSpPr>
            <a:spLocks noChangeArrowheads="1"/>
          </p:cNvSpPr>
          <p:nvPr/>
        </p:nvSpPr>
        <p:spPr bwMode="auto">
          <a:xfrm>
            <a:off x="4214813" y="0"/>
            <a:ext cx="4929187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Arial Black" pitchFamily="34" charset="0"/>
                <a:cs typeface="Times New Roman" pitchFamily="18" charset="0"/>
              </a:rPr>
              <a:t>Не прошло и года со дня смерти поэта, как именем Тимофея Белозерова стала называться детская библиотека,которая находится на Левом берегу по адресу: ул. Бережного, 3. В библиотеке создана музейная экспозиция, рассказывающая о жизни и творчестве Т.М. Белозерова.</a:t>
            </a:r>
            <a:endParaRPr lang="ru-RU" sz="900">
              <a:latin typeface="Arial Black" pitchFamily="34" charset="0"/>
            </a:endParaRPr>
          </a:p>
          <a:p>
            <a:pPr eaLnBrk="0" hangingPunct="0"/>
            <a:r>
              <a:rPr lang="ru-RU" sz="1400">
                <a:latin typeface="Arial Black" pitchFamily="34" charset="0"/>
                <a:cs typeface="Times New Roman" pitchFamily="18" charset="0"/>
              </a:rPr>
              <a:t>      Недавно, 28 ноября 2007 года, в библиотеке состоялась презентация книги</a:t>
            </a:r>
            <a:endParaRPr lang="ru-RU" sz="900">
              <a:latin typeface="Arial Black" pitchFamily="34" charset="0"/>
            </a:endParaRPr>
          </a:p>
          <a:p>
            <a:pPr eaLnBrk="0" hangingPunct="0"/>
            <a:r>
              <a:rPr lang="ru-RU" sz="1400">
                <a:latin typeface="Arial Black" pitchFamily="34" charset="0"/>
                <a:cs typeface="Times New Roman" pitchFamily="18" charset="0"/>
              </a:rPr>
              <a:t>«Праздник солнечного света». На форзаце книги – автограф – пожелание юным читателям вдовы поэта Веры Ильиничны Белозеровой.</a:t>
            </a:r>
            <a:endParaRPr lang="ru-RU">
              <a:latin typeface="Arial Black" pitchFamily="34" charset="0"/>
            </a:endParaRPr>
          </a:p>
        </p:txBody>
      </p:sp>
      <p:sp>
        <p:nvSpPr>
          <p:cNvPr id="8196" name="Rectangle 2"/>
          <p:cNvSpPr>
            <a:spLocks noChangeArrowheads="1"/>
          </p:cNvSpPr>
          <p:nvPr/>
        </p:nvSpPr>
        <p:spPr bwMode="auto">
          <a:xfrm>
            <a:off x="0" y="3071813"/>
            <a:ext cx="10072688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Arial Black" pitchFamily="34" charset="0"/>
                <a:cs typeface="Times New Roman" pitchFamily="18" charset="0"/>
              </a:rPr>
              <a:t>В книге «Лебедушка», которая посвящена автором Вере Белозеровой, есть </a:t>
            </a:r>
          </a:p>
          <a:p>
            <a:r>
              <a:rPr lang="ru-RU" sz="1400">
                <a:latin typeface="Arial Black" pitchFamily="34" charset="0"/>
                <a:cs typeface="Times New Roman" pitchFamily="18" charset="0"/>
              </a:rPr>
              <a:t>замечательное стихотворение </a:t>
            </a:r>
          </a:p>
          <a:p>
            <a:r>
              <a:rPr lang="ru-RU" sz="1400">
                <a:latin typeface="Arial Black" pitchFamily="34" charset="0"/>
                <a:cs typeface="Times New Roman" pitchFamily="18" charset="0"/>
              </a:rPr>
              <a:t>  « Наши друзья», а в нем такие строки</a:t>
            </a:r>
            <a:r>
              <a:rPr lang="en-US" sz="1400">
                <a:latin typeface="Arial Black" pitchFamily="34" charset="0"/>
                <a:cs typeface="Times New Roman" pitchFamily="18" charset="0"/>
              </a:rPr>
              <a:t>:</a:t>
            </a:r>
            <a:endParaRPr lang="ru-RU" sz="1400">
              <a:latin typeface="Arial Black" pitchFamily="34" charset="0"/>
              <a:cs typeface="Times New Roman" pitchFamily="18" charset="0"/>
            </a:endParaRPr>
          </a:p>
          <a:p>
            <a:endParaRPr lang="ru-RU" sz="1400">
              <a:solidFill>
                <a:srgbClr val="FF0000"/>
              </a:solidFill>
              <a:latin typeface="Arial Black" pitchFamily="34" charset="0"/>
              <a:cs typeface="Times New Roman" pitchFamily="18" charset="0"/>
            </a:endParaRPr>
          </a:p>
          <a:p>
            <a:r>
              <a:rPr lang="ru-RU" sz="1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 переулке, за углом,</a:t>
            </a:r>
            <a:endParaRPr lang="ru-RU" sz="9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1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Вырос новый Книжкин Дом.</a:t>
            </a:r>
            <a:endParaRPr lang="ru-RU" sz="9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1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Собрались со всей страны</a:t>
            </a:r>
            <a:r>
              <a:rPr lang="ru-RU" sz="9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1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Книжки-новоселы.</a:t>
            </a:r>
            <a:endParaRPr lang="ru-RU" sz="9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1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Чинно стали вдоль стены,</a:t>
            </a:r>
            <a:endParaRPr lang="ru-RU" sz="9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1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Ждут ребят из школы.</a:t>
            </a:r>
            <a:endParaRPr lang="ru-RU" sz="9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1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А ребята- тут как тут –</a:t>
            </a:r>
            <a:endParaRPr lang="ru-RU" sz="9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1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Не замешкались – идут…</a:t>
            </a:r>
            <a:endParaRPr lang="ru-RU" sz="9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1400">
                <a:latin typeface="Arial Black" pitchFamily="34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1400">
                <a:latin typeface="Arial Black" pitchFamily="34" charset="0"/>
                <a:cs typeface="Times New Roman" pitchFamily="18" charset="0"/>
              </a:rPr>
              <a:t>Тимофей Максимович искренне радовался читающим школьникам и считал, </a:t>
            </a:r>
          </a:p>
          <a:p>
            <a:pPr eaLnBrk="0" hangingPunct="0"/>
            <a:r>
              <a:rPr lang="ru-RU" sz="1400">
                <a:latin typeface="Arial Black" pitchFamily="34" charset="0"/>
                <a:cs typeface="Times New Roman" pitchFamily="18" charset="0"/>
              </a:rPr>
              <a:t>что только книги - лекарство  </a:t>
            </a:r>
          </a:p>
          <a:p>
            <a:pPr eaLnBrk="0" hangingPunct="0"/>
            <a:r>
              <a:rPr lang="ru-RU" sz="1400">
                <a:latin typeface="Arial Black" pitchFamily="34" charset="0"/>
                <a:cs typeface="Times New Roman" pitchFamily="18" charset="0"/>
              </a:rPr>
              <a:t>от глупости и «небывалой пустоты».</a:t>
            </a:r>
            <a:endParaRPr lang="ru-RU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C02006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44" y="142852"/>
            <a:ext cx="4095746" cy="307181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219" name="Rectangle 1"/>
          <p:cNvSpPr>
            <a:spLocks noChangeArrowheads="1"/>
          </p:cNvSpPr>
          <p:nvPr/>
        </p:nvSpPr>
        <p:spPr bwMode="auto">
          <a:xfrm>
            <a:off x="0" y="3143250"/>
            <a:ext cx="4786313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>
                <a:latin typeface="Arial Black" pitchFamily="34" charset="0"/>
                <a:cs typeface="Times New Roman" pitchFamily="18" charset="0"/>
              </a:rPr>
              <a:t>5 августа 2005 года на бульваре Мартынова был открыт еще один памятный знак – камень с именем Тимофея Белозерова.  Бульвар Мартынова в Омске называют аллеей литераторов. Камень Т. Белозерова пятый памятный знак в честь омских поэтов и писателей.  Старшее поколение помнит, каким он был человеком, молодые читатели знают его героев. У камня читают стихи поэта, вспоминают, грустят…</a:t>
            </a:r>
            <a:endParaRPr lang="ru-RU">
              <a:latin typeface="Arial Black" pitchFamily="34" charset="0"/>
            </a:endParaRPr>
          </a:p>
        </p:txBody>
      </p:sp>
      <p:sp>
        <p:nvSpPr>
          <p:cNvPr id="9220" name="Rectangle 2"/>
          <p:cNvSpPr>
            <a:spLocks noChangeArrowheads="1"/>
          </p:cNvSpPr>
          <p:nvPr/>
        </p:nvSpPr>
        <p:spPr bwMode="auto">
          <a:xfrm>
            <a:off x="4857750" y="0"/>
            <a:ext cx="428625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400"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>
                <a:latin typeface="Arial Black" pitchFamily="34" charset="0"/>
                <a:cs typeface="Times New Roman" pitchFamily="18" charset="0"/>
              </a:rPr>
              <a:t>И невольно слышится:</a:t>
            </a:r>
            <a:endParaRPr lang="ru-RU" sz="2000">
              <a:latin typeface="Arial Black" pitchFamily="34" charset="0"/>
            </a:endParaRPr>
          </a:p>
          <a:p>
            <a:pPr eaLnBrk="0" hangingPunct="0"/>
            <a:endParaRPr lang="ru-RU" sz="2800">
              <a:cs typeface="Times New Roman" pitchFamily="18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 березу, на рябину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Налюбуюсь я и сгину.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Стану солнечным, воздушным,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Как над лесом облака,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Безмятежным и послушным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Дуновенью ветерка. – 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Стану тем, чем в жизни жил,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Чем на свете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  <a:p>
            <a:pPr eaLnBrk="0" hangingPunct="0"/>
            <a:r>
              <a:rPr lang="ru-RU" sz="2400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Дорожил.</a:t>
            </a:r>
            <a:endParaRPr lang="ru-RU" sz="240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285750"/>
            <a:ext cx="8472487" cy="62865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latin typeface="Arial Black" pitchFamily="34" charset="0"/>
              </a:rPr>
              <a:t>Тимофей Максимович Белозеров прожил всего 56 лет и издал 69 книг общим тиражом 16 миллионов экземпляров. Наверно, не найдется в нашей стране библиотеки, где бы на полках не стояли его книги о сказочном Лесном </a:t>
            </a:r>
            <a:r>
              <a:rPr lang="ru-RU" sz="5600" dirty="0" err="1">
                <a:latin typeface="Arial Black" pitchFamily="34" charset="0"/>
              </a:rPr>
              <a:t>Плакунчике</a:t>
            </a:r>
            <a:r>
              <a:rPr lang="ru-RU" sz="5600" dirty="0">
                <a:latin typeface="Arial Black" pitchFamily="34" charset="0"/>
              </a:rPr>
              <a:t>, о прекрасной сибирской природе.  Несколько поколений читателей выросло на </a:t>
            </a:r>
            <a:r>
              <a:rPr lang="ru-RU" sz="5600" dirty="0" err="1">
                <a:latin typeface="Arial Black" pitchFamily="34" charset="0"/>
              </a:rPr>
              <a:t>белозеровских</a:t>
            </a:r>
            <a:r>
              <a:rPr lang="ru-RU" sz="5600" dirty="0">
                <a:latin typeface="Arial Black" pitchFamily="34" charset="0"/>
              </a:rPr>
              <a:t> книгах. Он жил в Омске, но его знает вся страна.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latin typeface="Arial Black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latin typeface="Arial Black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Вся жизнь прошла –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В один рассвет.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Весь путь пролег –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Одной сторонкой.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Свой век прошел – прожил поэт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С душой и совестью ребенка.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Прошелестел, как ветерок…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Расцвел в росинке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Яркий лучик…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Придет на тихий бугорок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Седой, как лунь,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Лесной </a:t>
            </a:r>
            <a:r>
              <a:rPr lang="ru-RU" sz="5600" dirty="0" err="1">
                <a:solidFill>
                  <a:srgbClr val="FF0000"/>
                </a:solidFill>
                <a:latin typeface="Arial Black" pitchFamily="34" charset="0"/>
              </a:rPr>
              <a:t>Плакунчик</a:t>
            </a: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Покуда дети будут петь,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Играть в лапту,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Учиться в школе,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Он будет день и год сидеть,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А может – век…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А может – боле…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                  ( В. </a:t>
            </a:r>
            <a:r>
              <a:rPr lang="ru-RU" sz="5600" dirty="0" err="1">
                <a:solidFill>
                  <a:srgbClr val="FF0000"/>
                </a:solidFill>
                <a:latin typeface="Arial Black" pitchFamily="34" charset="0"/>
              </a:rPr>
              <a:t>Балачан</a:t>
            </a:r>
            <a:r>
              <a:rPr lang="ru-RU" sz="5600" dirty="0">
                <a:solidFill>
                  <a:srgbClr val="FF0000"/>
                </a:solidFill>
                <a:latin typeface="Arial Black" pitchFamily="34" charset="0"/>
              </a:rPr>
              <a:t> 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5600" dirty="0">
                <a:solidFill>
                  <a:srgbClr val="FF0000"/>
                </a:solidFill>
              </a:rPr>
              <a:t> 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</TotalTime>
  <Words>656</Words>
  <Application>Microsoft Office PowerPoint</Application>
  <PresentationFormat>Экран (4:3)</PresentationFormat>
  <Paragraphs>109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Calibri</vt:lpstr>
      <vt:lpstr>Arial</vt:lpstr>
      <vt:lpstr>Arial Black</vt:lpstr>
      <vt:lpstr>Times New Roman</vt:lpstr>
      <vt:lpstr>Тема Office</vt:lpstr>
      <vt:lpstr>Памяти «высокий звездный свет»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 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Памяти «высокий звездный свет» </dc:title>
  <dc:creator>Pahan</dc:creator>
  <cp:lastModifiedBy>Valued Acer Customer</cp:lastModifiedBy>
  <cp:revision>16</cp:revision>
  <dcterms:created xsi:type="dcterms:W3CDTF">2007-12-10T02:32:22Z</dcterms:created>
  <dcterms:modified xsi:type="dcterms:W3CDTF">2011-05-22T04:50:20Z</dcterms:modified>
</cp:coreProperties>
</file>