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57" r:id="rId4"/>
    <p:sldId id="258" r:id="rId5"/>
    <p:sldId id="260" r:id="rId6"/>
    <p:sldId id="262" r:id="rId7"/>
    <p:sldId id="275" r:id="rId8"/>
    <p:sldId id="274" r:id="rId9"/>
    <p:sldId id="261" r:id="rId10"/>
    <p:sldId id="263" r:id="rId11"/>
    <p:sldId id="264" r:id="rId12"/>
    <p:sldId id="265" r:id="rId13"/>
    <p:sldId id="276" r:id="rId14"/>
    <p:sldId id="268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129C4-7564-4E92-ACE0-08262521B78D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9F9C-6AB9-40F6-B9C9-9C5E9F6EB2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237428-8813-4329-B3AC-FB03BC1AAD8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838200"/>
            <a:ext cx="61722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Государственное  бюджетное дошкольное образовательное учреждение детский сад № 362 компенсирующего вида Кировского района </a:t>
            </a:r>
            <a:b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Санкт-Петербурга</a:t>
            </a:r>
            <a:endParaRPr lang="ru-RU" sz="2000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8458200" cy="3886200"/>
          </a:xfrm>
        </p:spPr>
        <p:txBody>
          <a:bodyPr>
            <a:normAutofit fontScale="92500" lnSpcReduction="10000"/>
          </a:bodyPr>
          <a:lstStyle/>
          <a:p>
            <a:pPr marR="0" algn="ctr">
              <a:lnSpc>
                <a:spcPct val="90000"/>
              </a:lnSpc>
            </a:pP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Совместная деятельность с детьми по ознакомлению с традиционными </a:t>
            </a:r>
            <a:r>
              <a:rPr lang="ru-RU" smtClean="0">
                <a:solidFill>
                  <a:schemeClr val="tx1"/>
                </a:solidFill>
              </a:rPr>
              <a:t>народными играми</a:t>
            </a:r>
            <a:endParaRPr lang="ru-RU" dirty="0" smtClean="0">
              <a:solidFill>
                <a:schemeClr val="tx1"/>
              </a:solidFill>
            </a:endParaRPr>
          </a:p>
          <a:p>
            <a:pPr marR="0">
              <a:lnSpc>
                <a:spcPct val="90000"/>
              </a:lnSpc>
            </a:pPr>
            <a:endParaRPr lang="ru-RU" sz="2400" dirty="0" smtClean="0"/>
          </a:p>
          <a:p>
            <a:pPr marR="0">
              <a:lnSpc>
                <a:spcPct val="90000"/>
              </a:lnSpc>
            </a:pPr>
            <a:endParaRPr lang="ru-RU" sz="2400" dirty="0" smtClean="0"/>
          </a:p>
          <a:p>
            <a:pPr marR="0">
              <a:lnSpc>
                <a:spcPct val="90000"/>
              </a:lnSpc>
            </a:pPr>
            <a:endParaRPr lang="ru-RU" sz="2400" dirty="0" smtClean="0"/>
          </a:p>
          <a:p>
            <a:pPr marR="0" algn="r">
              <a:lnSpc>
                <a:spcPct val="90000"/>
              </a:lnSpc>
            </a:pPr>
            <a:r>
              <a:rPr lang="ru-RU" sz="1500" dirty="0" smtClean="0">
                <a:solidFill>
                  <a:schemeClr val="tx1"/>
                </a:solidFill>
              </a:rPr>
              <a:t>Воспитатель высшей категории </a:t>
            </a:r>
          </a:p>
          <a:p>
            <a:pPr marR="0" algn="r">
              <a:lnSpc>
                <a:spcPct val="90000"/>
              </a:lnSpc>
            </a:pPr>
            <a:r>
              <a:rPr lang="ru-RU" sz="1500" dirty="0" smtClean="0">
                <a:solidFill>
                  <a:schemeClr val="tx1"/>
                </a:solidFill>
              </a:rPr>
              <a:t>Старикова Елена Александровна</a:t>
            </a:r>
          </a:p>
          <a:p>
            <a:pPr marR="0">
              <a:lnSpc>
                <a:spcPct val="90000"/>
              </a:lnSpc>
            </a:pPr>
            <a:endParaRPr lang="ru-RU" sz="1500" dirty="0" smtClean="0">
              <a:solidFill>
                <a:schemeClr val="tx1"/>
              </a:solidFill>
            </a:endParaRPr>
          </a:p>
          <a:p>
            <a:pPr marR="0" algn="ctr">
              <a:lnSpc>
                <a:spcPct val="90000"/>
              </a:lnSpc>
            </a:pPr>
            <a:r>
              <a:rPr lang="ru-RU" sz="1300" dirty="0" smtClean="0">
                <a:solidFill>
                  <a:schemeClr val="tx1"/>
                </a:solidFill>
                <a:latin typeface="Cambria" pitchFamily="18" charset="0"/>
              </a:rPr>
              <a:t>Санкт-Петербург</a:t>
            </a:r>
          </a:p>
          <a:p>
            <a:pPr marR="0" algn="ctr">
              <a:lnSpc>
                <a:spcPct val="90000"/>
              </a:lnSpc>
            </a:pPr>
            <a:r>
              <a:rPr lang="ru-RU" sz="1300" dirty="0" smtClean="0">
                <a:solidFill>
                  <a:schemeClr val="tx1"/>
                </a:solidFill>
                <a:latin typeface="Cambria" pitchFamily="18" charset="0"/>
              </a:rPr>
              <a:t>201</a:t>
            </a:r>
            <a:r>
              <a:rPr lang="en-US" sz="1300" dirty="0" smtClean="0">
                <a:solidFill>
                  <a:schemeClr val="tx1"/>
                </a:solidFill>
                <a:latin typeface="Cambria" pitchFamily="18" charset="0"/>
              </a:rPr>
              <a:t>4</a:t>
            </a:r>
            <a:r>
              <a:rPr lang="ru-RU" sz="1300" dirty="0" smtClean="0">
                <a:solidFill>
                  <a:schemeClr val="tx1"/>
                </a:solidFill>
                <a:latin typeface="Cambria" pitchFamily="18" charset="0"/>
              </a:rPr>
              <a:t> год</a:t>
            </a:r>
          </a:p>
          <a:p>
            <a:pPr marR="0" algn="ctr">
              <a:lnSpc>
                <a:spcPct val="90000"/>
              </a:lnSpc>
            </a:pPr>
            <a:endParaRPr lang="ru-RU" sz="15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Посиделки «Яичные воспоминания»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2400" dirty="0" smtClean="0"/>
              <a:t>В каких сказках встречается яйцо, отгадывание сказок и мультфильмов по небольшим отрывкам из них</a:t>
            </a:r>
            <a:endParaRPr lang="ru-RU" sz="2400" dirty="0"/>
          </a:p>
        </p:txBody>
      </p:sp>
      <p:pic>
        <p:nvPicPr>
          <p:cNvPr id="4" name="Рисунок 3" descr="D:\~MAMA-Dok\проект\SN85187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2428868"/>
            <a:ext cx="285752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~MAMA-Dok\проект\SN85187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2428868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~MAMA-Dok\проект\SN851880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857225" y="4572009"/>
            <a:ext cx="285752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~MAMA-Dok\проект\SN851881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929191" y="4572009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Рисование на тему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2400" dirty="0" smtClean="0"/>
              <a:t>«Яйца с различными мотивами» (используемый материал: бархатная бумага, восковые мелки).</a:t>
            </a:r>
            <a:endParaRPr lang="ru-RU" sz="2400" dirty="0"/>
          </a:p>
        </p:txBody>
      </p:sp>
      <p:pic>
        <p:nvPicPr>
          <p:cNvPr id="4" name="Рисунок 3" descr="K:\DCIM\104SSCAM\SN851778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2500306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:\DCIM\104SSCAM\SN85179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929190" y="2571744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K:\DCIM\104SSCAM\SN85179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488" y="4643446"/>
            <a:ext cx="307183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Совместная продуктивная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Роспись деревянных яиц.</a:t>
            </a:r>
          </a:p>
        </p:txBody>
      </p:sp>
      <p:pic>
        <p:nvPicPr>
          <p:cNvPr id="6" name="Рисунок 5" descr="D:\~MAMA-Dok\проект\SN85185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429257" y="2428868"/>
            <a:ext cx="271464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D:\~MAMA-Dok\проект\SN85185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85852" y="2143116"/>
            <a:ext cx="271464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Admin\Рабочий стол\Новая папка\SN85185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285852" y="4357694"/>
            <a:ext cx="2714644" cy="206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Роспись деревянных яиц.  Дети и родители.</a:t>
            </a:r>
          </a:p>
          <a:p>
            <a:endParaRPr lang="ru-RU" dirty="0"/>
          </a:p>
        </p:txBody>
      </p:sp>
      <p:pic>
        <p:nvPicPr>
          <p:cNvPr id="4" name="Рисунок 3" descr="K:\DCIM\104SSCAM\SN85178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2000240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:\DCIM\104SSCAM\SN85178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14810" y="2000240"/>
            <a:ext cx="314327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K:\DCIM\104SSCAM\SN851785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5787" y="4429133"/>
            <a:ext cx="300039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K:\DCIM\104SSCAM\SN851788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4810" y="4381500"/>
            <a:ext cx="3143272" cy="226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Пасхальные игры</a:t>
            </a:r>
            <a:br>
              <a:rPr lang="ru-RU" dirty="0" smtClean="0"/>
            </a:br>
            <a:r>
              <a:rPr lang="ru-RU" dirty="0" smtClean="0"/>
              <a:t>Катание яиц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2000" dirty="0" smtClean="0"/>
              <a:t>Игра издавна считается традиционной. Для ее проведения вам понадобится небольшая горка, которую можно соорудить из картонной коробки или другого подручного материала. Внизу горки расставляем небольшие подарки и сувенирчики для гостей. Берем крашеные яички или игрушечные от киндер-сюрпризов и скатываем по очереди с горки. К какому предмету прикоснется яйцо – тот и ваш подарок.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K:\DCIM\104SSCAM\SN85182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3786190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:\DCIM\104SSCAM\SN85182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3786190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Игры с </a:t>
            </a:r>
            <a:r>
              <a:rPr lang="ru-RU" dirty="0" err="1" smtClean="0"/>
              <a:t>крашенками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1800" dirty="0" smtClean="0"/>
              <a:t>Дети раскручивают, по команде, яйца на ровной поверхности. Победитель тот, чье яичко дольше всех будет крутится, он и забирает </a:t>
            </a:r>
            <a:r>
              <a:rPr lang="ru-RU" sz="1800" dirty="0" err="1" smtClean="0"/>
              <a:t>крашенку</a:t>
            </a:r>
            <a:r>
              <a:rPr lang="ru-RU" sz="1800" dirty="0" smtClean="0"/>
              <a:t> проигравшего или меняет на сувенир.</a:t>
            </a:r>
            <a:endParaRPr lang="ru-RU" dirty="0" smtClean="0"/>
          </a:p>
        </p:txBody>
      </p:sp>
      <p:pic>
        <p:nvPicPr>
          <p:cNvPr id="4" name="Рисунок 3" descr="K:\DCIM\104SSCAM\SN85184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2500306"/>
            <a:ext cx="407196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K:\DCIM\104SSCAM\SN851843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500562" y="2500306"/>
            <a:ext cx="421484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Оценка игр, раздача призов. Пожелания веселой Пасхальной недели. Христос Воскрес!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7" name="Рисунок 6" descr="K:\DCIM\104SSCAM\SN85184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071670" y="1714488"/>
            <a:ext cx="514353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ru-RU" sz="2400" dirty="0" smtClean="0"/>
              <a:t>У детей нет опоры на ценности традиционной духовной культуры Православия, отсутствуют знания о событиях православной жизни , не знание традиционных народных игр. У детей искажены представления о милосердий, добре, любви.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ru-RU" sz="2400" dirty="0" smtClean="0"/>
              <a:t>Продолжать знакомить детей с историей и смыслом главного праздника христианства Пасхой. Приобщать к Православным традициям нашего народа, через игры с пасхальными яйцами. Воспитывать эстетический вкус, развивать творческий потенциал каждого ребёнка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Познакомить детей с  историей и смыслом главного праздника христианства – Пасхой.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Совершенствовать художественный вкус, развивать творческий потенциал каждого ребёнка.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Формировать художественно-речевые навыки, пополнять и активизировать словарь детей.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 Ориентировать семью на духовно-нравственное воспитание детей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Беседы</a:t>
            </a:r>
            <a:r>
              <a:rPr lang="ru-RU" sz="2400" i="1" dirty="0" smtClean="0"/>
              <a:t> :</a:t>
            </a:r>
            <a:r>
              <a:rPr lang="ru-RU" sz="2400" dirty="0" smtClean="0"/>
              <a:t> «Церковный праздник Пасха», «</a:t>
            </a:r>
            <a:r>
              <a:rPr lang="ru-RU" sz="2400" dirty="0" err="1" smtClean="0"/>
              <a:t>Крашенки</a:t>
            </a:r>
            <a:r>
              <a:rPr lang="ru-RU" sz="2400" dirty="0" smtClean="0"/>
              <a:t> и </a:t>
            </a:r>
            <a:r>
              <a:rPr lang="ru-RU" sz="2400" dirty="0" err="1" smtClean="0"/>
              <a:t>писанки</a:t>
            </a:r>
            <a:r>
              <a:rPr lang="ru-RU" sz="2400" dirty="0" smtClean="0"/>
              <a:t>» 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Рассматривание иллюстраций.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Чтение художественной и методической литературы.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Посиделки «Яичные воспоминания»: в каких сказках встречается </a:t>
            </a:r>
            <a:r>
              <a:rPr lang="ru-RU" sz="2400" dirty="0" err="1" smtClean="0"/>
              <a:t>яицо</a:t>
            </a:r>
            <a:r>
              <a:rPr lang="ru-RU" sz="2400" dirty="0" smtClean="0"/>
              <a:t>, отгадывание сказок и мультфильмов по небольшим отрывкам из них.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Рисование на тему: « </a:t>
            </a:r>
            <a:r>
              <a:rPr lang="ru-RU" sz="2400" dirty="0" err="1" smtClean="0"/>
              <a:t>яица</a:t>
            </a:r>
            <a:r>
              <a:rPr lang="ru-RU" sz="2400" dirty="0" smtClean="0"/>
              <a:t> с различными мотивами».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Совместная продуктивная деятельность.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Работа с родителями.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Чтение художественной и методической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Детская Библия, рассказы</a:t>
            </a:r>
          </a:p>
          <a:p>
            <a:r>
              <a:rPr lang="ru-RU" sz="2400" dirty="0" smtClean="0"/>
              <a:t>«100 поделок из яиц»</a:t>
            </a:r>
          </a:p>
          <a:p>
            <a:r>
              <a:rPr lang="ru-RU" sz="2400" dirty="0" smtClean="0"/>
              <a:t>« Приобщение детей к истокам русской народной культуры»</a:t>
            </a:r>
          </a:p>
          <a:p>
            <a:r>
              <a:rPr lang="ru-RU" sz="2400" dirty="0" err="1" smtClean="0"/>
              <a:t>стихи:Е</a:t>
            </a:r>
            <a:r>
              <a:rPr lang="ru-RU" sz="2400" dirty="0" smtClean="0"/>
              <a:t>. Горчакова «Воскресение Христово». Я.Полонский «Пасхальные вести». А.Майков « Христос Воскрес».А. Кольцов «Перед образом Спасителя». И. Бунин « Христос Воскрес».</a:t>
            </a:r>
          </a:p>
          <a:p>
            <a:r>
              <a:rPr lang="ru-RU" sz="2400" dirty="0" err="1" smtClean="0"/>
              <a:t>загадки,скороговорки</a:t>
            </a:r>
            <a:r>
              <a:rPr lang="ru-RU" sz="2400" dirty="0" smtClean="0"/>
              <a:t>, сказки.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Пасхальные игры с яйцами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Катание яиц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Эстафета с яйцом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Угадай, под какой шапкой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Скороговорки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Игры с </a:t>
            </a:r>
            <a:r>
              <a:rPr lang="ru-RU" sz="2400" dirty="0" err="1" smtClean="0"/>
              <a:t>крашенками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Кто быстрее съест яйцо(для родителей)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err="1" smtClean="0"/>
              <a:t>Сформированность</a:t>
            </a:r>
            <a:r>
              <a:rPr lang="ru-RU" sz="2400" dirty="0" smtClean="0"/>
              <a:t>  основ традиционной культуры.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Усвоение ребёнком вечных ценностей: милосердия, добра, любви.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способностей самостоятельного творчества.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Развитие интереса к традиционным народным играм.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Рассматривание иллюстраций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/>
              <a:t>Цель: </a:t>
            </a:r>
            <a:r>
              <a:rPr lang="ru-RU" sz="2400" dirty="0" smtClean="0"/>
              <a:t>формирование  художественно-речевых  навыков.</a:t>
            </a:r>
          </a:p>
          <a:p>
            <a:endParaRPr lang="ru-RU" dirty="0"/>
          </a:p>
        </p:txBody>
      </p:sp>
      <p:pic>
        <p:nvPicPr>
          <p:cNvPr id="4" name="Рисунок 3" descr="D:\~MAMA-Dok\проект\SN85186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2214554"/>
            <a:ext cx="307183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D:\~MAMA-Dok\проект\SN85186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8" y="2214554"/>
            <a:ext cx="285752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D:\~MAMA-Dok\проект\SN851868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928662" y="4429132"/>
            <a:ext cx="300039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Рабочий стол\Новая папка\SN851873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628" y="4429132"/>
            <a:ext cx="2857520" cy="1952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496</Words>
  <Application>Microsoft Office PowerPoint</Application>
  <PresentationFormat>Экран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Государственное  бюджетное дошкольное образовательное учреждение детский сад № 362 компенсирующего вида Кировского района  Санкт-Петербурга</vt:lpstr>
      <vt:lpstr>Проблема</vt:lpstr>
      <vt:lpstr>Цели</vt:lpstr>
      <vt:lpstr>Задачи</vt:lpstr>
      <vt:lpstr>Предварительная работа</vt:lpstr>
      <vt:lpstr>Чтение художественной и методической литературы</vt:lpstr>
      <vt:lpstr>Пасхальные игры с яйцами</vt:lpstr>
      <vt:lpstr>Ожидаемый результат</vt:lpstr>
      <vt:lpstr>Рассматривание иллюстраций</vt:lpstr>
      <vt:lpstr>Посиделки «Яичные воспоминания»</vt:lpstr>
      <vt:lpstr>Рисование на тему</vt:lpstr>
      <vt:lpstr>Совместная продуктивная деятельность</vt:lpstr>
      <vt:lpstr>Работа с родителями</vt:lpstr>
      <vt:lpstr>Пасхальные игры Катание яиц </vt:lpstr>
      <vt:lpstr>Игры с крашенками</vt:lpstr>
      <vt:lpstr>Оценка игр, раздача призов. Пожелания веселой Пасхальной недели. Христос Воскрес!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дошкольное образовательное учреждение детский сад № 362 компенсирующего вида Кировского района  Санкт-Петербурга</dc:title>
  <cp:lastModifiedBy>Aleko</cp:lastModifiedBy>
  <cp:revision>16</cp:revision>
  <dcterms:modified xsi:type="dcterms:W3CDTF">2014-05-14T18:55:48Z</dcterms:modified>
</cp:coreProperties>
</file>