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2" autoAdjust="0"/>
    <p:restoredTop sz="86434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178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72;&#1090;&#1090;&#1077;&#1089;&#1090;&#1072;&#1094;&#1080;&#1103;\&#1076;&#1080;&#1072;&#1075;&#1088;&#1072;&#1084;&#1084;&#1099;%20&#1082;%20&#1074;&#1099;&#1089;&#1090;&#1091;&#1087;&#1083;&#1077;&#1085;&#1080;&#1102;%20&#1087;&#1086;%20&#1090;&#1077;&#1084;&#1077;%20&#1089;&#1072;&#1084;&#1086;&#1086;&#1073;&#1088;&#1072;&#1079;&#1086;&#1074;&#1072;&#1085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cat>
            <c:multiLvlStrRef>
              <c:f>Лист3!$A$29:$D$30</c:f>
              <c:multiLvlStrCache>
                <c:ptCount val="4"/>
                <c:lvl>
                  <c:pt idx="0">
                    <c:v>Основная часть</c:v>
                  </c:pt>
                  <c:pt idx="1">
                    <c:v>Дополнительная часть</c:v>
                  </c:pt>
                  <c:pt idx="2">
                    <c:v>Основная часть</c:v>
                  </c:pt>
                  <c:pt idx="3">
                    <c:v>Дополнительная часть</c:v>
                  </c:pt>
                </c:lvl>
                <c:lvl>
                  <c:pt idx="0">
                    <c:v>1 класс</c:v>
                  </c:pt>
                  <c:pt idx="2">
                    <c:v>2 класс</c:v>
                  </c:pt>
                </c:lvl>
              </c:multiLvlStrCache>
            </c:multiLvlStrRef>
          </c:cat>
          <c:val>
            <c:numRef>
              <c:f>Лист3!$A$31:$D$31</c:f>
              <c:numCache>
                <c:formatCode>General</c:formatCode>
                <c:ptCount val="4"/>
                <c:pt idx="0">
                  <c:v>52</c:v>
                </c:pt>
                <c:pt idx="1">
                  <c:v>20</c:v>
                </c:pt>
                <c:pt idx="2">
                  <c:v>60</c:v>
                </c:pt>
                <c:pt idx="3">
                  <c:v>35</c:v>
                </c:pt>
              </c:numCache>
            </c:numRef>
          </c:val>
        </c:ser>
        <c:axId val="61839616"/>
        <c:axId val="47353856"/>
      </c:barChart>
      <c:catAx>
        <c:axId val="61839616"/>
        <c:scaling>
          <c:orientation val="minMax"/>
        </c:scaling>
        <c:axPos val="b"/>
        <c:tickLblPos val="nextTo"/>
        <c:crossAx val="47353856"/>
        <c:crosses val="autoZero"/>
        <c:auto val="1"/>
        <c:lblAlgn val="ctr"/>
        <c:lblOffset val="100"/>
      </c:catAx>
      <c:valAx>
        <c:axId val="47353856"/>
        <c:scaling>
          <c:orientation val="minMax"/>
        </c:scaling>
        <c:axPos val="l"/>
        <c:majorGridlines/>
        <c:numFmt formatCode="General" sourceLinked="1"/>
        <c:tickLblPos val="nextTo"/>
        <c:crossAx val="618396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user\Music\&#1088;&#1077;&#1083;&#1072;&#1082;&#1089;\&#1052;&#1091;&#1079;&#1099;&#1082;&#1072;%20&#1050;&#1086;&#1089;&#1084;&#1086;&#1089;&#1072;%20%20-%20&#1052;&#1091;&#1079;&#1099;&#1082;&#1072;%20&#1050;&#1086;&#1089;&#1084;&#1086;&#1089;&#1072;%20-%20&#1058;&#1077;&#1084;&#1072;%20&#1052;&#1077;&#1095;&#1090;&#1099;%20%20(audiopoisk.com).mp3" TargetMode="Externa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package" Target="../embeddings/_____Microsoft_Office_Excel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0"/>
            <a:ext cx="7029472" cy="385762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 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                    </a:t>
            </a:r>
            <a:r>
              <a:rPr lang="ru-RU" sz="4800" dirty="0" smtClean="0"/>
              <a:t>Развитие личности как способ реализации стандартов второго поколения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214818"/>
            <a:ext cx="4052910" cy="14377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4000" dirty="0" smtClean="0"/>
              <a:t>Обмен опытом.</a:t>
            </a:r>
            <a:endParaRPr lang="ru-RU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развития интеллекта учащихся.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9" y="2071679"/>
          <a:ext cx="7786741" cy="3786212"/>
        </p:xfrm>
        <a:graphic>
          <a:graphicData uri="http://schemas.openxmlformats.org/drawingml/2006/table">
            <a:tbl>
              <a:tblPr/>
              <a:tblGrid>
                <a:gridCol w="973322"/>
                <a:gridCol w="1277521"/>
                <a:gridCol w="1399190"/>
                <a:gridCol w="1277521"/>
                <a:gridCol w="1460025"/>
                <a:gridCol w="1399162"/>
              </a:tblGrid>
              <a:tr h="151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Класс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Низкий уровень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/>
                          <a:ea typeface="Times New Roman"/>
                        </a:rPr>
                        <a:t>Уровень ниже среднего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Средний уровень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Уровень выше среднего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Высокий уровень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1 класс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25%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25%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40%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5%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0%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2 класс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26%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11%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42%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26%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0%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3 класс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24%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0%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24%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</a:rPr>
                        <a:t>38%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/>
                          <a:ea typeface="Times New Roman"/>
                        </a:rPr>
                        <a:t>10%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Изменение уровня умственного развития у учащихся в течение 3 лет.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1000100" y="2406426"/>
          <a:ext cx="7143800" cy="3818743"/>
        </p:xfrm>
        <a:graphic>
          <a:graphicData uri="http://schemas.openxmlformats.org/presentationml/2006/ole">
            <p:oleObj spid="_x0000_s21505" name="Лист" r:id="rId3" imgW="4571989" imgH="2590822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Изменение уровня умственного развития у учащихся в течение 3 лет.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214414" y="2500282"/>
          <a:ext cx="7000924" cy="4357718"/>
        </p:xfrm>
        <a:graphic>
          <a:graphicData uri="http://schemas.openxmlformats.org/presentationml/2006/ole">
            <p:oleObj spid="_x0000_s22529" name="Лист" r:id="rId3" imgW="4571989" imgH="2590822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Таблица результатов итоговых комплексных работ за 2 года.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2394391"/>
          <a:ext cx="6467816" cy="3606377"/>
        </p:xfrm>
        <a:graphic>
          <a:graphicData uri="http://schemas.openxmlformats.org/drawingml/2006/table">
            <a:tbl>
              <a:tblPr/>
              <a:tblGrid>
                <a:gridCol w="1251530"/>
                <a:gridCol w="1272479"/>
                <a:gridCol w="1398173"/>
                <a:gridCol w="1272479"/>
                <a:gridCol w="1273155"/>
              </a:tblGrid>
              <a:tr h="1955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Год обучения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% выполнения основной части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% выполнения дополнительной части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% выполнения всей работы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Уровень выполнения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1 класс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52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20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37,3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2000" dirty="0" smtClean="0">
                          <a:latin typeface="Arial"/>
                          <a:ea typeface="Times New Roman"/>
                        </a:rPr>
                        <a:t>средний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2 класс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60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35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52%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2000" dirty="0" smtClean="0">
                          <a:latin typeface="Arial"/>
                          <a:ea typeface="Times New Roman"/>
                        </a:rPr>
                        <a:t>Чуть выше среднего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комплексных итоговых работ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71604" y="2214554"/>
          <a:ext cx="578647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Результаты мониторинга УУД по тетрадям: Учимся учиться и действовать.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2786058"/>
          <a:ext cx="6467816" cy="3842336"/>
        </p:xfrm>
        <a:graphic>
          <a:graphicData uri="http://schemas.openxmlformats.org/drawingml/2006/table">
            <a:tbl>
              <a:tblPr/>
              <a:tblGrid>
                <a:gridCol w="564270"/>
                <a:gridCol w="494665"/>
                <a:gridCol w="494665"/>
                <a:gridCol w="494665"/>
                <a:gridCol w="494665"/>
                <a:gridCol w="495341"/>
                <a:gridCol w="496017"/>
                <a:gridCol w="496017"/>
                <a:gridCol w="496017"/>
                <a:gridCol w="496017"/>
                <a:gridCol w="496017"/>
                <a:gridCol w="496017"/>
                <a:gridCol w="453443"/>
              </a:tblGrid>
              <a:tr h="2196416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Планирование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Оценка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Анализ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Синтез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Сравнение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Классификация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Обобщение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Причинно – следственные связи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аналогии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Речевое высказывание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Точка зрения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Вопросы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1 класс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50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72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54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45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53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48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68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44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45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2 класс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51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72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60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50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56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50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70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49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46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49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45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Times New Roman"/>
                        </a:rPr>
                        <a:t>50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 мониторинга УУД</a:t>
            </a:r>
            <a:endParaRPr lang="ru-RU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153" name="Object 1"/>
          <p:cNvGraphicFramePr>
            <a:graphicFrameLocks noChangeAspect="1"/>
          </p:cNvGraphicFramePr>
          <p:nvPr/>
        </p:nvGraphicFramePr>
        <p:xfrm>
          <a:off x="1857356" y="2428868"/>
          <a:ext cx="6066971" cy="3571900"/>
        </p:xfrm>
        <a:graphic>
          <a:graphicData uri="http://schemas.openxmlformats.org/presentationml/2006/ole">
            <p:oleObj spid="_x0000_s49153" name="Лист" r:id="rId3" imgW="4571989" imgH="2657496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Развитие личности – важнейшая составляющая в системе реализации стандартов второго поколения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Моё кредо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3600" b="1" dirty="0" smtClean="0"/>
              <a:t>   Ты в ответе за тех, кого приручил.</a:t>
            </a:r>
          </a:p>
          <a:p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                           </a:t>
            </a:r>
            <a:r>
              <a:rPr lang="ru-RU" i="1" dirty="0" err="1" smtClean="0"/>
              <a:t>Антуан</a:t>
            </a:r>
            <a:r>
              <a:rPr lang="ru-RU" i="1" dirty="0" smtClean="0"/>
              <a:t> </a:t>
            </a:r>
            <a:r>
              <a:rPr lang="ru-RU" i="1" dirty="0" err="1" smtClean="0"/>
              <a:t>Сент</a:t>
            </a:r>
            <a:r>
              <a:rPr lang="ru-RU" i="1" dirty="0" smtClean="0"/>
              <a:t> - </a:t>
            </a:r>
            <a:r>
              <a:rPr lang="ru-RU" i="1" dirty="0" err="1" smtClean="0"/>
              <a:t>Экзюпери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Цель стандартов 2 – го поколения: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Развитие личности и </a:t>
            </a:r>
            <a:r>
              <a:rPr lang="ru-RU" b="1" dirty="0" err="1" smtClean="0"/>
              <a:t>компетентностный</a:t>
            </a:r>
            <a:r>
              <a:rPr lang="ru-RU" b="1" dirty="0" smtClean="0"/>
              <a:t> подход (иными словами, образование озабочено не столько тем, чтобы «накормить» ребенка, сколько тем, чтобы научить его «готовить пищу»). 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труктура лично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765" y="1214422"/>
            <a:ext cx="7286259" cy="46653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Компетентностный</a:t>
            </a:r>
            <a:r>
              <a:rPr lang="ru-RU" dirty="0" smtClean="0"/>
              <a:t> подход подразумевает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b="1" dirty="0" smtClean="0"/>
              <a:t>Непрерывность образования</a:t>
            </a:r>
            <a:endParaRPr lang="ru-RU" dirty="0" smtClean="0"/>
          </a:p>
          <a:p>
            <a:pPr lvl="0"/>
            <a:r>
              <a:rPr lang="ru-RU" b="1" dirty="0" smtClean="0"/>
              <a:t>Учет возрастных возможностей ребенка</a:t>
            </a:r>
            <a:endParaRPr lang="ru-RU" dirty="0" smtClean="0"/>
          </a:p>
          <a:p>
            <a:pPr lvl="0"/>
            <a:r>
              <a:rPr lang="ru-RU" b="1" dirty="0" smtClean="0"/>
              <a:t>Учет его индивидуальных возможностей</a:t>
            </a:r>
            <a:endParaRPr lang="ru-RU" dirty="0" smtClean="0"/>
          </a:p>
          <a:p>
            <a:pPr lvl="0"/>
            <a:r>
              <a:rPr lang="ru-RU" b="1" dirty="0" err="1" smtClean="0"/>
              <a:t>Здоровьесбережение</a:t>
            </a:r>
            <a:endParaRPr lang="ru-RU" dirty="0" smtClean="0"/>
          </a:p>
          <a:p>
            <a:pPr lvl="0"/>
            <a:r>
              <a:rPr lang="ru-RU" b="1" dirty="0" smtClean="0"/>
              <a:t>Взаимосвязь с окружающим миром</a:t>
            </a:r>
            <a:endParaRPr lang="ru-RU" dirty="0" smtClean="0"/>
          </a:p>
          <a:p>
            <a:pPr lvl="0"/>
            <a:r>
              <a:rPr lang="ru-RU" b="1" dirty="0" smtClean="0"/>
              <a:t>Развитие личности как субъекта творческой деятельности</a:t>
            </a:r>
            <a:endParaRPr lang="ru-RU" dirty="0" smtClean="0"/>
          </a:p>
          <a:p>
            <a:pPr lvl="0"/>
            <a:r>
              <a:rPr lang="ru-RU" b="1" dirty="0" smtClean="0"/>
              <a:t>Признание ребенка как активного субъекта познания</a:t>
            </a:r>
            <a:endParaRPr lang="ru-RU" dirty="0" smtClean="0"/>
          </a:p>
          <a:p>
            <a:pPr lvl="0"/>
            <a:r>
              <a:rPr lang="ru-RU" b="1" dirty="0" smtClean="0"/>
              <a:t>Доступность и достаточность</a:t>
            </a:r>
            <a:endParaRPr lang="ru-RU" dirty="0" smtClean="0"/>
          </a:p>
          <a:p>
            <a:pPr lvl="0"/>
            <a:r>
              <a:rPr lang="ru-RU" b="1" dirty="0" smtClean="0"/>
              <a:t>Духовно-нравственное воспитание</a:t>
            </a:r>
            <a:endParaRPr lang="ru-RU" dirty="0" smtClean="0"/>
          </a:p>
          <a:p>
            <a:pPr lvl="0"/>
            <a:r>
              <a:rPr lang="ru-RU" b="1" dirty="0" smtClean="0"/>
              <a:t>Психологическая адаптация</a:t>
            </a:r>
            <a:endParaRPr lang="ru-RU" dirty="0" smtClean="0"/>
          </a:p>
          <a:p>
            <a:pPr lvl="0"/>
            <a:r>
              <a:rPr lang="ru-RU" b="1" dirty="0" smtClean="0"/>
              <a:t>Взаимодействие семьи и педагога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результаты начального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2143115"/>
            <a:ext cx="750099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800" i="1" dirty="0" smtClean="0"/>
              <a:t>формирование </a:t>
            </a:r>
            <a:r>
              <a:rPr lang="ru-RU" sz="2800" b="1" i="1" dirty="0" smtClean="0"/>
              <a:t>опорной системы знаний,</a:t>
            </a:r>
            <a:r>
              <a:rPr lang="ru-RU" sz="2800" i="1" dirty="0" smtClean="0"/>
              <a:t> </a:t>
            </a:r>
            <a:r>
              <a:rPr lang="ru-RU" sz="2800" b="1" i="1" dirty="0" smtClean="0"/>
              <a:t>предметных и универсальных способов действий</a:t>
            </a:r>
            <a:r>
              <a:rPr lang="ru-RU" sz="2800" dirty="0" smtClean="0"/>
              <a:t>, обеспечивающих возможность продолжения образования в основной школе;</a:t>
            </a:r>
          </a:p>
          <a:p>
            <a:pPr lvl="0"/>
            <a:r>
              <a:rPr lang="ru-RU" sz="2800" i="1" dirty="0" smtClean="0"/>
              <a:t>воспитание </a:t>
            </a:r>
            <a:r>
              <a:rPr lang="ru-RU" sz="2800" b="1" i="1" dirty="0" smtClean="0"/>
              <a:t>умения учиться</a:t>
            </a:r>
            <a:r>
              <a:rPr lang="ru-RU" sz="2800" dirty="0" smtClean="0"/>
              <a:t> – способности к самоорганизации с целью решения учебных задач;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результаты начального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i="1" dirty="0" smtClean="0"/>
              <a:t>индивидуальный прогресс</a:t>
            </a:r>
            <a:r>
              <a:rPr lang="ru-RU" i="1" dirty="0" smtClean="0"/>
              <a:t> </a:t>
            </a:r>
            <a:r>
              <a:rPr lang="ru-RU" dirty="0" smtClean="0"/>
              <a:t>в основных сферах личностного развития – эмоциональной, познавательной, </a:t>
            </a:r>
            <a:r>
              <a:rPr lang="ru-RU" dirty="0" err="1" smtClean="0"/>
              <a:t>саморегуляции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«</a:t>
            </a:r>
            <a:r>
              <a:rPr lang="ru-RU" b="1" dirty="0" smtClean="0"/>
              <a:t>Универсальные учебные действия» (УУД</a:t>
            </a:r>
            <a:r>
              <a:rPr lang="ru-RU" dirty="0" smtClean="0"/>
              <a:t>) – способы действий, освоенные на базе предметного содержания и применяемые как в области образовательного процесса (в новых условиях и контекстах), так и в реальных жизненных ситуациях, т.е. умение учиться (способность ученика к саморазвитию и самосовершенствованию путем сознательного и активного приобретения нового социального опыта).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Изменение  эмоционального состояния учащихся.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05" y="2428868"/>
          <a:ext cx="5715043" cy="4071966"/>
        </p:xfrm>
        <a:graphic>
          <a:graphicData uri="http://schemas.openxmlformats.org/drawingml/2006/table">
            <a:tbl>
              <a:tblPr/>
              <a:tblGrid>
                <a:gridCol w="996399"/>
                <a:gridCol w="603879"/>
                <a:gridCol w="603879"/>
                <a:gridCol w="629879"/>
                <a:gridCol w="629879"/>
                <a:gridCol w="504072"/>
                <a:gridCol w="629879"/>
                <a:gridCol w="629879"/>
                <a:gridCol w="487298"/>
              </a:tblGrid>
              <a:tr h="277715"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«Дом дерево человек»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6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Незащищённость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Тревожность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Недоверие к себе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Чувство неполноценности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Враждебность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Конфликтность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Трудности общения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Депрессивность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32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1 класс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19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</a:rPr>
                        <a:t>23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13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18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15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</a:rPr>
                        <a:t>25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</a:rPr>
                        <a:t>22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11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438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3 класс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19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19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18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12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11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</a:rPr>
                        <a:t>25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14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6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907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Улучшение/ ухудшение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- 4%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+ 5 %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- 6 %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- 4 %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- 8 %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</a:rPr>
                        <a:t>- 5 %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153" marR="631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Изменение  эмоционального состояния учащихся.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500166" y="2357429"/>
          <a:ext cx="6067460" cy="4000529"/>
        </p:xfrm>
        <a:graphic>
          <a:graphicData uri="http://schemas.openxmlformats.org/presentationml/2006/ole">
            <p:oleObj spid="_x0000_s62466" name="Лист" r:id="rId4" imgW="4571989" imgH="2590822" progId="Excel.Sheet.12">
              <p:embed/>
            </p:oleObj>
          </a:graphicData>
        </a:graphic>
      </p:graphicFrame>
      <p:pic>
        <p:nvPicPr>
          <p:cNvPr id="5" name="Музыка Космоса  - Музыка Космоса - Тема Мечты  (audiopoisk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44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417</Words>
  <PresentationFormat>Экран (4:3)</PresentationFormat>
  <Paragraphs>148</Paragraphs>
  <Slides>17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Городская</vt:lpstr>
      <vt:lpstr>Лист</vt:lpstr>
      <vt:lpstr>                                  Развитие личности как способ реализации стандартов второго поколения </vt:lpstr>
      <vt:lpstr>Моё кредо</vt:lpstr>
      <vt:lpstr>Цель стандартов 2 – го поколения: </vt:lpstr>
      <vt:lpstr>Слайд 4</vt:lpstr>
      <vt:lpstr>Компетентностный подход подразумевает </vt:lpstr>
      <vt:lpstr>Основные результаты начального образования </vt:lpstr>
      <vt:lpstr>Основные результаты начального образования</vt:lpstr>
      <vt:lpstr> Изменение  эмоционального состояния учащихся. </vt:lpstr>
      <vt:lpstr> Изменение  эмоционального состояния учащихся. </vt:lpstr>
      <vt:lpstr>Динамика развития интеллекта учащихся. </vt:lpstr>
      <vt:lpstr>  Изменение уровня умственного развития у учащихся в течение 3 лет.   </vt:lpstr>
      <vt:lpstr> Изменение уровня умственного развития у учащихся в течение 3 лет. </vt:lpstr>
      <vt:lpstr> Таблица результатов итоговых комплексных работ за 2 года. </vt:lpstr>
      <vt:lpstr>Итоги комплексных итоговых работ</vt:lpstr>
      <vt:lpstr>   Результаты мониторинга УУД по тетрадям: Учимся учиться и действовать.   </vt:lpstr>
      <vt:lpstr>Результаты мониторинга УУД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стандартов второго поколения</dc:title>
  <dc:creator>user</dc:creator>
  <cp:lastModifiedBy>user</cp:lastModifiedBy>
  <cp:revision>16</cp:revision>
  <dcterms:created xsi:type="dcterms:W3CDTF">2015-03-20T14:38:09Z</dcterms:created>
  <dcterms:modified xsi:type="dcterms:W3CDTF">2015-03-24T13:38:44Z</dcterms:modified>
</cp:coreProperties>
</file>