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2" r:id="rId2"/>
    <p:sldMasterId id="2147483684" r:id="rId3"/>
    <p:sldMasterId id="2147483696" r:id="rId4"/>
    <p:sldMasterId id="2147483708" r:id="rId5"/>
    <p:sldMasterId id="2147483720" r:id="rId6"/>
  </p:sldMasterIdLst>
  <p:notesMasterIdLst>
    <p:notesMasterId r:id="rId13"/>
  </p:notesMasterIdLst>
  <p:sldIdLst>
    <p:sldId id="257" r:id="rId7"/>
    <p:sldId id="258" r:id="rId8"/>
    <p:sldId id="259" r:id="rId9"/>
    <p:sldId id="260" r:id="rId10"/>
    <p:sldId id="261" r:id="rId11"/>
    <p:sldId id="262" r:id="rId12"/>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6053" autoAdjust="0"/>
    <p:restoredTop sz="94660"/>
  </p:normalViewPr>
  <p:slideViewPr>
    <p:cSldViewPr snapToGrid="0">
      <p:cViewPr varScale="1">
        <p:scale>
          <a:sx n="47" d="100"/>
          <a:sy n="47" d="100"/>
        </p:scale>
        <p:origin x="66" y="3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notesMaster" Target="notesMasters/notesMaster1.xml"/><Relationship Id="rId3" Type="http://schemas.openxmlformats.org/officeDocument/2006/relationships/slideMaster" Target="slideMasters/slideMaster3.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5" Type="http://schemas.openxmlformats.org/officeDocument/2006/relationships/slideMaster" Target="slideMasters/slideMaster5.xml"/><Relationship Id="rId15" Type="http://schemas.openxmlformats.org/officeDocument/2006/relationships/viewProps" Target="viewProps.xml"/><Relationship Id="rId10" Type="http://schemas.openxmlformats.org/officeDocument/2006/relationships/slide" Target="slides/slide4.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8C6ACA1-3424-4413-8535-D7DF7F913FA6}" type="datetimeFigureOut">
              <a:rPr lang="ru-RU" smtClean="0"/>
              <a:t>26.03.2015</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F87621-578F-4277-B3EC-6038C007E2C6}" type="slidenum">
              <a:rPr lang="ru-RU" smtClean="0"/>
              <a:t>‹#›</a:t>
            </a:fld>
            <a:endParaRPr lang="ru-RU"/>
          </a:p>
        </p:txBody>
      </p:sp>
    </p:spTree>
    <p:extLst>
      <p:ext uri="{BB962C8B-B14F-4D97-AF65-F5344CB8AC3E}">
        <p14:creationId xmlns:p14="http://schemas.microsoft.com/office/powerpoint/2010/main" val="7830701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11268"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C9D2157A-ACFF-4860-901E-89D8FDF3AE47}" type="slidenum">
              <a:rPr lang="en-US">
                <a:solidFill>
                  <a:prstClr val="black"/>
                </a:solidFill>
                <a:latin typeface="Arial" panose="020B0604020202020204" pitchFamily="34" charset="0"/>
              </a:rPr>
              <a:pPr>
                <a:spcBef>
                  <a:spcPct val="0"/>
                </a:spcBef>
              </a:pPr>
              <a:t>1</a:t>
            </a:fld>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161210298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3315"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13316"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4E7424B7-A361-4C09-A285-BCA5BE1750DF}" type="slidenum">
              <a:rPr lang="en-US">
                <a:solidFill>
                  <a:prstClr val="black"/>
                </a:solidFill>
                <a:latin typeface="Arial" panose="020B0604020202020204" pitchFamily="34" charset="0"/>
              </a:rPr>
              <a:pPr>
                <a:spcBef>
                  <a:spcPct val="0"/>
                </a:spcBef>
              </a:pPr>
              <a:t>2</a:t>
            </a:fld>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410961861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15364"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16E5AC2C-F880-4A86-8442-DFF03E59890F}" type="slidenum">
              <a:rPr lang="en-US">
                <a:solidFill>
                  <a:prstClr val="black"/>
                </a:solidFill>
                <a:latin typeface="Arial" panose="020B0604020202020204" pitchFamily="34" charset="0"/>
              </a:rPr>
              <a:pPr>
                <a:spcBef>
                  <a:spcPct val="0"/>
                </a:spcBef>
              </a:pPr>
              <a:t>3</a:t>
            </a:fld>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110329386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Образ слайда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9459" name="Заметки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ru-RU" smtClean="0"/>
          </a:p>
        </p:txBody>
      </p:sp>
      <p:sp>
        <p:nvSpPr>
          <p:cNvPr id="19460" name="Номер слайда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27609E9F-F06D-4446-B467-128C08FC71F6}" type="slidenum">
              <a:rPr lang="en-US">
                <a:solidFill>
                  <a:prstClr val="black"/>
                </a:solidFill>
                <a:latin typeface="Arial" panose="020B0604020202020204" pitchFamily="34" charset="0"/>
              </a:rPr>
              <a:pPr>
                <a:spcBef>
                  <a:spcPct val="0"/>
                </a:spcBef>
              </a:pPr>
              <a:t>6</a:t>
            </a:fld>
            <a:endParaRPr lang="en-US">
              <a:solidFill>
                <a:prstClr val="black"/>
              </a:solidFill>
              <a:latin typeface="Arial" panose="020B0604020202020204" pitchFamily="34" charset="0"/>
            </a:endParaRPr>
          </a:p>
        </p:txBody>
      </p:sp>
    </p:spTree>
    <p:extLst>
      <p:ext uri="{BB962C8B-B14F-4D97-AF65-F5344CB8AC3E}">
        <p14:creationId xmlns:p14="http://schemas.microsoft.com/office/powerpoint/2010/main" val="36304497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3E3AFC-4D3F-4805-A89B-6BD9C58EF3F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75370538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ED68F1-FF65-4773-B13C-4A5A70510B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669141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A3934B-8495-45DE-93EA-88A7D7BAA2F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17723435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3E3AFC-4D3F-4805-A89B-6BD9C58EF3F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966137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004C8D-08FE-4D01-8470-23ED7AB40A0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0513682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7438CE-694E-472E-873B-AC8F50F9B3E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745602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568E3A-0C26-4C94-9565-1CCFA982B3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9913463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D9A518-8120-4969-A81E-475B4867127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822416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6BC8D6-7990-43ED-A939-71902960F25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3226270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01BB959-BC52-4017-B83F-C7B28071CC9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47261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2EBDD1-BBF9-4BA5-BA20-7B218B74E71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9927680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004C8D-08FE-4D01-8470-23ED7AB40A0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2224520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3484FD-13A0-4A47-BC8C-572206EC15B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5300349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ED68F1-FF65-4773-B13C-4A5A70510B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69324569"/>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A3934B-8495-45DE-93EA-88A7D7BAA2F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5593446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3E3AFC-4D3F-4805-A89B-6BD9C58EF3F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8766392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004C8D-08FE-4D01-8470-23ED7AB40A0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3463132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7438CE-694E-472E-873B-AC8F50F9B3E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978849346"/>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568E3A-0C26-4C94-9565-1CCFA982B3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61654236"/>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D9A518-8120-4969-A81E-475B4867127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1333324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6BC8D6-7990-43ED-A939-71902960F25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2885134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01BB959-BC52-4017-B83F-C7B28071CC9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075149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7438CE-694E-472E-873B-AC8F50F9B3E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4304051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2EBDD1-BBF9-4BA5-BA20-7B218B74E71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9232113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3484FD-13A0-4A47-BC8C-572206EC15B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4146066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ED68F1-FF65-4773-B13C-4A5A70510B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95422902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A3934B-8495-45DE-93EA-88A7D7BAA2F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2673323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3E3AFC-4D3F-4805-A89B-6BD9C58EF3F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44626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004C8D-08FE-4D01-8470-23ED7AB40A0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27750589"/>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7438CE-694E-472E-873B-AC8F50F9B3E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892716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568E3A-0C26-4C94-9565-1CCFA982B3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4363154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D9A518-8120-4969-A81E-475B4867127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33598755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6BC8D6-7990-43ED-A939-71902960F25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0268807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568E3A-0C26-4C94-9565-1CCFA982B3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328044374"/>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01BB959-BC52-4017-B83F-C7B28071CC9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504012744"/>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2EBDD1-BBF9-4BA5-BA20-7B218B74E71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05975191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3484FD-13A0-4A47-BC8C-572206EC15B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822771091"/>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ED68F1-FF65-4773-B13C-4A5A70510B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138736354"/>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A3934B-8495-45DE-93EA-88A7D7BAA2F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8471526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3E3AFC-4D3F-4805-A89B-6BD9C58EF3F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60274440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004C8D-08FE-4D01-8470-23ED7AB40A0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75670395"/>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7438CE-694E-472E-873B-AC8F50F9B3E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2111520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568E3A-0C26-4C94-9565-1CCFA982B3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97955578"/>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D9A518-8120-4969-A81E-475B4867127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5997306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D9A518-8120-4969-A81E-475B4867127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74098656"/>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6BC8D6-7990-43ED-A939-71902960F25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496307051"/>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01BB959-BC52-4017-B83F-C7B28071CC9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278221648"/>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2EBDD1-BBF9-4BA5-BA20-7B218B74E71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96494438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3484FD-13A0-4A47-BC8C-572206EC15B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58372513"/>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ED68F1-FF65-4773-B13C-4A5A70510B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4093747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A3934B-8495-45DE-93EA-88A7D7BAA2F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734236459"/>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914400" y="2130426"/>
            <a:ext cx="103632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ru-RU" smtClean="0"/>
              <a:t>Образец подзаголовка</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13E3AFC-4D3F-4805-A89B-6BD9C58EF3F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55605626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01004C8D-08FE-4D01-8470-23ED7AB40A05}"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85964896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63084" y="4406901"/>
            <a:ext cx="103632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7438CE-694E-472E-873B-AC8F50F9B3EA}"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29541049"/>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609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97600" y="1600201"/>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3B568E3A-0C26-4C94-9565-1CCFA982B3B2}"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4892639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6BC8D6-7990-43ED-A939-71902960F25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05352341"/>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7AD9A518-8120-4969-A81E-475B48671277}"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354916452"/>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066BC8D6-7990-43ED-A939-71902960F253}"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950324823"/>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01BB959-BC52-4017-B83F-C7B28071CC9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715754981"/>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2EBDD1-BBF9-4BA5-BA20-7B218B74E71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3602450313"/>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3484FD-13A0-4A47-BC8C-572206EC15B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490142737"/>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AED68F1-FF65-4773-B13C-4A5A70510BF9}"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2047100984"/>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839200" y="274639"/>
            <a:ext cx="27432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609600" y="274639"/>
            <a:ext cx="80264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0A3934B-8495-45DE-93EA-88A7D7BAA2F8}"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81387898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601BB959-BC52-4017-B83F-C7B28071CC9F}"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06504701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09601" y="273050"/>
            <a:ext cx="4011084" cy="1162050"/>
          </a:xfrm>
        </p:spPr>
        <p:txBody>
          <a:bodyPr anchor="b"/>
          <a:lstStyle>
            <a:lvl1pPr algn="l">
              <a:defRPr sz="2000" b="1"/>
            </a:lvl1pPr>
          </a:lstStyle>
          <a:p>
            <a:r>
              <a:rPr lang="ru-RU" smtClean="0"/>
              <a:t>Образец заголовка</a:t>
            </a:r>
            <a:endParaRPr lang="ru-RU"/>
          </a:p>
        </p:txBody>
      </p:sp>
      <p:sp>
        <p:nvSpPr>
          <p:cNvPr id="3" name="Объект 2"/>
          <p:cNvSpPr>
            <a:spLocks noGrp="1"/>
          </p:cNvSpPr>
          <p:nvPr>
            <p:ph idx="1"/>
          </p:nvPr>
        </p:nvSpPr>
        <p:spPr>
          <a:xfrm>
            <a:off x="4766733" y="273051"/>
            <a:ext cx="681566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609601" y="1435101"/>
            <a:ext cx="4011084"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1E2EBDD1-BBF9-4BA5-BA20-7B218B74E714}"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418495435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389717" y="4800600"/>
            <a:ext cx="73152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2389717" y="612775"/>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ru-RU" noProof="0" smtClean="0"/>
          </a:p>
        </p:txBody>
      </p:sp>
      <p:sp>
        <p:nvSpPr>
          <p:cNvPr id="4" name="Текст 3"/>
          <p:cNvSpPr>
            <a:spLocks noGrp="1"/>
          </p:cNvSpPr>
          <p:nvPr>
            <p:ph type="body" sz="half" idx="2"/>
          </p:nvPr>
        </p:nvSpPr>
        <p:spPr>
          <a:xfrm>
            <a:off x="2389717"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Rectangle 4"/>
          <p:cNvSpPr>
            <a:spLocks noGrp="1" noChangeArrowheads="1"/>
          </p:cNvSpPr>
          <p:nvPr>
            <p:ph type="dt" sz="half" idx="10"/>
          </p:nvPr>
        </p:nvSpPr>
        <p:spPr>
          <a:ln/>
        </p:spPr>
        <p:txBody>
          <a:bodyPr/>
          <a:lstStyle>
            <a:lvl1pPr>
              <a:defRPr/>
            </a:lvl1pPr>
          </a:lstStyle>
          <a:p>
            <a:pPr>
              <a:defRPr/>
            </a:pPr>
            <a:endParaRPr lang="ru-RU">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ru-RU">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83484FD-13A0-4A47-BC8C-572206EC15B6}" type="slidenum">
              <a:rPr lang="ru-RU">
                <a:solidFill>
                  <a:srgbClr val="000000"/>
                </a:solidFill>
              </a:rPr>
              <a:pPr>
                <a:defRPr/>
              </a:pPr>
              <a:t>‹#›</a:t>
            </a:fld>
            <a:endParaRPr lang="ru-RU">
              <a:solidFill>
                <a:srgbClr val="000000"/>
              </a:solidFill>
            </a:endParaRPr>
          </a:p>
        </p:txBody>
      </p:sp>
    </p:spTree>
    <p:extLst>
      <p:ext uri="{BB962C8B-B14F-4D97-AF65-F5344CB8AC3E}">
        <p14:creationId xmlns:p14="http://schemas.microsoft.com/office/powerpoint/2010/main" val="18039295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e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e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e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1.jpe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1F0F86B4-8A40-4015-B139-C5AE688110E9}"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99450562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1F0F86B4-8A40-4015-B139-C5AE688110E9}"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1185666008"/>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1F0F86B4-8A40-4015-B139-C5AE688110E9}"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387513402"/>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1F0F86B4-8A40-4015-B139-C5AE688110E9}"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245550424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1F0F86B4-8A40-4015-B139-C5AE688110E9}"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4039794873"/>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ru-RU" smtClean="0"/>
              <a:t>Образец заголовка</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ctr" eaLnBrk="1" hangingPunct="1">
              <a:defRPr sz="1400">
                <a:latin typeface="Arial" charset="0"/>
              </a:defRPr>
            </a:lvl1pPr>
          </a:lstStyle>
          <a:p>
            <a:pPr fontAlgn="base">
              <a:spcBef>
                <a:spcPct val="0"/>
              </a:spcBef>
              <a:spcAft>
                <a:spcPct val="0"/>
              </a:spcAft>
              <a:defRPr/>
            </a:pPr>
            <a:endParaRPr lang="ru-RU">
              <a:solidFill>
                <a:srgbClr val="000000"/>
              </a:solidFill>
            </a:endParaRPr>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fontAlgn="base">
              <a:spcBef>
                <a:spcPct val="0"/>
              </a:spcBef>
              <a:spcAft>
                <a:spcPct val="0"/>
              </a:spcAft>
              <a:defRPr/>
            </a:pPr>
            <a:fld id="{1F0F86B4-8A40-4015-B139-C5AE688110E9}" type="slidenum">
              <a:rPr lang="ru-RU">
                <a:solidFill>
                  <a:srgbClr val="000000"/>
                </a:solidFill>
              </a:rPr>
              <a:pPr fontAlgn="base">
                <a:spcBef>
                  <a:spcPct val="0"/>
                </a:spcBef>
                <a:spcAft>
                  <a:spcPct val="0"/>
                </a:spcAft>
                <a:defRPr/>
              </a:pPr>
              <a:t>‹#›</a:t>
            </a:fld>
            <a:endParaRPr lang="ru-RU">
              <a:solidFill>
                <a:srgbClr val="000000"/>
              </a:solidFill>
            </a:endParaRPr>
          </a:p>
        </p:txBody>
      </p:sp>
    </p:spTree>
    <p:extLst>
      <p:ext uri="{BB962C8B-B14F-4D97-AF65-F5344CB8AC3E}">
        <p14:creationId xmlns:p14="http://schemas.microsoft.com/office/powerpoint/2010/main" val="4252359942"/>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3.xml"/><Relationship Id="rId5" Type="http://schemas.openxmlformats.org/officeDocument/2006/relationships/image" Target="../media/image4.jpeg"/><Relationship Id="rId4" Type="http://schemas.openxmlformats.org/officeDocument/2006/relationships/image" Target="../media/image3.jpe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4.xml"/><Relationship Id="rId4" Type="http://schemas.openxmlformats.org/officeDocument/2006/relationships/image" Target="../media/image6.jpeg"/></Relationships>
</file>

<file path=ppt/slides/_rels/slide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24.xml"/><Relationship Id="rId4" Type="http://schemas.openxmlformats.org/officeDocument/2006/relationships/image" Target="../media/image8.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5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3625" y="4132263"/>
            <a:ext cx="3022600" cy="1636712"/>
          </a:xfrm>
        </p:spPr>
        <p:txBody>
          <a:bodyPr/>
          <a:lstStyle/>
          <a:p>
            <a:pPr algn="ctr" eaLnBrk="1" hangingPunct="1">
              <a:defRPr/>
            </a:pPr>
            <a:r>
              <a:rPr lang="ru-RU" sz="2000" b="0" dirty="0">
                <a:solidFill>
                  <a:schemeClr val="tx2">
                    <a:lumMod val="50000"/>
                  </a:schemeClr>
                </a:solidFill>
                <a:latin typeface="Times New Roman" pitchFamily="18" charset="0"/>
                <a:cs typeface="Times New Roman" pitchFamily="18" charset="0"/>
              </a:rPr>
              <a:t>Прежде, чем нажать кнопку,                        нужно хорошо подумать.</a:t>
            </a:r>
          </a:p>
        </p:txBody>
      </p:sp>
      <p:sp>
        <p:nvSpPr>
          <p:cNvPr id="15363" name="Текст 2"/>
          <p:cNvSpPr>
            <a:spLocks noGrp="1"/>
          </p:cNvSpPr>
          <p:nvPr>
            <p:ph type="body" idx="1"/>
          </p:nvPr>
        </p:nvSpPr>
        <p:spPr>
          <a:xfrm>
            <a:off x="2514600" y="304801"/>
            <a:ext cx="7772400" cy="792163"/>
          </a:xfrm>
        </p:spPr>
        <p:txBody>
          <a:bodyPr/>
          <a:lstStyle/>
          <a:p>
            <a:pPr algn="ctr" eaLnBrk="1" hangingPunct="1">
              <a:defRPr/>
            </a:pPr>
            <a:r>
              <a:rPr lang="ru-RU" sz="3200" dirty="0">
                <a:solidFill>
                  <a:schemeClr val="accent2">
                    <a:lumMod val="60000"/>
                    <a:lumOff val="40000"/>
                  </a:schemeClr>
                </a:solidFill>
              </a:rPr>
              <a:t>Работаем с системой опроса</a:t>
            </a:r>
            <a:r>
              <a:rPr lang="ru-RU" sz="3200" dirty="0">
                <a:solidFill>
                  <a:srgbClr val="FFFF00"/>
                </a:solidFill>
              </a:rPr>
              <a:t>.</a:t>
            </a:r>
          </a:p>
        </p:txBody>
      </p:sp>
      <p:pic>
        <p:nvPicPr>
          <p:cNvPr id="10244" name="Picture 2" descr="C:\Documents and Settings\User\Рабочий стол\откр урок\апннглг.JPG"/>
          <p:cNvPicPr>
            <a:picLocks noChangeAspect="1" noChangeArrowheads="1"/>
          </p:cNvPicPr>
          <p:nvPr/>
        </p:nvPicPr>
        <p:blipFill>
          <a:blip r:embed="rId3">
            <a:extLst>
              <a:ext uri="{28A0092B-C50C-407E-A947-70E740481C1C}">
                <a14:useLocalDpi xmlns:a14="http://schemas.microsoft.com/office/drawing/2010/main" val="0"/>
              </a:ext>
            </a:extLst>
          </a:blip>
          <a:srcRect l="26822" t="29065" r="11472" b="20831"/>
          <a:stretch>
            <a:fillRect/>
          </a:stretch>
        </p:blipFill>
        <p:spPr bwMode="auto">
          <a:xfrm>
            <a:off x="7896225" y="3973514"/>
            <a:ext cx="2598738" cy="1982787"/>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10245" name="Picture 3" descr="C:\Documents and Settings\User\Рабочий стол\откр урок\олдд (1).JPG"/>
          <p:cNvPicPr>
            <a:picLocks noChangeAspect="1" noChangeArrowheads="1"/>
          </p:cNvPicPr>
          <p:nvPr/>
        </p:nvPicPr>
        <p:blipFill>
          <a:blip r:embed="rId4">
            <a:extLst>
              <a:ext uri="{28A0092B-C50C-407E-A947-70E740481C1C}">
                <a14:useLocalDpi xmlns:a14="http://schemas.microsoft.com/office/drawing/2010/main" val="0"/>
              </a:ext>
            </a:extLst>
          </a:blip>
          <a:srcRect t="20711" r="25031" b="15956"/>
          <a:stretch>
            <a:fillRect/>
          </a:stretch>
        </p:blipFill>
        <p:spPr bwMode="auto">
          <a:xfrm>
            <a:off x="2286001" y="4344988"/>
            <a:ext cx="2587625" cy="2119312"/>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10246" name="Picture 4" descr="C:\Documents and Settings\User\Рабочий стол\откр урок\олдд (2).JPG"/>
          <p:cNvPicPr>
            <a:picLocks noChangeAspect="1" noChangeArrowheads="1"/>
          </p:cNvPicPr>
          <p:nvPr/>
        </p:nvPicPr>
        <p:blipFill>
          <a:blip r:embed="rId5">
            <a:extLst>
              <a:ext uri="{28A0092B-C50C-407E-A947-70E740481C1C}">
                <a14:useLocalDpi xmlns:a14="http://schemas.microsoft.com/office/drawing/2010/main" val="0"/>
              </a:ext>
            </a:extLst>
          </a:blip>
          <a:srcRect t="9830" b="16161"/>
          <a:stretch>
            <a:fillRect/>
          </a:stretch>
        </p:blipFill>
        <p:spPr bwMode="auto">
          <a:xfrm>
            <a:off x="6172200" y="1327150"/>
            <a:ext cx="2808288" cy="2376488"/>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10247" name="TextBox 2"/>
          <p:cNvSpPr txBox="1">
            <a:spLocks noChangeArrowheads="1"/>
          </p:cNvSpPr>
          <p:nvPr/>
        </p:nvSpPr>
        <p:spPr bwMode="auto">
          <a:xfrm>
            <a:off x="2514600" y="1333500"/>
            <a:ext cx="2971800" cy="2586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fontAlgn="base">
              <a:spcBef>
                <a:spcPct val="0"/>
              </a:spcBef>
              <a:spcAft>
                <a:spcPct val="0"/>
              </a:spcAft>
              <a:buFontTx/>
              <a:buNone/>
            </a:pPr>
            <a:r>
              <a:rPr lang="ru-RU" sz="1800">
                <a:solidFill>
                  <a:srgbClr val="020A04"/>
                </a:solidFill>
              </a:rPr>
              <a:t>Система контроля и мониторинга качества знаний позволяет анализировать уровень восприятия и понимания материала обучающимися при индивидуальной и групповой работе.</a:t>
            </a:r>
          </a:p>
        </p:txBody>
      </p:sp>
    </p:spTree>
    <p:extLst>
      <p:ext uri="{BB962C8B-B14F-4D97-AF65-F5344CB8AC3E}">
        <p14:creationId xmlns:p14="http://schemas.microsoft.com/office/powerpoint/2010/main" val="1109020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872038" y="2276475"/>
            <a:ext cx="461962" cy="3492500"/>
          </a:xfrm>
        </p:spPr>
        <p:txBody>
          <a:bodyPr/>
          <a:lstStyle/>
          <a:p>
            <a:pPr eaLnBrk="1" hangingPunct="1">
              <a:defRPr/>
            </a:pPr>
            <a:endParaRPr lang="ru-RU" dirty="0"/>
          </a:p>
        </p:txBody>
      </p:sp>
      <p:sp>
        <p:nvSpPr>
          <p:cNvPr id="14339" name="Текст 2"/>
          <p:cNvSpPr>
            <a:spLocks noGrp="1"/>
          </p:cNvSpPr>
          <p:nvPr>
            <p:ph type="body" idx="1"/>
          </p:nvPr>
        </p:nvSpPr>
        <p:spPr>
          <a:xfrm>
            <a:off x="2246313" y="260350"/>
            <a:ext cx="7772400" cy="865188"/>
          </a:xfrm>
        </p:spPr>
        <p:txBody>
          <a:bodyPr/>
          <a:lstStyle/>
          <a:p>
            <a:pPr algn="ctr" eaLnBrk="1" hangingPunct="1">
              <a:defRPr/>
            </a:pPr>
            <a:r>
              <a:rPr lang="ru-RU" sz="2800" dirty="0">
                <a:solidFill>
                  <a:schemeClr val="accent2">
                    <a:lumMod val="60000"/>
                    <a:lumOff val="40000"/>
                  </a:schemeClr>
                </a:solidFill>
              </a:rPr>
              <a:t>Работа с модульной системой экспериментов.</a:t>
            </a:r>
          </a:p>
        </p:txBody>
      </p:sp>
      <p:pic>
        <p:nvPicPr>
          <p:cNvPr id="12292" name="Picture 2" descr="C:\Documents and Settings\User\Рабочий стол\откр урок\PC240225.JPG"/>
          <p:cNvPicPr>
            <a:picLocks noChangeAspect="1" noChangeArrowheads="1"/>
          </p:cNvPicPr>
          <p:nvPr/>
        </p:nvPicPr>
        <p:blipFill>
          <a:blip r:embed="rId3" cstate="print">
            <a:extLst>
              <a:ext uri="{28A0092B-C50C-407E-A947-70E740481C1C}">
                <a14:useLocalDpi xmlns:a14="http://schemas.microsoft.com/office/drawing/2010/main" val="0"/>
              </a:ext>
            </a:extLst>
          </a:blip>
          <a:srcRect l="25705" t="16037" r="6947" b="27534"/>
          <a:stretch>
            <a:fillRect/>
          </a:stretch>
        </p:blipFill>
        <p:spPr bwMode="auto">
          <a:xfrm>
            <a:off x="2503488" y="1066801"/>
            <a:ext cx="2724150" cy="2568575"/>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pic>
        <p:nvPicPr>
          <p:cNvPr id="12293" name="Picture 3" descr="C:\Documents and Settings\User\Рабочий стол\откр урок\PC240226.JPG"/>
          <p:cNvPicPr>
            <a:picLocks noChangeAspect="1" noChangeArrowheads="1"/>
          </p:cNvPicPr>
          <p:nvPr/>
        </p:nvPicPr>
        <p:blipFill>
          <a:blip r:embed="rId4">
            <a:extLst>
              <a:ext uri="{28A0092B-C50C-407E-A947-70E740481C1C}">
                <a14:useLocalDpi xmlns:a14="http://schemas.microsoft.com/office/drawing/2010/main" val="0"/>
              </a:ext>
            </a:extLst>
          </a:blip>
          <a:srcRect l="9138" t="27432" b="19867"/>
          <a:stretch>
            <a:fillRect/>
          </a:stretch>
        </p:blipFill>
        <p:spPr bwMode="auto">
          <a:xfrm>
            <a:off x="5486400" y="4108451"/>
            <a:ext cx="4248150" cy="2289175"/>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12294" name="TextBox 3"/>
          <p:cNvSpPr txBox="1">
            <a:spLocks noChangeArrowheads="1"/>
          </p:cNvSpPr>
          <p:nvPr/>
        </p:nvSpPr>
        <p:spPr bwMode="auto">
          <a:xfrm>
            <a:off x="5805488" y="1687514"/>
            <a:ext cx="3986212" cy="2308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ru-RU" sz="2000">
                <a:solidFill>
                  <a:srgbClr val="333333"/>
                </a:solidFill>
                <a:latin typeface="Times New Roman" panose="02020603050405020304" pitchFamily="18" charset="0"/>
                <a:cs typeface="Times New Roman" panose="02020603050405020304" pitchFamily="18" charset="0"/>
              </a:rPr>
              <a:t>Благодаря модульной системе  экспериментов на базе цифровых технологий учебные эксперименты  по предметам естественно – научного цикла можно проводить, не только в классе, но и на улице</a:t>
            </a:r>
            <a:r>
              <a:rPr lang="ru-RU" sz="2400">
                <a:solidFill>
                  <a:srgbClr val="333333"/>
                </a:solidFill>
                <a:latin typeface="Times New Roman" panose="02020603050405020304" pitchFamily="18" charset="0"/>
                <a:cs typeface="Times New Roman" panose="02020603050405020304" pitchFamily="18" charset="0"/>
              </a:rPr>
              <a:t>.</a:t>
            </a:r>
          </a:p>
        </p:txBody>
      </p:sp>
      <p:sp>
        <p:nvSpPr>
          <p:cNvPr id="12295" name="TextBox 2"/>
          <p:cNvSpPr txBox="1">
            <a:spLocks noChangeArrowheads="1"/>
          </p:cNvSpPr>
          <p:nvPr/>
        </p:nvSpPr>
        <p:spPr bwMode="auto">
          <a:xfrm>
            <a:off x="2208213" y="4652963"/>
            <a:ext cx="272415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lgn="ctr" fontAlgn="base">
              <a:spcBef>
                <a:spcPct val="0"/>
              </a:spcBef>
              <a:spcAft>
                <a:spcPct val="0"/>
              </a:spcAft>
              <a:buFontTx/>
              <a:buNone/>
            </a:pPr>
            <a:r>
              <a:rPr lang="ru-RU" sz="1800">
                <a:solidFill>
                  <a:srgbClr val="020A04"/>
                </a:solidFill>
                <a:latin typeface="Times New Roman" panose="02020603050405020304" pitchFamily="18" charset="0"/>
                <a:cs typeface="Times New Roman" panose="02020603050405020304" pitchFamily="18" charset="0"/>
              </a:rPr>
              <a:t>В ПРОВЕДЕНИИ ЭКСПЕРИМЕНТА ИСПОЛЬЗОВАЛСЯ ДАТЧИК ЗВУКА.</a:t>
            </a:r>
          </a:p>
        </p:txBody>
      </p:sp>
    </p:spTree>
    <p:extLst>
      <p:ext uri="{BB962C8B-B14F-4D97-AF65-F5344CB8AC3E}">
        <p14:creationId xmlns:p14="http://schemas.microsoft.com/office/powerpoint/2010/main" val="18225185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Заголовок 1"/>
          <p:cNvSpPr>
            <a:spLocks noGrp="1"/>
          </p:cNvSpPr>
          <p:nvPr>
            <p:ph type="title"/>
          </p:nvPr>
        </p:nvSpPr>
        <p:spPr/>
        <p:txBody>
          <a:bodyPr/>
          <a:lstStyle/>
          <a:p>
            <a:pPr eaLnBrk="1" hangingPunct="1">
              <a:defRPr/>
            </a:pPr>
            <a:r>
              <a:rPr lang="ru-RU" sz="3600" dirty="0">
                <a:solidFill>
                  <a:srgbClr val="FFFF00"/>
                </a:solidFill>
              </a:rPr>
              <a:t>         </a:t>
            </a:r>
            <a:r>
              <a:rPr lang="ru-RU" sz="3600" dirty="0">
                <a:solidFill>
                  <a:schemeClr val="accent2">
                    <a:lumMod val="60000"/>
                    <a:lumOff val="40000"/>
                  </a:schemeClr>
                </a:solidFill>
              </a:rPr>
              <a:t>Работаем  с </a:t>
            </a:r>
            <a:r>
              <a:rPr lang="ru-RU" sz="3600" dirty="0" err="1">
                <a:solidFill>
                  <a:schemeClr val="accent2">
                    <a:lumMod val="60000"/>
                    <a:lumOff val="40000"/>
                  </a:schemeClr>
                </a:solidFill>
              </a:rPr>
              <a:t>нетбуками</a:t>
            </a:r>
            <a:r>
              <a:rPr lang="ru-RU" sz="3600" dirty="0">
                <a:solidFill>
                  <a:schemeClr val="accent2">
                    <a:lumMod val="60000"/>
                    <a:lumOff val="40000"/>
                  </a:schemeClr>
                </a:solidFill>
              </a:rPr>
              <a:t>.        </a:t>
            </a:r>
          </a:p>
        </p:txBody>
      </p:sp>
      <p:pic>
        <p:nvPicPr>
          <p:cNvPr id="14339" name="Picture 38" descr="C:\Documents and Settings\User\Рабочий стол\откр урок\PC120174.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91400" y="3789363"/>
            <a:ext cx="2305050" cy="2305050"/>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
        <p:nvSpPr>
          <p:cNvPr id="7" name="Объект 6"/>
          <p:cNvSpPr>
            <a:spLocks noGrp="1"/>
          </p:cNvSpPr>
          <p:nvPr>
            <p:ph idx="1"/>
          </p:nvPr>
        </p:nvSpPr>
        <p:spPr>
          <a:xfrm>
            <a:off x="2209801" y="1628776"/>
            <a:ext cx="8012113" cy="4733925"/>
          </a:xfrm>
        </p:spPr>
        <p:txBody>
          <a:bodyPr/>
          <a:lstStyle/>
          <a:p>
            <a:pPr marL="0" indent="0" eaLnBrk="1" hangingPunct="1">
              <a:buNone/>
              <a:defRPr/>
            </a:pPr>
            <a:r>
              <a:rPr lang="ru-RU" sz="1600" dirty="0" err="1"/>
              <a:t>Нетбук</a:t>
            </a:r>
            <a:r>
              <a:rPr lang="ru-RU" sz="1600" dirty="0"/>
              <a:t> обучающегося в составе автоматизированного рабочего места обучающегося способствует решению основных образовательных задач:</a:t>
            </a:r>
          </a:p>
          <a:p>
            <a:pPr eaLnBrk="1" hangingPunct="1">
              <a:defRPr/>
            </a:pPr>
            <a:r>
              <a:rPr lang="ru-RU" sz="1600" dirty="0"/>
              <a:t>получить необходимые знания по предмету и на базовом и углублённом уровне;</a:t>
            </a:r>
          </a:p>
          <a:p>
            <a:pPr eaLnBrk="1" hangingPunct="1">
              <a:defRPr/>
            </a:pPr>
            <a:r>
              <a:rPr lang="ru-RU" sz="1600" dirty="0"/>
              <a:t>активно осваивать новые информационные технологии и методики их использования;</a:t>
            </a:r>
          </a:p>
          <a:p>
            <a:pPr eaLnBrk="1" hangingPunct="1">
              <a:defRPr/>
            </a:pPr>
            <a:r>
              <a:rPr lang="ru-RU" sz="1600" dirty="0"/>
              <a:t>самостоятельно оценивать уровень своей подготовки и корректировать усвоение знаний и умений в процессе обучения или самообразования</a:t>
            </a:r>
          </a:p>
        </p:txBody>
      </p:sp>
      <p:pic>
        <p:nvPicPr>
          <p:cNvPr id="14341" name="Picture 2" descr="C:\Documents and Settings\User\Рабочий стол\откр урок\PC12017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81275" y="3933826"/>
            <a:ext cx="2266950" cy="2447925"/>
          </a:xfrm>
          <a:prstGeom prst="rect">
            <a:avLst/>
          </a:prstGeom>
          <a:noFill/>
          <a:ln w="25400">
            <a:solidFill>
              <a:srgbClr val="0070C0"/>
            </a:solid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1694082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defRPr/>
            </a:pPr>
            <a:r>
              <a:rPr lang="ru-RU" sz="3200" dirty="0">
                <a:solidFill>
                  <a:schemeClr val="accent2">
                    <a:lumMod val="60000"/>
                    <a:lumOff val="40000"/>
                  </a:schemeClr>
                </a:solidFill>
              </a:rPr>
              <a:t>Применение ИКТ в начальных классах</a:t>
            </a:r>
          </a:p>
        </p:txBody>
      </p:sp>
      <p:sp>
        <p:nvSpPr>
          <p:cNvPr id="16387" name="Rectangle 3"/>
          <p:cNvSpPr>
            <a:spLocks noGrp="1" noChangeArrowheads="1"/>
          </p:cNvSpPr>
          <p:nvPr>
            <p:ph type="body" idx="1"/>
          </p:nvPr>
        </p:nvSpPr>
        <p:spPr/>
        <p:txBody>
          <a:bodyPr/>
          <a:lstStyle/>
          <a:p>
            <a:pPr eaLnBrk="1" hangingPunct="1"/>
            <a:r>
              <a:rPr lang="ru-RU" sz="1400"/>
              <a:t> </a:t>
            </a:r>
            <a:r>
              <a:rPr lang="ru-RU" sz="2400"/>
              <a:t>* в обучении;</a:t>
            </a:r>
          </a:p>
          <a:p>
            <a:pPr eaLnBrk="1" hangingPunct="1"/>
            <a:r>
              <a:rPr lang="ru-RU" sz="2400"/>
              <a:t>* в тренировочном, для отработки умений и навыков после изучения темы;</a:t>
            </a:r>
          </a:p>
          <a:p>
            <a:pPr eaLnBrk="1" hangingPunct="1"/>
            <a:r>
              <a:rPr lang="ru-RU" sz="2400"/>
              <a:t>* для диагностического тестирования качества усвоения материала;</a:t>
            </a:r>
          </a:p>
          <a:p>
            <a:pPr eaLnBrk="1" hangingPunct="1"/>
            <a:r>
              <a:rPr lang="ru-RU" sz="2400"/>
              <a:t>* в режиме самообучения;</a:t>
            </a:r>
          </a:p>
          <a:p>
            <a:pPr eaLnBrk="1" hangingPunct="1"/>
            <a:r>
              <a:rPr lang="ru-RU" sz="2400"/>
              <a:t>* в работе с отстающими учениками</a:t>
            </a:r>
          </a:p>
          <a:p>
            <a:pPr eaLnBrk="1" hangingPunct="1"/>
            <a:endParaRPr lang="ru-RU" sz="2400"/>
          </a:p>
        </p:txBody>
      </p:sp>
    </p:spTree>
    <p:extLst>
      <p:ext uri="{BB962C8B-B14F-4D97-AF65-F5344CB8AC3E}">
        <p14:creationId xmlns:p14="http://schemas.microsoft.com/office/powerpoint/2010/main" val="23112734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209800" y="304800"/>
            <a:ext cx="8229600" cy="1143000"/>
          </a:xfrm>
        </p:spPr>
        <p:txBody>
          <a:bodyPr/>
          <a:lstStyle/>
          <a:p>
            <a:pPr>
              <a:defRPr/>
            </a:pPr>
            <a:r>
              <a:rPr lang="ru-RU" dirty="0" smtClean="0">
                <a:solidFill>
                  <a:schemeClr val="accent2">
                    <a:lumMod val="60000"/>
                    <a:lumOff val="40000"/>
                  </a:schemeClr>
                </a:solidFill>
              </a:rPr>
              <a:t>ИКТ </a:t>
            </a:r>
            <a:endParaRPr lang="ru-RU" dirty="0">
              <a:solidFill>
                <a:schemeClr val="accent2">
                  <a:lumMod val="60000"/>
                  <a:lumOff val="40000"/>
                </a:schemeClr>
              </a:solidFill>
            </a:endParaRPr>
          </a:p>
        </p:txBody>
      </p:sp>
      <p:sp>
        <p:nvSpPr>
          <p:cNvPr id="17411" name="Объект 2"/>
          <p:cNvSpPr>
            <a:spLocks noGrp="1"/>
          </p:cNvSpPr>
          <p:nvPr>
            <p:ph idx="1"/>
          </p:nvPr>
        </p:nvSpPr>
        <p:spPr/>
        <p:txBody>
          <a:bodyPr/>
          <a:lstStyle/>
          <a:p>
            <a:r>
              <a:rPr lang="ru-RU" sz="2400"/>
              <a:t>* повышает качество знаний;</a:t>
            </a:r>
          </a:p>
          <a:p>
            <a:r>
              <a:rPr lang="ru-RU" sz="2400"/>
              <a:t>* продвигает ребёнка в общем развитии;</a:t>
            </a:r>
          </a:p>
          <a:p>
            <a:r>
              <a:rPr lang="ru-RU" sz="2400"/>
              <a:t>* помогает преодолеть трудности;</a:t>
            </a:r>
          </a:p>
          <a:p>
            <a:r>
              <a:rPr lang="ru-RU" sz="2400"/>
              <a:t>* вносит радость в жизнь ребёнка;</a:t>
            </a:r>
          </a:p>
          <a:p>
            <a:r>
              <a:rPr lang="ru-RU" sz="2400"/>
              <a:t>* позволяет вести обучение в зоне ближайшего развития;</a:t>
            </a:r>
          </a:p>
          <a:p>
            <a:r>
              <a:rPr lang="ru-RU" sz="2400"/>
              <a:t>* создаёт благоприятные условия для  лучшего взаимопонимания учителя и учащихся и их сотрудничества в учебном процессе.</a:t>
            </a:r>
          </a:p>
        </p:txBody>
      </p:sp>
    </p:spTree>
    <p:extLst>
      <p:ext uri="{BB962C8B-B14F-4D97-AF65-F5344CB8AC3E}">
        <p14:creationId xmlns:p14="http://schemas.microsoft.com/office/powerpoint/2010/main" val="63168846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Заголовок 3"/>
          <p:cNvSpPr>
            <a:spLocks noGrp="1"/>
          </p:cNvSpPr>
          <p:nvPr>
            <p:ph type="title"/>
          </p:nvPr>
        </p:nvSpPr>
        <p:spPr>
          <a:xfrm>
            <a:off x="2362201" y="1828801"/>
            <a:ext cx="7262813" cy="3832225"/>
          </a:xfrm>
        </p:spPr>
        <p:txBody>
          <a:bodyPr/>
          <a:lstStyle/>
          <a:p>
            <a:r>
              <a:rPr lang="ru-RU" sz="2000">
                <a:solidFill>
                  <a:srgbClr val="020A04"/>
                </a:solidFill>
              </a:rPr>
              <a:t>Современные средства обеспечивают комфортные условия протекания познавательной деятельности учеников с разными особенностями психофизиологической сферы ( ученик должен иметь условия для проявления своих познавательных возможностей),</a:t>
            </a:r>
            <a:r>
              <a:rPr lang="ru-RU" sz="2000"/>
              <a:t> открывают неограниченные возможности совершенствования методов обучения и воспитания. Организация в школах учебных кабинетов способствуют повышению культуры работы учителя, его квалификации, качества знаний учащихся, привитию навыков самостоятельной работы.</a:t>
            </a:r>
            <a:br>
              <a:rPr lang="ru-RU" sz="2000"/>
            </a:br>
            <a:r>
              <a:rPr lang="ru-RU" sz="2000"/>
              <a:t> </a:t>
            </a:r>
            <a:r>
              <a:rPr lang="ru-RU" sz="2000">
                <a:solidFill>
                  <a:srgbClr val="020A04"/>
                </a:solidFill>
              </a:rPr>
              <a:t>Хочется, чтобы учителя не боялись  новой техники. Техника не сможет заменить учителя, но она может выступить только в роли помощника. Подружитесь с техникой, и она поможет вам.</a:t>
            </a:r>
            <a:br>
              <a:rPr lang="ru-RU" sz="2000">
                <a:solidFill>
                  <a:srgbClr val="020A04"/>
                </a:solidFill>
              </a:rPr>
            </a:br>
            <a:r>
              <a:rPr lang="ru-RU" sz="2000"/>
              <a:t/>
            </a:r>
            <a:br>
              <a:rPr lang="ru-RU" sz="2000"/>
            </a:br>
            <a:r>
              <a:rPr lang="ru-RU" sz="2000">
                <a:solidFill>
                  <a:srgbClr val="020A04"/>
                </a:solidFill>
              </a:rPr>
              <a:t/>
            </a:r>
            <a:br>
              <a:rPr lang="ru-RU" sz="2000">
                <a:solidFill>
                  <a:srgbClr val="020A04"/>
                </a:solidFill>
              </a:rPr>
            </a:br>
            <a:endParaRPr lang="ru-RU" sz="2000">
              <a:solidFill>
                <a:srgbClr val="020A04"/>
              </a:solidFill>
            </a:endParaRPr>
          </a:p>
        </p:txBody>
      </p:sp>
      <p:sp>
        <p:nvSpPr>
          <p:cNvPr id="18435" name="Объект 4"/>
          <p:cNvSpPr>
            <a:spLocks noGrp="1"/>
          </p:cNvSpPr>
          <p:nvPr>
            <p:ph idx="1"/>
          </p:nvPr>
        </p:nvSpPr>
        <p:spPr>
          <a:xfrm>
            <a:off x="1992313" y="333375"/>
            <a:ext cx="8229600" cy="719138"/>
          </a:xfrm>
        </p:spPr>
        <p:txBody>
          <a:bodyPr/>
          <a:lstStyle/>
          <a:p>
            <a:pPr marL="0" indent="0" eaLnBrk="1" hangingPunct="1">
              <a:buNone/>
              <a:defRPr/>
            </a:pPr>
            <a:r>
              <a:rPr lang="ru-RU" dirty="0" smtClean="0">
                <a:solidFill>
                  <a:schemeClr val="accent2">
                    <a:lumMod val="60000"/>
                    <a:lumOff val="40000"/>
                  </a:schemeClr>
                </a:solidFill>
              </a:rPr>
              <a:t>                          </a:t>
            </a:r>
            <a:r>
              <a:rPr lang="ru-RU" sz="4000" dirty="0">
                <a:solidFill>
                  <a:schemeClr val="accent2">
                    <a:lumMod val="60000"/>
                    <a:lumOff val="40000"/>
                  </a:schemeClr>
                </a:solidFill>
              </a:rPr>
              <a:t>Итог.</a:t>
            </a:r>
          </a:p>
        </p:txBody>
      </p:sp>
    </p:spTree>
    <p:extLst>
      <p:ext uri="{BB962C8B-B14F-4D97-AF65-F5344CB8AC3E}">
        <p14:creationId xmlns:p14="http://schemas.microsoft.com/office/powerpoint/2010/main" val="1750306041"/>
      </p:ext>
    </p:extLst>
  </p:cSld>
  <p:clrMapOvr>
    <a:masterClrMapping/>
  </p:clrMapOvr>
  <p:timing>
    <p:tnLst>
      <p:par>
        <p:cTn id="1" dur="indefinite" restart="never" nodeType="tmRoot"/>
      </p:par>
    </p:tnLst>
  </p:timing>
</p:sld>
</file>

<file path=ppt/theme/theme1.xml><?xml version="1.0" encoding="utf-8"?>
<a:theme xmlns:a="http://schemas.openxmlformats.org/drawingml/2006/main" name="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4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5_Оформление по умолчанию">
  <a:themeElements>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Оформление по умолчанию">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Оформление по умолчанию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Оформление по умолчанию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Оформление по умолчанию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Оформление по умолчанию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Оформление по умолчанию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Оформление по умолчанию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Оформление по умолчанию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Оформление по умолчанию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Оформление по умолчанию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Оформление по умолчанию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Оформление по умолчанию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Оформление по умолчанию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291</Words>
  <Application>Microsoft Office PowerPoint</Application>
  <PresentationFormat>Широкоэкранный</PresentationFormat>
  <Paragraphs>30</Paragraphs>
  <Slides>6</Slides>
  <Notes>4</Notes>
  <HiddenSlides>0</HiddenSlides>
  <MMClips>0</MMClips>
  <ScaleCrop>false</ScaleCrop>
  <HeadingPairs>
    <vt:vector size="6" baseType="variant">
      <vt:variant>
        <vt:lpstr>Использованные шрифты</vt:lpstr>
      </vt:variant>
      <vt:variant>
        <vt:i4>3</vt:i4>
      </vt:variant>
      <vt:variant>
        <vt:lpstr>Тема</vt:lpstr>
      </vt:variant>
      <vt:variant>
        <vt:i4>6</vt:i4>
      </vt:variant>
      <vt:variant>
        <vt:lpstr>Заголовки слайдов</vt:lpstr>
      </vt:variant>
      <vt:variant>
        <vt:i4>6</vt:i4>
      </vt:variant>
    </vt:vector>
  </HeadingPairs>
  <TitlesOfParts>
    <vt:vector size="15" baseType="lpstr">
      <vt:lpstr>Arial</vt:lpstr>
      <vt:lpstr>Calibri</vt:lpstr>
      <vt:lpstr>Times New Roman</vt:lpstr>
      <vt:lpstr>Оформление по умолчанию</vt:lpstr>
      <vt:lpstr>1_Оформление по умолчанию</vt:lpstr>
      <vt:lpstr>2_Оформление по умолчанию</vt:lpstr>
      <vt:lpstr>3_Оформление по умолчанию</vt:lpstr>
      <vt:lpstr>4_Оформление по умолчанию</vt:lpstr>
      <vt:lpstr>5_Оформление по умолчанию</vt:lpstr>
      <vt:lpstr>Прежде, чем нажать кнопку,                        нужно хорошо подумать.</vt:lpstr>
      <vt:lpstr>Презентация PowerPoint</vt:lpstr>
      <vt:lpstr>         Работаем  с нетбуками.        </vt:lpstr>
      <vt:lpstr>Применение ИКТ в начальных классах</vt:lpstr>
      <vt:lpstr>ИКТ </vt:lpstr>
      <vt:lpstr>Современные средства обеспечивают комфортные условия протекания познавательной деятельности учеников с разными особенностями психофизиологической сферы ( ученик должен иметь условия для проявления своих познавательных возможностей), открывают неограниченные возможности совершенствования методов обучения и воспитания. Организация в школах учебных кабинетов способствуют повышению культуры работы учителя, его квалификации, качества знаний учащихся, привитию навыков самостоятельной работы.  Хочется, чтобы учителя не боялись  новой техники. Техника не сможет заменить учителя, но она может выступить только в роли помощника. Подружитесь с техникой, и она поможет вам.   </vt:lpstr>
    </vt:vector>
  </TitlesOfParts>
  <Company>SPecialiST RePack</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Прежде, чем нажать кнопку,                        нужно хорошо подумать.</dc:title>
  <dc:creator>XTreme.ws</dc:creator>
  <cp:lastModifiedBy>XTreme.ws</cp:lastModifiedBy>
  <cp:revision>1</cp:revision>
  <dcterms:created xsi:type="dcterms:W3CDTF">2015-03-26T19:58:40Z</dcterms:created>
  <dcterms:modified xsi:type="dcterms:W3CDTF">2015-03-26T19:59:34Z</dcterms:modified>
</cp:coreProperties>
</file>