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8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3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EA764-5677-4DC8-A332-66856BC8E6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DFE8F-FBFB-4227-8C43-C1A93C10EF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AF5C7-EC13-45EA-8795-19DFD499566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AF4F8-9E57-4B4C-B3D9-FC3191B6016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4C3A1-92DB-48EA-B429-CBD80A2E8DA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6913F-0E1A-4AF9-97B8-DEFAF8DF4A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8880D-297C-4DAD-B7B4-529352B6D6E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4531F-224A-4770-8EDE-FD28C2B1D6F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E5D2D-2D98-489E-8A89-6B920770781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60211-7805-4FA1-9C82-88FB54A0487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108F3-2A8C-42F9-85FB-BB7C9C39E99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A9224C-B3DC-42CE-965E-B90881FBA1F3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3563938" y="1916113"/>
            <a:ext cx="4968875" cy="1296987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tx1"/>
                </a:solidFill>
              </a:rPr>
              <a:t>Омонимы</a:t>
            </a:r>
            <a:endParaRPr lang="es-ES" sz="5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6" y="6357958"/>
            <a:ext cx="2285984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Что я знаю об омонимах?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29544"/>
            <a:ext cx="8229600" cy="4863752"/>
          </a:xfrm>
        </p:spPr>
        <p:txBody>
          <a:bodyPr/>
          <a:lstStyle/>
          <a:p>
            <a:r>
              <a:rPr lang="ru-RU" b="1" dirty="0" smtClean="0"/>
              <a:t>Это слова одинаковые по звучанию или </a:t>
            </a:r>
            <a:r>
              <a:rPr lang="ru-RU" b="1" dirty="0" smtClean="0"/>
              <a:t>написанию, но РАЗНЫЕ по значению:</a:t>
            </a:r>
            <a:endParaRPr lang="ru-RU" b="1" dirty="0" smtClean="0"/>
          </a:p>
          <a:p>
            <a:r>
              <a:rPr lang="ru-RU" b="1" i="1" dirty="0" smtClean="0"/>
              <a:t>  Одинаково звучат и пишутся;</a:t>
            </a:r>
          </a:p>
          <a:p>
            <a:r>
              <a:rPr lang="ru-RU" b="1" i="1" dirty="0" smtClean="0"/>
              <a:t>  Одинаково звучат, а пишутся по-разному;</a:t>
            </a:r>
          </a:p>
          <a:p>
            <a:r>
              <a:rPr lang="ru-RU" b="1" i="1" dirty="0" smtClean="0"/>
              <a:t>  Одинаково пишутся, а звучат </a:t>
            </a:r>
            <a:endParaRPr lang="ru-RU" b="1" i="1" dirty="0" smtClean="0"/>
          </a:p>
          <a:p>
            <a:r>
              <a:rPr lang="ru-RU" b="1" i="1" dirty="0"/>
              <a:t> </a:t>
            </a:r>
            <a:r>
              <a:rPr lang="ru-RU" b="1" i="1" dirty="0" smtClean="0"/>
              <a:t>     </a:t>
            </a:r>
            <a:r>
              <a:rPr lang="ru-RU" b="1" i="1" dirty="0" smtClean="0"/>
              <a:t>по-  </a:t>
            </a:r>
            <a:r>
              <a:rPr lang="ru-RU" b="1" i="1" dirty="0" smtClean="0"/>
              <a:t>разному;</a:t>
            </a:r>
          </a:p>
          <a:p>
            <a:r>
              <a:rPr lang="ru-RU" b="1" i="1" dirty="0" smtClean="0"/>
              <a:t>                  ???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03515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группа омонимов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Звучат одинаково</a:t>
            </a:r>
          </a:p>
          <a:p>
            <a:r>
              <a:rPr lang="ru-RU" sz="3600" b="1" dirty="0" smtClean="0"/>
              <a:t>Пишутся одинаково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4" y="2924943"/>
            <a:ext cx="1839239" cy="2013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93" y="4156916"/>
            <a:ext cx="2147358" cy="16105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675" y="2912398"/>
            <a:ext cx="1558352" cy="21376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753" y="4267103"/>
            <a:ext cx="2027793" cy="15776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32" y="2579943"/>
            <a:ext cx="2087966" cy="16077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47" y="4267103"/>
            <a:ext cx="2249958" cy="1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2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642194"/>
          </a:xfrm>
        </p:spPr>
        <p:txBody>
          <a:bodyPr/>
          <a:lstStyle/>
          <a:p>
            <a:r>
              <a:rPr lang="ru-RU" sz="3600" b="1" dirty="0" smtClean="0"/>
              <a:t>Прочитай предложения. Понимаешь ли ты, о чём идёт речь?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7988"/>
          </a:xfrm>
        </p:spPr>
        <p:txBody>
          <a:bodyPr/>
          <a:lstStyle/>
          <a:p>
            <a:r>
              <a:rPr lang="ru-RU" dirty="0" smtClean="0"/>
              <a:t>Наконец мы нашли старый замок.</a:t>
            </a:r>
          </a:p>
          <a:p>
            <a:r>
              <a:rPr lang="ru-RU" dirty="0" smtClean="0"/>
              <a:t>Это была настоящая мука.</a:t>
            </a:r>
          </a:p>
          <a:p>
            <a:r>
              <a:rPr lang="ru-RU" dirty="0" smtClean="0"/>
              <a:t>В магазине продавался старинный атлас.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</a:t>
            </a:r>
            <a:r>
              <a:rPr lang="ru-RU" dirty="0" smtClean="0"/>
              <a:t>    </a:t>
            </a:r>
            <a:r>
              <a:rPr lang="ru-RU" b="1" dirty="0" smtClean="0"/>
              <a:t>Что нужно сделать, чтобы   </a:t>
            </a:r>
            <a:r>
              <a:rPr lang="ru-RU" b="1" dirty="0" smtClean="0"/>
              <a:t>                              смысл    </a:t>
            </a:r>
            <a:r>
              <a:rPr lang="ru-RU" b="1" dirty="0" smtClean="0"/>
              <a:t>предложений стал ясен?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7051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2579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Наконец мы нашли старый замок.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з</a:t>
            </a:r>
            <a:r>
              <a:rPr lang="ru-RU" sz="3200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/>
              <a:t>мок</a:t>
            </a:r>
            <a:endParaRPr lang="es-ES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11" y="2290038"/>
            <a:ext cx="4040188" cy="3030141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зам</a:t>
            </a:r>
            <a:r>
              <a:rPr lang="ru-RU" sz="3200" dirty="0" smtClean="0">
                <a:solidFill>
                  <a:srgbClr val="FF0000"/>
                </a:solidFill>
              </a:rPr>
              <a:t>о</a:t>
            </a:r>
            <a:r>
              <a:rPr lang="ru-RU" sz="3200" dirty="0" smtClean="0"/>
              <a:t>к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36" y="2314762"/>
            <a:ext cx="3168352" cy="298069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Это была настоящая мука.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м</a:t>
            </a:r>
            <a:r>
              <a:rPr lang="ru-RU" sz="3200" dirty="0" smtClean="0">
                <a:solidFill>
                  <a:srgbClr val="FF0000"/>
                </a:solidFill>
              </a:rPr>
              <a:t>у</a:t>
            </a:r>
            <a:r>
              <a:rPr lang="ru-RU" sz="3200" dirty="0" smtClean="0"/>
              <a:t>ка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68" y="2181680"/>
            <a:ext cx="3529408" cy="332536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мук</a:t>
            </a:r>
            <a:r>
              <a:rPr lang="ru-RU" sz="3200" dirty="0" smtClean="0">
                <a:solidFill>
                  <a:srgbClr val="FF0000"/>
                </a:solidFill>
              </a:rPr>
              <a:t>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24" y="2292350"/>
            <a:ext cx="3384376" cy="3031331"/>
          </a:xfrm>
        </p:spPr>
      </p:pic>
    </p:spTree>
    <p:extLst>
      <p:ext uri="{BB962C8B-B14F-4D97-AF65-F5344CB8AC3E}">
        <p14:creationId xmlns:p14="http://schemas.microsoft.com/office/powerpoint/2010/main" val="176885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В магазине продавался старинный атлас.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/>
              <a:t>тлас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81" y="2292351"/>
            <a:ext cx="2215528" cy="295830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атл</a:t>
            </a:r>
            <a:r>
              <a:rPr lang="ru-RU" sz="3200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/>
              <a:t>с</a:t>
            </a:r>
            <a:endParaRPr lang="ru-RU" sz="3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69" y="2508449"/>
            <a:ext cx="4041775" cy="2526109"/>
          </a:xfrm>
        </p:spPr>
      </p:pic>
    </p:spTree>
    <p:extLst>
      <p:ext uri="{BB962C8B-B14F-4D97-AF65-F5344CB8AC3E}">
        <p14:creationId xmlns:p14="http://schemas.microsoft.com/office/powerpoint/2010/main" val="217679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группа омонимов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Звучат по-разному</a:t>
            </a:r>
          </a:p>
          <a:p>
            <a:r>
              <a:rPr lang="ru-RU" sz="3600" b="1" dirty="0" smtClean="0"/>
              <a:t>Пишутся одинаково</a:t>
            </a:r>
          </a:p>
          <a:p>
            <a:pPr marL="0" indent="0">
              <a:buNone/>
            </a:pPr>
            <a:r>
              <a:rPr lang="ru-RU" sz="3600" b="1" dirty="0" smtClean="0"/>
              <a:t>    м</a:t>
            </a:r>
            <a:r>
              <a:rPr lang="ru-RU" sz="3600" b="1" dirty="0" smtClean="0">
                <a:solidFill>
                  <a:srgbClr val="FF0000"/>
                </a:solidFill>
              </a:rPr>
              <a:t>у</a:t>
            </a:r>
            <a:r>
              <a:rPr lang="ru-RU" sz="3600" b="1" dirty="0" smtClean="0"/>
              <a:t>ка-мук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</a:p>
          <a:p>
            <a:pPr marL="0" indent="0">
              <a:buNone/>
            </a:pPr>
            <a:r>
              <a:rPr lang="ru-RU" sz="3600" b="1" dirty="0" smtClean="0"/>
              <a:t>        з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мок-зам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к</a:t>
            </a:r>
          </a:p>
          <a:p>
            <a:pPr marL="0" indent="0">
              <a:buNone/>
            </a:pPr>
            <a:r>
              <a:rPr lang="ru-RU" sz="3600" b="1" dirty="0" smtClean="0"/>
              <a:t>            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тлас- атл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с</a:t>
            </a:r>
          </a:p>
          <a:p>
            <a:pPr marL="0" indent="0">
              <a:buNone/>
            </a:pPr>
            <a:r>
              <a:rPr lang="ru-RU" sz="3600" b="1" dirty="0" smtClean="0"/>
              <a:t>               кр</a:t>
            </a:r>
            <a:r>
              <a:rPr lang="ru-RU" sz="3600" b="1" dirty="0" smtClean="0">
                <a:solidFill>
                  <a:srgbClr val="FF0000"/>
                </a:solidFill>
              </a:rPr>
              <a:t>у</a:t>
            </a:r>
            <a:r>
              <a:rPr lang="ru-RU" sz="3600" b="1" dirty="0" smtClean="0"/>
              <a:t>жки-кружк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</a:p>
          <a:p>
            <a:pPr marL="0" indent="0">
              <a:buNone/>
            </a:pPr>
            <a:r>
              <a:rPr lang="ru-RU" sz="3600" b="1" dirty="0" smtClean="0"/>
              <a:t>                  стр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лки-стрелк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9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Заполни таблицу примерами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2682515"/>
              </p:ext>
            </p:extLst>
          </p:nvPr>
        </p:nvGraphicFramePr>
        <p:xfrm>
          <a:off x="457201" y="1450720"/>
          <a:ext cx="8229600" cy="2570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86547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Слова ,не связанные по смыслу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8372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Одинаково </a:t>
                      </a:r>
                    </a:p>
                    <a:p>
                      <a:r>
                        <a:rPr lang="ru-RU" sz="2000" b="1" dirty="0" smtClean="0"/>
                        <a:t>звучат и пишутся</a:t>
                      </a:r>
                      <a:endParaRPr lang="ru-RU" sz="2000" b="1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Одинаково звучат,</a:t>
                      </a:r>
                      <a:r>
                        <a:rPr lang="ru-RU" sz="1800" b="1" baseline="0" dirty="0" smtClean="0"/>
                        <a:t> пишутся по-разному</a:t>
                      </a:r>
                      <a:endParaRPr lang="ru-RU" sz="1800" b="1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Одинаково пишутся, </a:t>
                      </a:r>
                    </a:p>
                    <a:p>
                      <a:r>
                        <a:rPr lang="ru-RU" sz="2000" b="1" dirty="0" smtClean="0"/>
                        <a:t>звучат по-разному</a:t>
                      </a:r>
                      <a:endParaRPr lang="ru-RU" sz="2000" b="1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59632" y="4221088"/>
            <a:ext cx="1872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Уж (уже)</a:t>
            </a:r>
          </a:p>
          <a:p>
            <a:r>
              <a:rPr lang="ru-RU" sz="2800" b="1" dirty="0"/>
              <a:t>Уж (змея)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4210835"/>
            <a:ext cx="2376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Arial"/>
                <a:cs typeface="Arial"/>
              </a:rPr>
              <a:t>код </a:t>
            </a: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[</a:t>
            </a:r>
            <a:r>
              <a:rPr lang="ru-RU" sz="2800" b="1" dirty="0">
                <a:solidFill>
                  <a:srgbClr val="000000"/>
                </a:solidFill>
                <a:latin typeface="Arial"/>
                <a:cs typeface="Arial"/>
              </a:rPr>
              <a:t>кот</a:t>
            </a: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]</a:t>
            </a:r>
            <a:endParaRPr lang="ru-RU" sz="28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Arial"/>
                <a:cs typeface="Arial"/>
              </a:rPr>
              <a:t>кот</a:t>
            </a: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 [</a:t>
            </a:r>
            <a:r>
              <a:rPr lang="ru-RU" sz="2800" b="1" dirty="0">
                <a:solidFill>
                  <a:srgbClr val="000000"/>
                </a:solidFill>
                <a:latin typeface="Arial"/>
                <a:cs typeface="Arial"/>
              </a:rPr>
              <a:t>кот</a:t>
            </a: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]</a:t>
            </a:r>
            <a:endParaRPr lang="ru-RU" sz="2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21152" y="4210835"/>
            <a:ext cx="2592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Arial"/>
                <a:cs typeface="Arial"/>
              </a:rPr>
              <a:t>гвозд</a:t>
            </a:r>
            <a:r>
              <a:rPr lang="ru-RU" sz="3200" b="1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lang="ru-RU" sz="3200" b="1" dirty="0">
                <a:solidFill>
                  <a:srgbClr val="000000"/>
                </a:solidFill>
                <a:latin typeface="Arial"/>
                <a:cs typeface="Arial"/>
              </a:rPr>
              <a:t>ки</a:t>
            </a:r>
            <a:endParaRPr lang="ru-RU" sz="28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Arial"/>
                <a:cs typeface="Arial"/>
              </a:rPr>
              <a:t>гв</a:t>
            </a:r>
            <a:r>
              <a:rPr lang="ru-RU" sz="3200"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lang="ru-RU" sz="3200" b="1" dirty="0">
                <a:solidFill>
                  <a:srgbClr val="000000"/>
                </a:solidFill>
                <a:latin typeface="Arial"/>
                <a:cs typeface="Arial"/>
              </a:rPr>
              <a:t>здики</a:t>
            </a:r>
          </a:p>
        </p:txBody>
      </p:sp>
    </p:spTree>
    <p:extLst>
      <p:ext uri="{BB962C8B-B14F-4D97-AF65-F5344CB8AC3E}">
        <p14:creationId xmlns:p14="http://schemas.microsoft.com/office/powerpoint/2010/main" val="340385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группа омонимов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Одинаково звучат</a:t>
            </a:r>
          </a:p>
          <a:p>
            <a:r>
              <a:rPr lang="ru-RU" sz="3600" b="1" dirty="0" smtClean="0"/>
              <a:t>Пишутся по-разному</a:t>
            </a:r>
          </a:p>
          <a:p>
            <a:pPr marL="0" indent="0">
              <a:buNone/>
            </a:pPr>
            <a:r>
              <a:rPr lang="ru-RU" sz="3600" b="1" dirty="0" smtClean="0"/>
              <a:t>         код-кот</a:t>
            </a:r>
          </a:p>
          <a:p>
            <a:pPr marL="0" indent="0">
              <a:buNone/>
            </a:pPr>
            <a:r>
              <a:rPr lang="ru-RU" sz="3600" b="1" dirty="0" smtClean="0"/>
              <a:t>                 луг-лук</a:t>
            </a:r>
          </a:p>
          <a:p>
            <a:pPr marL="0" indent="0">
              <a:buNone/>
            </a:pPr>
            <a:r>
              <a:rPr lang="ru-RU" sz="3600" b="1" dirty="0" smtClean="0"/>
              <a:t>                        гриб-грипп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02187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189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Arial</vt:lpstr>
      <vt:lpstr>Diseño predeterminado</vt:lpstr>
      <vt:lpstr>Омонимы</vt:lpstr>
      <vt:lpstr>1 группа омонимов</vt:lpstr>
      <vt:lpstr>Прочитай предложения. Понимаешь ли ты, о чём идёт речь?</vt:lpstr>
      <vt:lpstr>Наконец мы нашли старый замок.</vt:lpstr>
      <vt:lpstr>Это была настоящая мука.</vt:lpstr>
      <vt:lpstr>В магазине продавался старинный атлас.</vt:lpstr>
      <vt:lpstr>2 группа омонимов</vt:lpstr>
      <vt:lpstr>Заполни таблицу примерами</vt:lpstr>
      <vt:lpstr>3 группа омонимов</vt:lpstr>
      <vt:lpstr>Что я знаю об омонимах?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Пользователь Windows</cp:lastModifiedBy>
  <cp:revision>45</cp:revision>
  <dcterms:created xsi:type="dcterms:W3CDTF">2009-10-07T17:55:06Z</dcterms:created>
  <dcterms:modified xsi:type="dcterms:W3CDTF">2015-03-09T15:02:55Z</dcterms:modified>
</cp:coreProperties>
</file>