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lum bright="20000" contrast="24000"/>
          </a:blip>
          <a:srcRect l="2312" b="1096"/>
          <a:stretch>
            <a:fillRect/>
          </a:stretch>
        </p:blipFill>
        <p:spPr bwMode="auto">
          <a:xfrm>
            <a:off x="3000364" y="1714488"/>
            <a:ext cx="4643470" cy="351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7"/>
          <p:cNvSpPr>
            <a:spLocks noGrp="1" noChangeArrowheads="1" noChangeShapeType="1" noTextEdit="1"/>
          </p:cNvSpPr>
          <p:nvPr>
            <p:ph type="subTitle" idx="1"/>
          </p:nvPr>
        </p:nvSpPr>
        <p:spPr bwMode="auto">
          <a:xfrm>
            <a:off x="1857356" y="357166"/>
            <a:ext cx="6929486" cy="1371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5053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/>
              </a:rPr>
              <a:t>Причины и последствия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/>
              </a:rPr>
              <a:t>детской агрессии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/>
            </a:endParaRPr>
          </a:p>
        </p:txBody>
      </p:sp>
      <p:sp>
        <p:nvSpPr>
          <p:cNvPr id="6" name="WordArt 7"/>
          <p:cNvSpPr txBox="1">
            <a:spLocks noChangeArrowheads="1" noChangeShapeType="1" noTextEdit="1"/>
          </p:cNvSpPr>
          <p:nvPr/>
        </p:nvSpPr>
        <p:spPr bwMode="auto">
          <a:xfrm>
            <a:off x="2071670" y="4929198"/>
            <a:ext cx="6858048" cy="1371600"/>
          </a:xfrm>
          <a:prstGeom prst="rect">
            <a:avLst/>
          </a:prstGeom>
        </p:spPr>
        <p:txBody>
          <a:bodyPr vert="horz" wrap="none" numCol="1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3600" b="1" i="0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C3300"/>
              </a:solidFill>
              <a:effectLst/>
              <a:uLnTx/>
              <a:uFillTx/>
              <a:latin typeface="Impac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5643578"/>
            <a:ext cx="7000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Ризванова</a:t>
            </a:r>
            <a:r>
              <a:rPr lang="ru-RU" b="1" dirty="0" smtClean="0"/>
              <a:t> Ландыш </a:t>
            </a:r>
            <a:r>
              <a:rPr lang="ru-RU" b="1" dirty="0" err="1" smtClean="0"/>
              <a:t>Нафисовна</a:t>
            </a:r>
            <a:endParaRPr lang="ru-RU" b="1" dirty="0" smtClean="0"/>
          </a:p>
          <a:p>
            <a:pPr algn="ctr"/>
            <a:r>
              <a:rPr lang="ru-RU" b="1" dirty="0" smtClean="0"/>
              <a:t>учитель начальных классов </a:t>
            </a:r>
            <a:r>
              <a:rPr lang="ru-RU" b="1" dirty="0" smtClean="0"/>
              <a:t>МБОУ «СОШ </a:t>
            </a:r>
            <a:r>
              <a:rPr lang="ru-RU" b="1" dirty="0" smtClean="0"/>
              <a:t>№ </a:t>
            </a:r>
            <a:r>
              <a:rPr lang="ru-RU" b="1" dirty="0" smtClean="0"/>
              <a:t>12»</a:t>
            </a:r>
            <a:endParaRPr lang="ru-RU" b="1" dirty="0" smtClean="0"/>
          </a:p>
          <a:p>
            <a:pPr algn="ctr"/>
            <a:r>
              <a:rPr lang="ru-RU" b="1" dirty="0" smtClean="0"/>
              <a:t>г. </a:t>
            </a:r>
            <a:r>
              <a:rPr lang="ru-RU" b="1" dirty="0" smtClean="0"/>
              <a:t>Альметьевск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6572296" cy="1285876"/>
          </a:xfrm>
          <a:solidFill>
            <a:srgbClr val="0000FF"/>
          </a:solidFill>
          <a:ln>
            <a:solidFill>
              <a:schemeClr val="bg2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«ЗОЛОТЫЕ» </a:t>
            </a:r>
            <a:br>
              <a:rPr lang="ru-R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воспитания</a:t>
            </a:r>
            <a:endParaRPr lang="ru-RU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857364"/>
            <a:ext cx="828677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>
                <a:tab pos="9048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Учитесь слушать и слышать своего ребёнка.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>
                <a:tab pos="9048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Постарайтесь сделать так, чтобы только вы снимали его эмоциональное напряжение.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>
                <a:tab pos="9048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Не запрещайте детям выражать отрицательные эмоции.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>
                <a:tab pos="9048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Умейте принять и любить его таким, каков он есть.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>
                <a:tab pos="9048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Повиновение, послушание и исполнительность будут там, где они предъявляются разумно.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>
                <a:tab pos="9048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К агрессивным проявлениям в поведении ребёнка приводит агрессивность семьи.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агрессивный ребенок, детская агрессия, агрессивнос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214422"/>
            <a:ext cx="5791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14348" y="285728"/>
            <a:ext cx="7467600" cy="5715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Помогите ребёнку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14348" y="5429264"/>
            <a:ext cx="7467600" cy="5715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ru-RU" sz="4000" b="1" dirty="0" smtClean="0">
                <a:solidFill>
                  <a:srgbClr val="0000FF"/>
                </a:solidFill>
                <a:latin typeface="Comic Sans MS" pitchFamily="66" charset="0"/>
              </a:rPr>
              <a:t>с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правиться с агрессией!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714348" y="2143116"/>
            <a:ext cx="7467600" cy="17859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Спасибо за внимание   и сотрудничество</a:t>
            </a:r>
            <a:endParaRPr kumimoji="0" lang="ru-RU" sz="48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9124" y="5143512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atin typeface="Comic Sans MS" pitchFamily="66" charset="0"/>
              </a:rPr>
              <a:t>Никколо</a:t>
            </a:r>
            <a:r>
              <a:rPr lang="ru-RU" sz="2800" b="1" dirty="0" smtClean="0">
                <a:latin typeface="Comic Sans MS" pitchFamily="66" charset="0"/>
              </a:rPr>
              <a:t> Макиавелли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85786" y="642918"/>
            <a:ext cx="7381876" cy="35719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Промедление может обернуться чем угодно, ибо время приносит с собой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как зло, так и добро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6" name="Рисунок 5" descr="2000_100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4429132"/>
            <a:ext cx="2000264" cy="2000264"/>
          </a:xfrm>
          <a:prstGeom prst="rect">
            <a:avLst/>
          </a:prstGeo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28596" y="357166"/>
            <a:ext cx="5929354" cy="2571768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Агрессия - это реакция на срыв какой-то деятельности, планов, на ограничения, запреты или неожиданные трудности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pic>
        <p:nvPicPr>
          <p:cNvPr id="4" name="Рисунок 3" descr="Crabb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000504"/>
            <a:ext cx="2071702" cy="2157133"/>
          </a:xfrm>
          <a:prstGeom prst="rect">
            <a:avLst/>
          </a:prstGeom>
        </p:spPr>
      </p:pic>
      <p:pic>
        <p:nvPicPr>
          <p:cNvPr id="5" name="Рисунок 4" descr="Sad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285728"/>
            <a:ext cx="1785950" cy="2097453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357422" y="3714752"/>
            <a:ext cx="6238868" cy="2714644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Агрессия - это поведение, которое причиняет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вред предмету или предметам, человеку или группе людей.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071538" y="428604"/>
            <a:ext cx="6643734" cy="642942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Агрессия может проявляться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00100" y="1857364"/>
            <a:ext cx="2714644" cy="1071570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Физически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ru-RU" sz="2400" b="1" dirty="0" smtClean="0">
                <a:latin typeface="Comic Sans MS" pitchFamily="66" charset="0"/>
              </a:rPr>
              <a:t>(драки)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00562" y="1857364"/>
            <a:ext cx="4214842" cy="1143008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Вербально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ru-RU" sz="2400" b="1" dirty="0" smtClean="0">
                <a:latin typeface="Comic Sans MS" pitchFamily="66" charset="0"/>
              </a:rPr>
              <a:t>(угрозы, ругань, крики)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Штриховая стрелка вправо 4"/>
          <p:cNvSpPr/>
          <p:nvPr/>
        </p:nvSpPr>
        <p:spPr>
          <a:xfrm rot="8565721">
            <a:off x="2719830" y="1385611"/>
            <a:ext cx="1354084" cy="23733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триховая стрелка вправо 5"/>
          <p:cNvSpPr/>
          <p:nvPr/>
        </p:nvSpPr>
        <p:spPr>
          <a:xfrm rot="2274454">
            <a:off x="4824651" y="1379481"/>
            <a:ext cx="1317856" cy="24138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1278444910_child-fight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571876"/>
            <a:ext cx="4071966" cy="2714644"/>
          </a:xfrm>
          <a:prstGeom prst="rect">
            <a:avLst/>
          </a:prstGeom>
        </p:spPr>
      </p:pic>
      <p:pic>
        <p:nvPicPr>
          <p:cNvPr id="8" name="Рисунок 7" descr="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3429000"/>
            <a:ext cx="2197109" cy="2849716"/>
          </a:xfrm>
          <a:prstGeom prst="rect">
            <a:avLst/>
          </a:prstGeom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uiExpand="1" build="p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357422" y="428604"/>
            <a:ext cx="4714908" cy="642942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Виды агрессии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57158" y="1785926"/>
            <a:ext cx="4714908" cy="642942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ru-RU" sz="3600" b="1" dirty="0" smtClean="0">
                <a:latin typeface="Comic Sans MS" pitchFamily="66" charset="0"/>
              </a:rPr>
              <a:t>инструментальная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643570" y="1785926"/>
            <a:ext cx="2928958" cy="642942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враждебная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Штриховая стрелка вправо 4"/>
          <p:cNvSpPr/>
          <p:nvPr/>
        </p:nvSpPr>
        <p:spPr>
          <a:xfrm rot="8565721">
            <a:off x="3009990" y="1356102"/>
            <a:ext cx="1249603" cy="2167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триховая стрелка вправо 5"/>
          <p:cNvSpPr/>
          <p:nvPr/>
        </p:nvSpPr>
        <p:spPr>
          <a:xfrm rot="2379366">
            <a:off x="4801504" y="1347625"/>
            <a:ext cx="1249603" cy="2167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триховая стрелка вправо 6"/>
          <p:cNvSpPr/>
          <p:nvPr/>
        </p:nvSpPr>
        <p:spPr>
          <a:xfrm rot="5400000">
            <a:off x="2183043" y="3040308"/>
            <a:ext cx="1232023" cy="11686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 rot="5400000">
            <a:off x="6014686" y="3129323"/>
            <a:ext cx="1232023" cy="11686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71472" y="3786190"/>
            <a:ext cx="3714776" cy="1214446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ru-RU" sz="3200" b="1" dirty="0" smtClean="0">
                <a:latin typeface="Comic Sans MS" pitchFamily="66" charset="0"/>
              </a:rPr>
              <a:t>Для достижения цели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86314" y="3857628"/>
            <a:ext cx="3786214" cy="1000132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ru-RU" sz="3200" b="1" dirty="0" smtClean="0">
                <a:latin typeface="Comic Sans MS" pitchFamily="66" charset="0"/>
              </a:rPr>
              <a:t>Чтобы причинить человеку боль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11" name="Рисунок 10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14289"/>
            <a:ext cx="1357322" cy="1739841"/>
          </a:xfrm>
          <a:prstGeom prst="rect">
            <a:avLst/>
          </a:prstGeom>
        </p:spPr>
      </p:pic>
      <p:pic>
        <p:nvPicPr>
          <p:cNvPr id="12" name="Рисунок 11" descr="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4357694"/>
            <a:ext cx="1571636" cy="2339991"/>
          </a:xfrm>
          <a:prstGeom prst="rect">
            <a:avLst/>
          </a:prstGeo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build="allAtOnce"/>
      <p:bldP spid="3" grpId="0" build="allAtOnce"/>
      <p:bldP spid="4" grpId="0" build="allAtOnce"/>
      <p:bldP spid="5" grpId="0" animBg="1"/>
      <p:bldP spid="6" grpId="0" animBg="1"/>
      <p:bldP spid="7" grpId="0" animBg="1"/>
      <p:bldP spid="8" grpId="0" animBg="1"/>
      <p:bldP spid="9" grpId="0" build="allAtOnce"/>
      <p:bldP spid="10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928662" y="357166"/>
            <a:ext cx="7072362" cy="1214446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Признаки, влияющие на формирование агрессивности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85786" y="2214554"/>
            <a:ext cx="3143272" cy="642942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Расположение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715008" y="2214554"/>
            <a:ext cx="2428892" cy="642942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Неприятие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Штриховая стрелка вправо 4"/>
          <p:cNvSpPr/>
          <p:nvPr/>
        </p:nvSpPr>
        <p:spPr>
          <a:xfrm rot="8565721">
            <a:off x="3052852" y="1795511"/>
            <a:ext cx="1253900" cy="12370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триховая стрелка вправо 5"/>
          <p:cNvSpPr/>
          <p:nvPr/>
        </p:nvSpPr>
        <p:spPr>
          <a:xfrm rot="2411099">
            <a:off x="4962325" y="1806482"/>
            <a:ext cx="1208064" cy="10176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триховая стрелка вправо 6"/>
          <p:cNvSpPr/>
          <p:nvPr/>
        </p:nvSpPr>
        <p:spPr>
          <a:xfrm rot="5400000">
            <a:off x="1821636" y="3107531"/>
            <a:ext cx="642943" cy="14287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 rot="5400000">
            <a:off x="6536545" y="3107530"/>
            <a:ext cx="642943" cy="14287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57158" y="3571876"/>
            <a:ext cx="3929090" cy="307183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Семья помогает ребёнку преодолевать трудности, использует умение слушать ребёнка, включает в общение тепло, ласковое слово, ласковый взгляд </a:t>
            </a:r>
            <a:endParaRPr kumimoji="0" lang="ru-RU" sz="2400" b="0" i="0" u="none" strike="noStrike" kern="1200" cap="none" spc="0" normalizeH="0" baseline="0" noProof="0" dirty="0" smtClean="0">
              <a:ln>
                <a:solidFill>
                  <a:schemeClr val="bg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143504" y="3500438"/>
            <a:ext cx="3429024" cy="307183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Безразличие, устранение от общения, нетерпимость</a:t>
            </a:r>
            <a:r>
              <a:rPr kumimoji="0" lang="ru-RU" sz="2400" b="1" i="0" u="none" strike="noStrike" kern="1200" cap="none" spc="0" normalizeH="0" noProof="0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и властность, враждебность к ребёнку</a:t>
            </a:r>
            <a:endParaRPr kumimoji="0" lang="ru-RU" sz="2400" b="0" i="0" u="none" strike="noStrike" kern="1200" cap="none" spc="0" normalizeH="0" baseline="0" noProof="0" dirty="0" smtClean="0">
              <a:ln>
                <a:solidFill>
                  <a:schemeClr val="bg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-облако 2"/>
          <p:cNvSpPr/>
          <p:nvPr/>
        </p:nvSpPr>
        <p:spPr>
          <a:xfrm>
            <a:off x="285720" y="1285860"/>
            <a:ext cx="2286016" cy="928694"/>
          </a:xfrm>
          <a:prstGeom prst="cloudCallout">
            <a:avLst>
              <a:gd name="adj1" fmla="val 124158"/>
              <a:gd name="adj2" fmla="val 722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>словом</a:t>
            </a:r>
            <a:endParaRPr lang="ru-RU" sz="28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1928794" y="285728"/>
            <a:ext cx="2857520" cy="928694"/>
          </a:xfrm>
          <a:prstGeom prst="cloudCallout">
            <a:avLst>
              <a:gd name="adj1" fmla="val 33191"/>
              <a:gd name="adj2" fmla="val 178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>взглядом</a:t>
            </a:r>
            <a:endParaRPr lang="ru-RU" sz="28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5072066" y="214290"/>
            <a:ext cx="2214578" cy="928694"/>
          </a:xfrm>
          <a:prstGeom prst="cloudCallout">
            <a:avLst>
              <a:gd name="adj1" fmla="val -84952"/>
              <a:gd name="adj2" fmla="val 1860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>жестом</a:t>
            </a:r>
            <a:endParaRPr lang="ru-RU" sz="28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5572132" y="1357298"/>
            <a:ext cx="3143272" cy="928694"/>
          </a:xfrm>
          <a:prstGeom prst="cloudCallout">
            <a:avLst>
              <a:gd name="adj1" fmla="val -90491"/>
              <a:gd name="adj2" fmla="val 60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>действием</a:t>
            </a:r>
            <a:endParaRPr lang="ru-RU" sz="28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Блок-схема: несколько документов 6"/>
          <p:cNvSpPr/>
          <p:nvPr/>
        </p:nvSpPr>
        <p:spPr>
          <a:xfrm>
            <a:off x="2643174" y="2571744"/>
            <a:ext cx="3357586" cy="928694"/>
          </a:xfrm>
          <a:prstGeom prst="flowChartMultidocumen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Поощрение</a:t>
            </a:r>
            <a:endParaRPr lang="ru-RU" sz="32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3357554" y="3571876"/>
            <a:ext cx="3357586" cy="928694"/>
          </a:xfrm>
          <a:prstGeom prst="flowChartMultidocumen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Наказание</a:t>
            </a:r>
            <a:endParaRPr lang="ru-RU" sz="32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214282" y="4214818"/>
            <a:ext cx="2643206" cy="1143008"/>
          </a:xfrm>
          <a:prstGeom prst="wedgeEllipseCallout">
            <a:avLst>
              <a:gd name="adj1" fmla="val 113846"/>
              <a:gd name="adj2" fmla="val -21629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Следует за поступком</a:t>
            </a: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428596" y="5715016"/>
            <a:ext cx="2643206" cy="928694"/>
          </a:xfrm>
          <a:prstGeom prst="wedgeEllipseCallout">
            <a:avLst>
              <a:gd name="adj1" fmla="val 104359"/>
              <a:gd name="adj2" fmla="val -1750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Объяснено ребёнку</a:t>
            </a: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>
            <a:off x="3214678" y="5643578"/>
            <a:ext cx="2928958" cy="1000132"/>
          </a:xfrm>
          <a:prstGeom prst="wedgeEllipseCallout">
            <a:avLst>
              <a:gd name="adj1" fmla="val -5411"/>
              <a:gd name="adj2" fmla="val -161533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Суровое, но не жестокое</a:t>
            </a: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5500694" y="4214818"/>
            <a:ext cx="3357586" cy="1857388"/>
          </a:xfrm>
          <a:prstGeom prst="wedgeEllipseCallout">
            <a:avLst>
              <a:gd name="adj1" fmla="val -78091"/>
              <a:gd name="adj2" fmla="val -32899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Оценивает действия, ребёнка, а не его качества</a:t>
            </a: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Grp="1" noChangeArrowheads="1"/>
          </p:cNvSpPr>
          <p:nvPr>
            <p:ph type="title"/>
          </p:nvPr>
        </p:nvSpPr>
        <p:spPr>
          <a:xfrm>
            <a:off x="714348" y="285728"/>
            <a:ext cx="7467600" cy="57150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Тест-игра «Какой </a:t>
            </a:r>
            <a:r>
              <a:rPr lang="ru-RU" sz="3200" b="1" cap="none" dirty="0" smtClean="0">
                <a:solidFill>
                  <a:srgbClr val="0000FF"/>
                </a:solidFill>
                <a:latin typeface="Comic Sans MS" pitchFamily="66" charset="0"/>
                <a:ea typeface="+mn-ea"/>
                <a:cs typeface="+mn-cs"/>
              </a:rPr>
              <a:t>В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ы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родитель»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285784" y="1071546"/>
            <a:ext cx="892975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371600" marR="0" lvl="3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1.  Сколько раз тебе повторять!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Посоветуй мне, пожалуйста.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Не знаю, что бы я без тебя делала?!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И в кого ты такой уродился?!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Какие у тебя замечательные друзья!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Ну, на кого ты похож (а)!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Я в твоё время!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Ты моя опора и помощница (к)!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Ну, что за друзья у тебя?!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О чём ты только думаешь?!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Какая ты у меня умница!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А как ты считаешь, сынок (доченька)?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У всех дети как дети, а ты?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1371600" marR="0" lvl="3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828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Какой ты у меня сообразительный(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15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1285884" cy="607220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1 – 2                                                   </a:t>
            </a:r>
            <a:br>
              <a:rPr lang="ru-RU" sz="2800" b="1" dirty="0" smtClean="0"/>
            </a:br>
            <a:r>
              <a:rPr lang="ru-RU" sz="2800" b="1" dirty="0" smtClean="0"/>
              <a:t>2 – 1</a:t>
            </a:r>
            <a:br>
              <a:rPr lang="ru-RU" sz="2800" b="1" dirty="0" smtClean="0"/>
            </a:br>
            <a:r>
              <a:rPr lang="ru-RU" sz="2800" b="1" dirty="0" smtClean="0"/>
              <a:t>3 – 1</a:t>
            </a:r>
            <a:br>
              <a:rPr lang="ru-RU" sz="2800" b="1" dirty="0" smtClean="0"/>
            </a:br>
            <a:r>
              <a:rPr lang="ru-RU" sz="2800" b="1" dirty="0" smtClean="0"/>
              <a:t>4 – 1</a:t>
            </a:r>
            <a:br>
              <a:rPr lang="ru-RU" sz="2800" b="1" dirty="0" smtClean="0"/>
            </a:br>
            <a:r>
              <a:rPr lang="ru-RU" sz="2800" b="1" dirty="0" smtClean="0"/>
              <a:t>5 – 1</a:t>
            </a:r>
            <a:br>
              <a:rPr lang="ru-RU" sz="2800" b="1" dirty="0" smtClean="0"/>
            </a:br>
            <a:r>
              <a:rPr lang="ru-RU" sz="2800" b="1" dirty="0" smtClean="0"/>
              <a:t>6 – 2</a:t>
            </a:r>
            <a:br>
              <a:rPr lang="ru-RU" sz="2800" b="1" dirty="0" smtClean="0"/>
            </a:br>
            <a:r>
              <a:rPr lang="ru-RU" sz="2800" b="1" dirty="0" smtClean="0"/>
              <a:t>7 – 2</a:t>
            </a:r>
            <a:br>
              <a:rPr lang="ru-RU" sz="2800" b="1" dirty="0" smtClean="0"/>
            </a:br>
            <a:r>
              <a:rPr lang="ru-RU" sz="2800" b="1" dirty="0" smtClean="0"/>
              <a:t>8 – 1</a:t>
            </a:r>
            <a:br>
              <a:rPr lang="ru-RU" sz="2800" b="1" dirty="0" smtClean="0"/>
            </a:br>
            <a:r>
              <a:rPr lang="ru-RU" sz="2800" b="1" dirty="0" smtClean="0"/>
              <a:t>9 – 2</a:t>
            </a:r>
            <a:br>
              <a:rPr lang="ru-RU" sz="2800" b="1" dirty="0" smtClean="0"/>
            </a:br>
            <a:r>
              <a:rPr lang="ru-RU" sz="2800" b="1" dirty="0" smtClean="0"/>
              <a:t>10 – 2</a:t>
            </a:r>
            <a:br>
              <a:rPr lang="ru-RU" sz="2800" b="1" dirty="0" smtClean="0"/>
            </a:br>
            <a:r>
              <a:rPr lang="ru-RU" sz="2800" b="1" dirty="0" smtClean="0"/>
              <a:t>11 – 1</a:t>
            </a:r>
            <a:br>
              <a:rPr lang="ru-RU" sz="2800" b="1" dirty="0" smtClean="0"/>
            </a:br>
            <a:r>
              <a:rPr lang="ru-RU" sz="2800" b="1" dirty="0" smtClean="0"/>
              <a:t>12 – 1</a:t>
            </a:r>
            <a:br>
              <a:rPr lang="ru-RU" sz="2800" b="1" dirty="0" smtClean="0"/>
            </a:br>
            <a:r>
              <a:rPr lang="ru-RU" sz="2800" b="1" dirty="0" smtClean="0"/>
              <a:t>13 – 2</a:t>
            </a:r>
            <a:br>
              <a:rPr lang="ru-RU" sz="2800" b="1" dirty="0" smtClean="0"/>
            </a:br>
            <a:r>
              <a:rPr lang="ru-RU" sz="2800" b="1" dirty="0" smtClean="0"/>
              <a:t>14 – 1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868" y="642918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000" cap="small" dirty="0" smtClean="0">
                <a:solidFill>
                  <a:srgbClr val="575F6D"/>
                </a:solidFill>
                <a:ea typeface="+mj-ea"/>
                <a:cs typeface="+mj-cs"/>
              </a:rPr>
              <a:t/>
            </a:r>
            <a:br>
              <a:rPr lang="ru-RU" sz="3000" cap="small" dirty="0" smtClean="0">
                <a:solidFill>
                  <a:srgbClr val="575F6D"/>
                </a:solidFill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928794" y="285728"/>
            <a:ext cx="6715172" cy="637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1702B2"/>
                </a:solidFill>
                <a:effectLst/>
                <a:latin typeface="Arial" pitchFamily="34" charset="0"/>
                <a:ea typeface="Times New Roman" pitchFamily="18" charset="0"/>
              </a:rPr>
              <a:t>5 – 8 баллов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– Вы живёте с ребёнком душа в душу. Он искренне любит Вас. Ваши отношения способствуют становлению его личности.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1702B2"/>
                </a:solidFill>
                <a:effectLst/>
                <a:latin typeface="Arial" pitchFamily="34" charset="0"/>
                <a:ea typeface="Times New Roman" pitchFamily="18" charset="0"/>
              </a:rPr>
              <a:t>9 – 10 баллов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– Вы непоследовательны в общении с ребёнком. Он уважает Вас, хотя и не всегда с Вами откровенен.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1702B2"/>
                </a:solidFill>
                <a:effectLst/>
                <a:latin typeface="Arial" pitchFamily="34" charset="0"/>
                <a:ea typeface="Times New Roman" pitchFamily="18" charset="0"/>
              </a:rPr>
              <a:t>11 – 12 баллов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– Вам необходимо быть с ребёнком повнимательнее. Вы пользуетесь у него авторитетом, но, согласитесь, авторитет не заменит любви.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1702B2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1702B2"/>
                </a:solidFill>
                <a:effectLst/>
                <a:latin typeface="Arial" pitchFamily="34" charset="0"/>
                <a:ea typeface="Times New Roman" pitchFamily="18" charset="0"/>
              </a:rPr>
              <a:t>3 – 14 баллов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– Вы сами чувствуете, что идёте по неверному пути. Между вами и ребёнком существует недоверие. Пока не поздно, постарайтесь уделять ему больше внимания, прислушивайтесь к его словам.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52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484</Words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Тест-игра «Какой Вы родитель»</vt:lpstr>
      <vt:lpstr>1 – 2                                                    2 – 1 3 – 1 4 – 1 5 – 1 6 – 2 7 – 2 8 – 1 9 – 2 10 – 2 11 – 1 12 – 1 13 – 2 14 – 1 </vt:lpstr>
      <vt:lpstr>«ЗОЛОТЫЕ»  правила воспитания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16</cp:revision>
  <dcterms:modified xsi:type="dcterms:W3CDTF">2015-03-26T07:57:27Z</dcterms:modified>
</cp:coreProperties>
</file>