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3"/>
  </p:notesMasterIdLst>
  <p:sldIdLst>
    <p:sldId id="267" r:id="rId2"/>
    <p:sldId id="256" r:id="rId3"/>
    <p:sldId id="257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07957-AA2A-479A-805E-25E645912FF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A0F44-D11C-48A6-9398-4D818DED97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748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345CFCE-C094-41CD-B750-73790F2AAF03}" type="slidenum">
              <a:rPr lang="ru-RU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55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Выполнила:Е.А.Рехлецкая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Урок окружающего мира</a:t>
            </a:r>
            <a:br>
              <a:rPr lang="ru-RU" sz="4000" dirty="0" smtClean="0"/>
            </a:br>
            <a:r>
              <a:rPr lang="ru-RU" sz="4000" dirty="0" smtClean="0"/>
              <a:t>4 класс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0755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7543800" cy="209309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dirty="0" smtClean="0">
                <a:ea typeface="Times New Roman"/>
                <a:cs typeface="Calibri"/>
              </a:rPr>
              <a:t/>
            </a:r>
            <a:br>
              <a:rPr lang="ru-RU" sz="2700" dirty="0" smtClean="0">
                <a:ea typeface="Times New Roman"/>
                <a:cs typeface="Calibri"/>
              </a:rPr>
            </a:br>
            <a:r>
              <a:rPr lang="ru-RU" sz="2700" dirty="0">
                <a:ea typeface="Times New Roman"/>
                <a:cs typeface="Calibri"/>
              </a:rPr>
              <a:t/>
            </a:r>
            <a:br>
              <a:rPr lang="ru-RU" sz="2700" dirty="0">
                <a:ea typeface="Times New Roman"/>
                <a:cs typeface="Calibri"/>
              </a:rPr>
            </a:br>
            <a:r>
              <a:rPr lang="ru-RU" sz="2700" dirty="0" smtClean="0">
                <a:ea typeface="Times New Roman"/>
                <a:cs typeface="Calibri"/>
              </a:rPr>
              <a:t>Анри́ </a:t>
            </a:r>
            <a:r>
              <a:rPr lang="ru-RU" sz="2700" dirty="0">
                <a:ea typeface="Times New Roman"/>
                <a:cs typeface="Calibri"/>
              </a:rPr>
              <a:t>Луи́ </a:t>
            </a:r>
            <a:r>
              <a:rPr lang="ru-RU" sz="2700" dirty="0" err="1">
                <a:ea typeface="Times New Roman"/>
                <a:cs typeface="Calibri"/>
              </a:rPr>
              <a:t>Огю́ст</a:t>
            </a:r>
            <a:r>
              <a:rPr lang="ru-RU" sz="2700" dirty="0">
                <a:ea typeface="Times New Roman"/>
                <a:cs typeface="Calibri"/>
              </a:rPr>
              <a:t> </a:t>
            </a:r>
            <a:r>
              <a:rPr lang="ru-RU" sz="2700" dirty="0" err="1">
                <a:ea typeface="Times New Roman"/>
                <a:cs typeface="Calibri"/>
              </a:rPr>
              <a:t>Рика́р</a:t>
            </a:r>
            <a:r>
              <a:rPr lang="ru-RU" sz="2700" dirty="0">
                <a:ea typeface="Times New Roman"/>
                <a:cs typeface="Calibri"/>
              </a:rPr>
              <a:t> де </a:t>
            </a:r>
            <a:r>
              <a:rPr lang="ru-RU" sz="2700" dirty="0" err="1">
                <a:ea typeface="Times New Roman"/>
                <a:cs typeface="Calibri"/>
              </a:rPr>
              <a:t>Монферра́н</a:t>
            </a:r>
            <a:r>
              <a:rPr lang="ru-RU" sz="2700" dirty="0">
                <a:ea typeface="Times New Roman"/>
                <a:cs typeface="Calibri"/>
              </a:rPr>
              <a:t> </a:t>
            </a:r>
            <a:r>
              <a:rPr lang="ru-RU" sz="2700" dirty="0" smtClean="0">
                <a:ea typeface="Times New Roman"/>
                <a:cs typeface="Calibri"/>
              </a:rPr>
              <a:t/>
            </a:r>
            <a:br>
              <a:rPr lang="ru-RU" sz="2700" dirty="0" smtClean="0">
                <a:ea typeface="Times New Roman"/>
                <a:cs typeface="Calibri"/>
              </a:rPr>
            </a:br>
            <a:r>
              <a:rPr lang="ru-RU" sz="2700" dirty="0" smtClean="0">
                <a:ea typeface="Times New Roman"/>
                <a:cs typeface="Calibri"/>
              </a:rPr>
              <a:t>(</a:t>
            </a:r>
            <a:r>
              <a:rPr lang="ru-RU" sz="2700" dirty="0">
                <a:ea typeface="Times New Roman"/>
                <a:cs typeface="Calibri"/>
              </a:rPr>
              <a:t>23 января </a:t>
            </a:r>
            <a:r>
              <a:rPr lang="ru-RU" sz="2700" dirty="0" smtClean="0">
                <a:ea typeface="Times New Roman"/>
                <a:cs typeface="Calibri"/>
              </a:rPr>
              <a:t>1786— </a:t>
            </a:r>
            <a:r>
              <a:rPr lang="ru-RU" sz="2700" dirty="0">
                <a:ea typeface="Times New Roman"/>
                <a:cs typeface="Calibri"/>
              </a:rPr>
              <a:t>28 июня [10 июля] </a:t>
            </a:r>
            <a:r>
              <a:rPr lang="ru-RU" sz="2700" dirty="0" smtClean="0">
                <a:ea typeface="Times New Roman"/>
                <a:cs typeface="Calibri"/>
              </a:rPr>
              <a:t>1858) </a:t>
            </a:r>
            <a:br>
              <a:rPr lang="ru-RU" sz="2700" dirty="0" smtClean="0">
                <a:ea typeface="Times New Roman"/>
                <a:cs typeface="Calibri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1556792"/>
            <a:ext cx="4210967" cy="2827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06322"/>
            <a:ext cx="3096344" cy="456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794" y="4428486"/>
            <a:ext cx="3507854" cy="2429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050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3875652" cy="518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764704"/>
            <a:ext cx="4453388" cy="296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610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288" y="0"/>
            <a:ext cx="8229600" cy="5940425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ru-RU" sz="44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Игра «Да – Нет</a:t>
            </a:r>
            <a:r>
              <a:rPr lang="ru-RU" sz="44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»</a:t>
            </a:r>
          </a:p>
          <a:p>
            <a:pPr lvl="0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Собор Василия Блаженного находится в Москве</a:t>
            </a:r>
          </a:p>
          <a:p>
            <a:pPr lvl="0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2. На Руси в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 (10)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веке писали на бумаге</a:t>
            </a:r>
          </a:p>
          <a:p>
            <a:pPr lvl="0">
              <a:lnSpc>
                <a:spcPct val="80000"/>
              </a:lnSpc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 времена  древней Руси была только духовная музыка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Петре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школах учились все желающие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Первой постройкой в г. Санкт-Петербурге была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Петропавловская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крепость. </a:t>
            </a: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Зимний дворец относится к стилю барокко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стиле барокко работал знаменитый Варфоломей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Растрелли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веке был открыт первый публичный театр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XVIII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веке писались только портреты знаменитых и богатых людей.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1450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603250"/>
            <a:ext cx="6870700" cy="1600200"/>
          </a:xfrm>
        </p:spPr>
        <p:txBody>
          <a:bodyPr/>
          <a:lstStyle/>
          <a:p>
            <a:r>
              <a:rPr lang="ru-RU" dirty="0"/>
              <a:t>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Игра «Да – Нет»</a:t>
            </a:r>
          </a:p>
        </p:txBody>
      </p:sp>
      <p:graphicFrame>
        <p:nvGraphicFramePr>
          <p:cNvPr id="34870" name="Group 54"/>
          <p:cNvGraphicFramePr>
            <a:graphicFrameLocks noGrp="1"/>
          </p:cNvGraphicFramePr>
          <p:nvPr>
            <p:ph type="tbl" idx="1"/>
          </p:nvPr>
        </p:nvGraphicFramePr>
        <p:xfrm>
          <a:off x="2268538" y="1125538"/>
          <a:ext cx="5113337" cy="4876800"/>
        </p:xfrm>
        <a:graphic>
          <a:graphicData uri="http://schemas.openxmlformats.org/drawingml/2006/table">
            <a:tbl>
              <a:tblPr/>
              <a:tblGrid>
                <a:gridCol w="1017587"/>
                <a:gridCol w="1800225"/>
                <a:gridCol w="2295525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5" name="Line 49"/>
          <p:cNvSpPr>
            <a:spLocks noChangeShapeType="1"/>
          </p:cNvSpPr>
          <p:nvPr/>
        </p:nvSpPr>
        <p:spPr bwMode="auto">
          <a:xfrm flipH="1">
            <a:off x="4067175" y="1844675"/>
            <a:ext cx="18716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866" name="Line 50"/>
          <p:cNvSpPr>
            <a:spLocks noChangeShapeType="1"/>
          </p:cNvSpPr>
          <p:nvPr/>
        </p:nvSpPr>
        <p:spPr bwMode="auto">
          <a:xfrm>
            <a:off x="4045278" y="2302641"/>
            <a:ext cx="47461" cy="11263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867" name="Line 51"/>
          <p:cNvSpPr>
            <a:spLocks noChangeShapeType="1"/>
          </p:cNvSpPr>
          <p:nvPr/>
        </p:nvSpPr>
        <p:spPr bwMode="auto">
          <a:xfrm>
            <a:off x="4140200" y="3429000"/>
            <a:ext cx="20161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868" name="Line 52"/>
          <p:cNvSpPr>
            <a:spLocks noChangeShapeType="1"/>
          </p:cNvSpPr>
          <p:nvPr/>
        </p:nvSpPr>
        <p:spPr bwMode="auto">
          <a:xfrm flipH="1">
            <a:off x="6011863" y="3860800"/>
            <a:ext cx="144462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4869" name="Line 53"/>
          <p:cNvSpPr>
            <a:spLocks noChangeShapeType="1"/>
          </p:cNvSpPr>
          <p:nvPr/>
        </p:nvSpPr>
        <p:spPr bwMode="auto">
          <a:xfrm flipH="1">
            <a:off x="4140198" y="5445125"/>
            <a:ext cx="1871663" cy="1801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55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n-ea"/>
                <a:cs typeface="+mn-cs"/>
              </a:rPr>
              <a:t>«ЗОЛОТОЙ ВЕК» русской культуры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Прямоугольник 3"/>
          <p:cNvSpPr/>
          <p:nvPr/>
        </p:nvSpPr>
        <p:spPr>
          <a:xfrm>
            <a:off x="539552" y="1659285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Тема урока:</a:t>
            </a:r>
            <a:r>
              <a:rPr kumimoji="0" lang="ru-RU" sz="48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Искусство России 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XIX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века.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ru-RU" sz="4800" b="0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Цель: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Сформировать представление о искусстве России 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XIX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в.</a:t>
            </a:r>
            <a:endParaRPr kumimoji="0" lang="ru-RU" sz="48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702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7"/>
          <p:cNvSpPr>
            <a:spLocks noGrp="1" noChangeArrowheads="1"/>
          </p:cNvSpPr>
          <p:nvPr>
            <p:ph type="title"/>
          </p:nvPr>
        </p:nvSpPr>
        <p:spPr bwMode="auto">
          <a:custGeom>
            <a:avLst/>
            <a:gdLst>
              <a:gd name="T0" fmla="*/ 2412206 w 21600"/>
              <a:gd name="T1" fmla="*/ 0 h 21600"/>
              <a:gd name="T2" fmla="*/ 706464 w 21600"/>
              <a:gd name="T3" fmla="*/ 168770 h 21600"/>
              <a:gd name="T4" fmla="*/ 0 w 21600"/>
              <a:gd name="T5" fmla="*/ 576263 h 21600"/>
              <a:gd name="T6" fmla="*/ 706464 w 21600"/>
              <a:gd name="T7" fmla="*/ 983755 h 21600"/>
              <a:gd name="T8" fmla="*/ 2412206 w 21600"/>
              <a:gd name="T9" fmla="*/ 1152525 h 21600"/>
              <a:gd name="T10" fmla="*/ 4117949 w 21600"/>
              <a:gd name="T11" fmla="*/ 983755 h 21600"/>
              <a:gd name="T12" fmla="*/ 4824412 w 21600"/>
              <a:gd name="T13" fmla="*/ 576263 h 21600"/>
              <a:gd name="T14" fmla="*/ 4117949 w 21600"/>
              <a:gd name="T15" fmla="*/ 16877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228" y="10800"/>
                </a:moveTo>
                <a:cubicBezTo>
                  <a:pt x="1228" y="16086"/>
                  <a:pt x="5514" y="20372"/>
                  <a:pt x="10800" y="20372"/>
                </a:cubicBezTo>
                <a:cubicBezTo>
                  <a:pt x="16086" y="20372"/>
                  <a:pt x="20372" y="16086"/>
                  <a:pt x="20372" y="10800"/>
                </a:cubicBezTo>
                <a:cubicBezTo>
                  <a:pt x="20372" y="5514"/>
                  <a:pt x="16086" y="1228"/>
                  <a:pt x="10800" y="1228"/>
                </a:cubicBezTo>
                <a:cubicBezTo>
                  <a:pt x="5514" y="1228"/>
                  <a:pt x="1228" y="5514"/>
                  <a:pt x="1228" y="10800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искусство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076056" y="4797152"/>
            <a:ext cx="3313113" cy="806784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Музыка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54999" y="4826686"/>
            <a:ext cx="3318339" cy="777250"/>
          </a:xfrm>
          <a:prstGeom prst="roundRect">
            <a:avLst>
              <a:gd name="adj" fmla="val 16487"/>
            </a:avLst>
          </a:prstGeom>
          <a:solidFill>
            <a:srgbClr val="FF9900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Архитектура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570914" y="2205329"/>
            <a:ext cx="3313113" cy="1379698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Живопись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2574525">
            <a:off x="2567052" y="1148433"/>
            <a:ext cx="200756" cy="1390080"/>
          </a:xfrm>
          <a:prstGeom prst="downArrow">
            <a:avLst>
              <a:gd name="adj1" fmla="val 50657"/>
              <a:gd name="adj2" fmla="val 284198"/>
            </a:avLst>
          </a:prstGeom>
          <a:solidFill>
            <a:srgbClr val="FF99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 rot="1386752" flipH="1">
            <a:off x="3443763" y="1318328"/>
            <a:ext cx="178909" cy="3562067"/>
          </a:xfrm>
          <a:prstGeom prst="downArrow">
            <a:avLst>
              <a:gd name="adj1" fmla="val 50657"/>
              <a:gd name="adj2" fmla="val 284198"/>
            </a:avLst>
          </a:prstGeom>
          <a:solidFill>
            <a:srgbClr val="FF99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 rot="20253806" flipH="1">
            <a:off x="6511975" y="1249678"/>
            <a:ext cx="235646" cy="1015822"/>
          </a:xfrm>
          <a:prstGeom prst="downArrow">
            <a:avLst>
              <a:gd name="adj1" fmla="val 50657"/>
              <a:gd name="adj2" fmla="val 277253"/>
            </a:avLst>
          </a:prstGeom>
          <a:solidFill>
            <a:srgbClr val="FF99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19518895" flipH="1">
            <a:off x="5161747" y="1125509"/>
            <a:ext cx="181537" cy="3878289"/>
          </a:xfrm>
          <a:prstGeom prst="downArrow">
            <a:avLst>
              <a:gd name="adj1" fmla="val 50657"/>
              <a:gd name="adj2" fmla="val 244961"/>
            </a:avLst>
          </a:prstGeom>
          <a:solidFill>
            <a:srgbClr val="FF99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7" y="2313108"/>
            <a:ext cx="3335337" cy="1164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9188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685582726"/>
              </p:ext>
            </p:extLst>
          </p:nvPr>
        </p:nvGraphicFramePr>
        <p:xfrm>
          <a:off x="539552" y="260647"/>
          <a:ext cx="8208912" cy="5904657"/>
        </p:xfrm>
        <a:graphic>
          <a:graphicData uri="http://schemas.openxmlformats.org/drawingml/2006/table">
            <a:tbl>
              <a:tblPr firstRow="1" firstCol="1" bandRow="1"/>
              <a:tblGrid>
                <a:gridCol w="1812564"/>
                <a:gridCol w="2023824"/>
                <a:gridCol w="2515578"/>
                <a:gridCol w="1856946"/>
              </a:tblGrid>
              <a:tr h="1476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Писатели и поэты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композиторы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художники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архитекторы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А.С. Пушкин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В.А. Жуковский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Н.А.Некрасов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Л.Н.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Толстой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Н.В.Гоголь</a:t>
                      </a:r>
                      <a:endParaRPr lang="ru-RU" sz="2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М.Ю.Лермонтов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В.И. Даль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М.И. Глинка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П.И. Чайковский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В.А. Тропинин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И. Е.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Репин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И.И.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Левитан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К.П.Брюллов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А.Н. Воронин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О. </a:t>
                      </a:r>
                      <a:r>
                        <a:rPr lang="ru-RU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Монферанна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О.И.Бове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25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Прямоугольник 3"/>
          <p:cNvSpPr/>
          <p:nvPr/>
        </p:nvSpPr>
        <p:spPr>
          <a:xfrm>
            <a:off x="755576" y="692696"/>
            <a:ext cx="7848872" cy="595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ea typeface="Calibri"/>
                <a:cs typeface="Times New Roman"/>
              </a:rPr>
              <a:t>План работы: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ea typeface="Calibri"/>
                <a:cs typeface="Times New Roman"/>
              </a:rPr>
              <a:t> </a:t>
            </a:r>
            <a:endParaRPr lang="ru-RU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ea typeface="Calibri"/>
                <a:cs typeface="Times New Roman"/>
              </a:rPr>
              <a:t>Познакомиться с информацией о … (учебник, интернет, дополнительная литература)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ea typeface="Calibri"/>
                <a:cs typeface="Times New Roman"/>
              </a:rPr>
              <a:t> Рассказать краткую</a:t>
            </a:r>
            <a:r>
              <a:rPr lang="ru-RU" sz="3600" b="1" dirty="0" smtClean="0">
                <a:ea typeface="Calibri"/>
                <a:cs typeface="Times New Roman"/>
              </a:rPr>
              <a:t> биографию </a:t>
            </a:r>
            <a:endParaRPr lang="ru-RU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600" dirty="0" smtClean="0">
                <a:ea typeface="Calibri"/>
                <a:cs typeface="Times New Roman"/>
              </a:rPr>
              <a:t> Ответить на вопросы: Чем </a:t>
            </a:r>
            <a:r>
              <a:rPr lang="ru-RU" sz="3600" dirty="0">
                <a:ea typeface="Calibri"/>
                <a:cs typeface="Times New Roman"/>
              </a:rPr>
              <a:t>занимался? Чем знаменит? </a:t>
            </a:r>
            <a:endParaRPr lang="ru-RU" sz="36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05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85720" y="731520"/>
            <a:ext cx="8143932" cy="34747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Биография – описание </a:t>
            </a:r>
            <a:r>
              <a:rPr lang="ru-RU" sz="3600" smtClean="0"/>
              <a:t>жизни человека.</a:t>
            </a:r>
            <a:endParaRPr lang="ru-RU" sz="3600" dirty="0" smtClean="0"/>
          </a:p>
          <a:p>
            <a:r>
              <a:rPr lang="ru-RU" sz="3600" dirty="0" smtClean="0"/>
              <a:t>                                   С.И.Ожегов.                             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85893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изложения сообщения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507524732"/>
              </p:ext>
            </p:extLst>
          </p:nvPr>
        </p:nvGraphicFramePr>
        <p:xfrm>
          <a:off x="611560" y="1117376"/>
          <a:ext cx="7920880" cy="53824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920880"/>
              </a:tblGrid>
              <a:tr h="174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критерии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1.Говори громко и чётко, чтобы всем было слышно.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2.Сообщай новое. Приводи факты, конкретные примеры.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3. Используй простые слова и предложения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4.Лучше сообщение рассказать, а не читать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5.Плавно переходи от одной части к другой.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6.Начинай с темы сообщения «Тема моего сообщения ….»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09663" y="2382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Правила изложения сообщения.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9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201</TotalTime>
  <Words>249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Урок окружающего мира 4 класс</vt:lpstr>
      <vt:lpstr>Слайд 2</vt:lpstr>
      <vt:lpstr>         Игра «Да – Нет»</vt:lpstr>
      <vt:lpstr>«ЗОЛОТОЙ ВЕК» русской культуры</vt:lpstr>
      <vt:lpstr>искусство</vt:lpstr>
      <vt:lpstr>Слайд 6</vt:lpstr>
      <vt:lpstr>Слайд 7</vt:lpstr>
      <vt:lpstr>Слайд 8</vt:lpstr>
      <vt:lpstr>Правила изложения сообщения</vt:lpstr>
      <vt:lpstr>  Анри́ Луи́ Огю́ст Рика́р де Монферра́н  (23 января 1786— 28 июня [10 июля] 1858)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«Да – Нет»</dc:title>
  <dc:creator>Елена</dc:creator>
  <cp:lastModifiedBy>Учитель</cp:lastModifiedBy>
  <cp:revision>14</cp:revision>
  <dcterms:created xsi:type="dcterms:W3CDTF">2014-04-04T05:31:50Z</dcterms:created>
  <dcterms:modified xsi:type="dcterms:W3CDTF">2014-04-05T05:51:39Z</dcterms:modified>
</cp:coreProperties>
</file>