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6" r:id="rId4"/>
    <p:sldId id="264" r:id="rId5"/>
    <p:sldId id="272" r:id="rId6"/>
    <p:sldId id="265" r:id="rId7"/>
    <p:sldId id="260" r:id="rId8"/>
    <p:sldId id="277" r:id="rId9"/>
    <p:sldId id="273" r:id="rId10"/>
    <p:sldId id="274" r:id="rId11"/>
    <p:sldId id="275" r:id="rId12"/>
    <p:sldId id="263" r:id="rId13"/>
    <p:sldId id="267" r:id="rId14"/>
    <p:sldId id="268" r:id="rId15"/>
    <p:sldId id="276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800000"/>
    <a:srgbClr val="FF7C80"/>
    <a:srgbClr val="FF6600"/>
    <a:srgbClr val="FF9900"/>
    <a:srgbClr val="0000FF"/>
    <a:srgbClr val="FF9966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40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252FE-58EB-4E42-A201-C25936BBD773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36A18-3556-4070-8AC2-EAFEE29B7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924D7-DC8E-4793-9462-FB1AF282D036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5C80B-B76D-4BBA-8A50-D1A3289ED4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B30A6-9BAA-40D4-B284-C4AE8A545912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ACC68-0B82-4D95-8051-0F667291C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CAB52-46BD-4BDE-9124-E576BF4CDA1E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84E8D-7B63-4009-914F-FA85936154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DAC4C-306A-4EAB-8612-6CE6B89642A8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69114-6224-431D-93B0-AF04F2F56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ED91F-83D9-4021-B50B-E3F4AC99CAC8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AF475-36AA-4CF2-86F0-13C69E3439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E4CC6-723D-4078-B110-993489A80539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E6DB9-FB58-4F51-A42A-49CDD1E5BA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33DE9-96BF-482F-9312-66C62CBC4D26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E7040-CE54-4704-87B3-3C09969EF4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64000-0B51-4652-9DF8-3C07D2657C8F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5C30C-256C-45AF-9121-11075C1119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25D43-F28D-4A95-A70F-3F67E7FCE0DB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F5F3C-0FF2-4937-AC65-AAEA299A96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122BF-2767-4970-80FB-D1735D55ED67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004E1-0995-4D3A-8E82-CAAE0A3C7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80FE45-12F2-4526-88FD-D4F10260B210}" type="datetimeFigureOut">
              <a:rPr lang="ru-RU"/>
              <a:pPr>
                <a:defRPr/>
              </a:pPr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EBC02A-EAF7-466C-A836-22298F8F9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http://gifanimation.ru/images/strelki/strelki06.gi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Рисунок 1" descr="35179278_873a4171d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83568" y="692696"/>
            <a:ext cx="8136904" cy="517064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ln w="18415" cmpd="sng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pact"/>
                <a:cs typeface="+mn-cs"/>
              </a:rPr>
              <a:t>«Квиллинг -  радость творчества для детей и взрослых»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1"/>
          <p:cNvSpPr>
            <a:spLocks noChangeArrowheads="1"/>
          </p:cNvSpPr>
          <p:nvPr/>
        </p:nvSpPr>
        <p:spPr bwMode="auto">
          <a:xfrm>
            <a:off x="179388" y="188913"/>
            <a:ext cx="5688012" cy="64944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3200" b="1" u="sng" dirty="0">
                <a:solidFill>
                  <a:srgbClr val="800000"/>
                </a:solidFill>
                <a:latin typeface="Constantia" pitchFamily="18" charset="0"/>
                <a:cs typeface="Times New Roman" pitchFamily="18" charset="0"/>
              </a:rPr>
              <a:t>В результате дети:  </a:t>
            </a:r>
          </a:p>
          <a:p>
            <a:pPr eaLnBrk="0" hangingPunct="0">
              <a:defRPr/>
            </a:pPr>
            <a:r>
              <a:rPr lang="ru-RU" sz="3200" dirty="0">
                <a:latin typeface="Constantia" pitchFamily="18" charset="0"/>
                <a:cs typeface="Times New Roman" pitchFamily="18" charset="0"/>
              </a:rPr>
              <a:t>–научатся различным приемам работы с бумагой;</a:t>
            </a:r>
          </a:p>
          <a:p>
            <a:pPr eaLnBrk="0" hangingPunct="0">
              <a:defRPr/>
            </a:pPr>
            <a:r>
              <a:rPr lang="ru-RU" sz="3200" dirty="0">
                <a:latin typeface="Constantia" pitchFamily="18" charset="0"/>
                <a:cs typeface="Times New Roman" pitchFamily="18" charset="0"/>
              </a:rPr>
              <a:t>– узнают основные геометрические понятия и базовые формы квиллинга;</a:t>
            </a:r>
          </a:p>
          <a:p>
            <a:pPr eaLnBrk="0" hangingPunct="0">
              <a:defRPr/>
            </a:pPr>
            <a:r>
              <a:rPr lang="ru-RU" sz="3200" dirty="0">
                <a:latin typeface="Constantia" pitchFamily="18" charset="0"/>
                <a:cs typeface="Times New Roman" pitchFamily="18" charset="0"/>
              </a:rPr>
              <a:t>– научатся следовать устным инструкциям, читать и зарисовывать схемы изделий; создавать изделия квиллинга, пользуясь инструкционными картами и схемами;</a:t>
            </a:r>
          </a:p>
        </p:txBody>
      </p:sp>
      <p:pic>
        <p:nvPicPr>
          <p:cNvPr id="11270" name="Рисунок 2" descr="DSC0029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0050" y="476250"/>
            <a:ext cx="33845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Рисунок 4" descr="crw_191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5963" y="3213100"/>
            <a:ext cx="3141662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388" y="188913"/>
            <a:ext cx="5472112" cy="61245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eaLnBrk="0" hangingPunct="0">
              <a:buFont typeface="Constantia" pitchFamily="18" charset="0"/>
              <a:buChar char="–"/>
              <a:defRPr/>
            </a:pPr>
            <a:r>
              <a:rPr lang="ru-RU" sz="2800" dirty="0">
                <a:latin typeface="Constantia" pitchFamily="18" charset="0"/>
                <a:cs typeface="Times New Roman" pitchFamily="18" charset="0"/>
              </a:rPr>
              <a:t> овладеют навыками культуры труда;</a:t>
            </a:r>
          </a:p>
          <a:p>
            <a:pPr eaLnBrk="0" hangingPunct="0">
              <a:defRPr/>
            </a:pPr>
            <a:r>
              <a:rPr lang="ru-RU" sz="2800" dirty="0">
                <a:latin typeface="Constantia" pitchFamily="18" charset="0"/>
                <a:cs typeface="Times New Roman" pitchFamily="18" charset="0"/>
              </a:rPr>
              <a:t>– улучшат свои коммуникативные способности и приобретут навыки работы в коллективе;</a:t>
            </a:r>
          </a:p>
          <a:p>
            <a:pPr eaLnBrk="0" hangingPunct="0">
              <a:defRPr/>
            </a:pPr>
            <a:r>
              <a:rPr lang="ru-RU" sz="2800" dirty="0">
                <a:latin typeface="Constantia" pitchFamily="18" charset="0"/>
                <a:cs typeface="Times New Roman" pitchFamily="18" charset="0"/>
              </a:rPr>
              <a:t>– техника квиллинга поможет детям развить внимание, память, мышление, пространственное воображение; мелкую моторику рук и глазомер; художественный вкус, творческие способности и фантазию.</a:t>
            </a:r>
          </a:p>
        </p:txBody>
      </p:sp>
      <p:pic>
        <p:nvPicPr>
          <p:cNvPr id="12292" name="Рисунок 3" descr="P114037яйцо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620713"/>
            <a:ext cx="3244850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EB5917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95736" y="2132856"/>
            <a:ext cx="5184576" cy="2554545"/>
          </a:xfrm>
          <a:prstGeom prst="rect">
            <a:avLst/>
          </a:prstGeom>
        </p:spPr>
        <p:txBody>
          <a:bodyPr>
            <a:prstTxWarp prst="textPlain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i="1" dirty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  <a:cs typeface="+mn-cs"/>
              </a:rPr>
              <a:t>ГАЛЕРЕЯ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i="1" dirty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  <a:cs typeface="+mn-cs"/>
              </a:rPr>
              <a:t>РАБОТ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C:\Users\Comp\Pictures\SNV341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374031">
            <a:off x="539750" y="681038"/>
            <a:ext cx="4067175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 descr="C:\Users\Comp\Pictures\SNV341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97992">
            <a:off x="4475163" y="676275"/>
            <a:ext cx="4265612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4"/>
          <p:cNvSpPr txBox="1">
            <a:spLocks noChangeArrowheads="1"/>
          </p:cNvSpPr>
          <p:nvPr/>
        </p:nvSpPr>
        <p:spPr bwMode="auto">
          <a:xfrm rot="-608922">
            <a:off x="242888" y="58738"/>
            <a:ext cx="2701925" cy="9540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66"/>
                </a:solidFill>
              </a:rPr>
              <a:t>Тема недели: «Насекомые»</a:t>
            </a:r>
          </a:p>
        </p:txBody>
      </p:sp>
      <p:sp>
        <p:nvSpPr>
          <p:cNvPr id="14342" name="TextBox 5"/>
          <p:cNvSpPr txBox="1">
            <a:spLocks noChangeArrowheads="1"/>
          </p:cNvSpPr>
          <p:nvPr/>
        </p:nvSpPr>
        <p:spPr bwMode="auto">
          <a:xfrm rot="463662">
            <a:off x="4983163" y="5726113"/>
            <a:ext cx="2701925" cy="9540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66"/>
                </a:solidFill>
              </a:rPr>
              <a:t>Панно ко Дню Матери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5" descr="C:\Users\Comp\Pictures\SNV341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728333">
            <a:off x="4022725" y="3197225"/>
            <a:ext cx="4329113" cy="346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" descr="C:\Users\Comp\Pictures\SNV341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415655">
            <a:off x="5148263" y="188913"/>
            <a:ext cx="2987675" cy="309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 descr="C:\Users\Comp\Pictures\SNV3417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91405">
            <a:off x="231775" y="1501775"/>
            <a:ext cx="4532313" cy="357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Box 5"/>
          <p:cNvSpPr txBox="1">
            <a:spLocks noChangeArrowheads="1"/>
          </p:cNvSpPr>
          <p:nvPr/>
        </p:nvSpPr>
        <p:spPr bwMode="auto">
          <a:xfrm rot="-608922">
            <a:off x="520700" y="1547813"/>
            <a:ext cx="2630488" cy="5222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66"/>
                </a:solidFill>
              </a:rPr>
              <a:t>Шкатулка</a:t>
            </a:r>
          </a:p>
        </p:txBody>
      </p:sp>
      <p:sp>
        <p:nvSpPr>
          <p:cNvPr id="15367" name="TextBox 6"/>
          <p:cNvSpPr txBox="1">
            <a:spLocks noChangeArrowheads="1"/>
          </p:cNvSpPr>
          <p:nvPr/>
        </p:nvSpPr>
        <p:spPr bwMode="auto">
          <a:xfrm rot="574238">
            <a:off x="6819900" y="320675"/>
            <a:ext cx="1639888" cy="5334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66"/>
                </a:solidFill>
              </a:rPr>
              <a:t>Цветок</a:t>
            </a:r>
          </a:p>
        </p:txBody>
      </p:sp>
      <p:sp>
        <p:nvSpPr>
          <p:cNvPr id="15368" name="TextBox 8"/>
          <p:cNvSpPr txBox="1">
            <a:spLocks noChangeArrowheads="1"/>
          </p:cNvSpPr>
          <p:nvPr/>
        </p:nvSpPr>
        <p:spPr bwMode="auto">
          <a:xfrm rot="574238">
            <a:off x="6402388" y="3451225"/>
            <a:ext cx="1997075" cy="523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66"/>
                </a:solidFill>
              </a:rPr>
              <a:t>Снегири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6" descr="G:\DCIM\100SSCAM\SNV342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81075"/>
            <a:ext cx="447833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2" descr="G:\DCIM\100SSCAM\SNV342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476250"/>
            <a:ext cx="4321175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Box 5"/>
          <p:cNvSpPr txBox="1">
            <a:spLocks noChangeArrowheads="1"/>
          </p:cNvSpPr>
          <p:nvPr/>
        </p:nvSpPr>
        <p:spPr bwMode="auto">
          <a:xfrm>
            <a:off x="5364163" y="4508500"/>
            <a:ext cx="2701925" cy="9540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66"/>
                </a:solidFill>
              </a:rPr>
              <a:t>Тема недели: «Мебель»</a:t>
            </a:r>
          </a:p>
        </p:txBody>
      </p:sp>
      <p:sp>
        <p:nvSpPr>
          <p:cNvPr id="18438" name="TextBox 6"/>
          <p:cNvSpPr txBox="1">
            <a:spLocks noChangeArrowheads="1"/>
          </p:cNvSpPr>
          <p:nvPr/>
        </p:nvSpPr>
        <p:spPr bwMode="auto">
          <a:xfrm>
            <a:off x="1979613" y="188913"/>
            <a:ext cx="2701925" cy="9540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66"/>
                </a:solidFill>
              </a:rPr>
              <a:t>Рамка для фотографий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 additive="repl">
                                        <p:cTn id="6" dur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75"/>
            <a:ext cx="9144000" cy="688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Прямоугольник 4"/>
          <p:cNvSpPr>
            <a:spLocks noChangeArrowheads="1"/>
          </p:cNvSpPr>
          <p:nvPr/>
        </p:nvSpPr>
        <p:spPr bwMode="auto">
          <a:xfrm>
            <a:off x="395288" y="188913"/>
            <a:ext cx="8353425" cy="3540125"/>
          </a:xfrm>
          <a:prstGeom prst="rect">
            <a:avLst/>
          </a:prstGeom>
          <a:solidFill>
            <a:srgbClr val="FF99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800000"/>
                </a:solidFill>
                <a:latin typeface="Comic Sans MS" pitchFamily="66" charset="0"/>
              </a:rPr>
              <a:t>Квиллинг, бумагокручение, бумажная филигрань </a:t>
            </a:r>
            <a:r>
              <a:rPr lang="ru-RU" sz="3200">
                <a:latin typeface="Comic Sans MS" pitchFamily="66" charset="0"/>
              </a:rPr>
              <a:t>— искусство скручивать длинные и узкие полоски бумаги в спиральки, видоизменять их форму и составлять из полученных деталей объемные или плоскостные композиции. </a:t>
            </a:r>
          </a:p>
        </p:txBody>
      </p:sp>
      <p:pic>
        <p:nvPicPr>
          <p:cNvPr id="3078" name="Рисунок 3" descr="crw_191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3860800"/>
            <a:ext cx="597535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Овал 12"/>
          <p:cNvSpPr/>
          <p:nvPr/>
        </p:nvSpPr>
        <p:spPr>
          <a:xfrm>
            <a:off x="323850" y="1341438"/>
            <a:ext cx="2663825" cy="2519362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02" name="Прямоугольник 8"/>
          <p:cNvSpPr>
            <a:spLocks noChangeArrowheads="1"/>
          </p:cNvSpPr>
          <p:nvPr/>
        </p:nvSpPr>
        <p:spPr bwMode="auto">
          <a:xfrm>
            <a:off x="323850" y="1916113"/>
            <a:ext cx="259238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Comic Sans MS" pitchFamily="66" charset="0"/>
              </a:rPr>
              <a:t>Проблема первая – слабое развитие мелкой моторики руки.</a:t>
            </a:r>
            <a:r>
              <a:rPr lang="ru-RU" sz="2000">
                <a:latin typeface="Comic Sans MS" pitchFamily="66" charset="0"/>
              </a:rPr>
              <a:t> </a:t>
            </a:r>
          </a:p>
        </p:txBody>
      </p:sp>
      <p:sp>
        <p:nvSpPr>
          <p:cNvPr id="15" name="Овал 14"/>
          <p:cNvSpPr/>
          <p:nvPr/>
        </p:nvSpPr>
        <p:spPr>
          <a:xfrm>
            <a:off x="5614988" y="1700213"/>
            <a:ext cx="3529012" cy="295275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04" name="Прямоугольник 10"/>
          <p:cNvSpPr>
            <a:spLocks noChangeArrowheads="1"/>
          </p:cNvSpPr>
          <p:nvPr/>
        </p:nvSpPr>
        <p:spPr bwMode="auto">
          <a:xfrm>
            <a:off x="5867400" y="1989138"/>
            <a:ext cx="302577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Comic Sans MS" pitchFamily="66" charset="0"/>
              </a:rPr>
              <a:t>Проблема вторая – слабая творческая активность и самостоятельность в художественно-эстетическом развитии ребенка. </a:t>
            </a:r>
            <a:endParaRPr lang="ru-RU" sz="2000">
              <a:latin typeface="Comic Sans MS" pitchFamily="66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700338" y="4292600"/>
            <a:ext cx="3384550" cy="2232025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06" name="Прямоугольник 11"/>
          <p:cNvSpPr>
            <a:spLocks noChangeArrowheads="1"/>
          </p:cNvSpPr>
          <p:nvPr/>
        </p:nvSpPr>
        <p:spPr bwMode="auto">
          <a:xfrm>
            <a:off x="2916238" y="4868863"/>
            <a:ext cx="29337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Comic Sans MS" pitchFamily="66" charset="0"/>
              </a:rPr>
              <a:t>Проблема третья – неумение детей договариваться между собой. </a:t>
            </a:r>
            <a:r>
              <a:rPr lang="ru-RU" sz="2000">
                <a:latin typeface="Comic Sans MS" pitchFamily="66" charset="0"/>
              </a:rPr>
              <a:t/>
            </a:r>
            <a:br>
              <a:rPr lang="ru-RU" sz="2000">
                <a:latin typeface="Comic Sans MS" pitchFamily="66" charset="0"/>
              </a:rPr>
            </a:br>
            <a:endParaRPr lang="ru-RU" sz="2000">
              <a:latin typeface="Comic Sans MS" pitchFamily="66" charset="0"/>
            </a:endParaRPr>
          </a:p>
        </p:txBody>
      </p:sp>
      <p:sp>
        <p:nvSpPr>
          <p:cNvPr id="23" name="Блок-схема: объединение 22"/>
          <p:cNvSpPr/>
          <p:nvPr/>
        </p:nvSpPr>
        <p:spPr>
          <a:xfrm>
            <a:off x="2555875" y="476250"/>
            <a:ext cx="3816350" cy="2952750"/>
          </a:xfrm>
          <a:prstGeom prst="flowChartMerg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5"/>
          <p:cNvSpPr>
            <a:spLocks noChangeArrowheads="1"/>
          </p:cNvSpPr>
          <p:nvPr/>
        </p:nvSpPr>
        <p:spPr bwMode="auto">
          <a:xfrm>
            <a:off x="2843808" y="548680"/>
            <a:ext cx="3384375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InflateBottom">
              <a:avLst/>
            </a:prstTxWarp>
            <a:spAutoFit/>
          </a:bodyPr>
          <a:lstStyle/>
          <a:p>
            <a:pPr algn="ctr">
              <a:defRPr/>
            </a:pPr>
            <a:r>
              <a:rPr lang="ru-RU" sz="3600" b="1" dirty="0">
                <a:effectLst>
                  <a:glow rad="101600">
                    <a:schemeClr val="accent3">
                      <a:lumMod val="75000"/>
                      <a:alpha val="60000"/>
                    </a:schemeClr>
                  </a:glow>
                </a:effectLst>
                <a:latin typeface="Comic Sans MS" pitchFamily="66" charset="0"/>
              </a:rPr>
              <a:t>Актуальность работы:</a:t>
            </a:r>
            <a:endParaRPr lang="ru-RU" sz="3600" dirty="0">
              <a:effectLst>
                <a:glow rad="101600">
                  <a:schemeClr val="accent3">
                    <a:lumMod val="75000"/>
                    <a:alpha val="60000"/>
                  </a:schemeClr>
                </a:glow>
              </a:effectLst>
              <a:latin typeface="Comic Sans MS" pitchFamily="66" charset="0"/>
            </a:endParaRPr>
          </a:p>
        </p:txBody>
      </p:sp>
      <p:pic>
        <p:nvPicPr>
          <p:cNvPr id="4109" name="Picture 11" descr="http://gifanimation.ru/images/strelki/strelki06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 rot="3841928">
            <a:off x="4922837" y="2112963"/>
            <a:ext cx="141922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11" descr="http://gifanimation.ru/images/strelki/strelki06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 rot="9057363">
            <a:off x="2557463" y="2266950"/>
            <a:ext cx="1474787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1" name="Picture 11" descr="http://gifanimation.ru/images/strelki/strelki06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 rot="6374557">
            <a:off x="3659982" y="3615531"/>
            <a:ext cx="1658938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Прямоугольник 5"/>
          <p:cNvSpPr>
            <a:spLocks noChangeArrowheads="1"/>
          </p:cNvSpPr>
          <p:nvPr/>
        </p:nvSpPr>
        <p:spPr bwMode="auto">
          <a:xfrm>
            <a:off x="468313" y="476250"/>
            <a:ext cx="8207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 i="1" u="sng">
                <a:solidFill>
                  <a:srgbClr val="800000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Цель работы:</a:t>
            </a:r>
            <a:r>
              <a:rPr lang="ru-RU" sz="5400" u="sng">
                <a:latin typeface="Constantia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5400" u="sng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Загнутый угол 6"/>
          <p:cNvSpPr/>
          <p:nvPr/>
        </p:nvSpPr>
        <p:spPr>
          <a:xfrm>
            <a:off x="250825" y="1412875"/>
            <a:ext cx="8353425" cy="4608513"/>
          </a:xfrm>
          <a:prstGeom prst="foldedCorner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95288" y="1557338"/>
            <a:ext cx="8208962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Constantia" pitchFamily="18" charset="0"/>
              </a:rPr>
              <a:t>всестороннее интеллектуальное и эстетическое развитие детей в процессе овладения элементарными приемами техники квиллинга, как художественного способа конструирования из бумаги.</a:t>
            </a:r>
            <a:br>
              <a:rPr lang="ru-RU" sz="3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Constantia" pitchFamily="18" charset="0"/>
              </a:rPr>
            </a:br>
            <a:endParaRPr lang="ru-RU" sz="3600" b="1" u="sng" dirty="0">
              <a:solidFill>
                <a:schemeClr val="accent2">
                  <a:lumMod val="40000"/>
                  <a:lumOff val="60000"/>
                </a:schemeClr>
              </a:solidFill>
              <a:latin typeface="Constantia" pitchFamily="18" charset="0"/>
              <a:ea typeface="Calibri" pitchFamily="34" charset="0"/>
            </a:endParaRPr>
          </a:p>
          <a:p>
            <a:pPr eaLnBrk="0" hangingPunct="0">
              <a:defRPr/>
            </a:pPr>
            <a:endParaRPr lang="ru-RU" sz="3600" b="1" dirty="0">
              <a:solidFill>
                <a:schemeClr val="accent2">
                  <a:lumMod val="40000"/>
                  <a:lumOff val="60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Прямоугольник 5"/>
          <p:cNvSpPr>
            <a:spLocks noChangeArrowheads="1"/>
          </p:cNvSpPr>
          <p:nvPr/>
        </p:nvSpPr>
        <p:spPr bwMode="auto">
          <a:xfrm>
            <a:off x="468313" y="908050"/>
            <a:ext cx="33750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5400" b="1" i="1" u="sng">
                <a:solidFill>
                  <a:srgbClr val="800000"/>
                </a:solidFill>
                <a:latin typeface="Constantia" pitchFamily="18" charset="0"/>
                <a:cs typeface="Times New Roman" pitchFamily="18" charset="0"/>
              </a:rPr>
              <a:t>Методы:</a:t>
            </a:r>
          </a:p>
        </p:txBody>
      </p:sp>
      <p:sp>
        <p:nvSpPr>
          <p:cNvPr id="8" name="Загнутый угол 7"/>
          <p:cNvSpPr/>
          <p:nvPr/>
        </p:nvSpPr>
        <p:spPr>
          <a:xfrm>
            <a:off x="323850" y="2133600"/>
            <a:ext cx="8496300" cy="4175125"/>
          </a:xfrm>
          <a:prstGeom prst="foldedCorner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95288" y="2276475"/>
            <a:ext cx="8137525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Constantia" pitchFamily="18" charset="0"/>
                <a:cs typeface="Times New Roman" pitchFamily="18" charset="0"/>
              </a:rPr>
              <a:t>словесный (устное изложение, беседа, рассказ, лекция и т.д.)</a:t>
            </a:r>
          </a:p>
          <a:p>
            <a:pPr eaLnBrk="0" hangingPunct="0">
              <a:buFontTx/>
              <a:buChar char="•"/>
              <a:defRPr/>
            </a:pPr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Constantia" pitchFamily="18" charset="0"/>
                <a:cs typeface="Times New Roman" pitchFamily="18" charset="0"/>
              </a:rPr>
              <a:t>наглядный (показ мультимедийных материалов, иллюстраций, наблюдение, показ (выполнение) педагогом, работа по образцу и др.)</a:t>
            </a:r>
          </a:p>
          <a:p>
            <a:pPr eaLnBrk="0" hangingPunct="0">
              <a:buFontTx/>
              <a:buChar char="•"/>
              <a:defRPr/>
            </a:pPr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  <a:latin typeface="Constantia" pitchFamily="18" charset="0"/>
                <a:cs typeface="Times New Roman" pitchFamily="18" charset="0"/>
              </a:rPr>
              <a:t>практический (выполнение работ по инструкционным картам, схемам и др.)</a:t>
            </a:r>
          </a:p>
        </p:txBody>
      </p:sp>
      <p:pic>
        <p:nvPicPr>
          <p:cNvPr id="615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188913"/>
            <a:ext cx="395922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250825" y="836613"/>
            <a:ext cx="8208963" cy="22463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Comic Sans MS" pitchFamily="66" charset="0"/>
              </a:rPr>
              <a:t>Все секреты и приёмы для получения самых разнообразных форм, используемых в квиллинге, от фантазийных до строго геометрических, почти всегда начинаются с простых круговых форм. </a:t>
            </a:r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i="1">
                <a:solidFill>
                  <a:srgbClr val="800000"/>
                </a:solidFill>
                <a:latin typeface="Comic Sans MS" pitchFamily="66" charset="0"/>
              </a:rPr>
              <a:t>Технология.</a:t>
            </a:r>
            <a:endParaRPr lang="ru-RU" sz="4800">
              <a:solidFill>
                <a:srgbClr val="800000"/>
              </a:solidFill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2997200"/>
            <a:ext cx="2544763" cy="22320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</p:pic>
      <p:sp>
        <p:nvSpPr>
          <p:cNvPr id="7174" name="Прямоугольник 5"/>
          <p:cNvSpPr>
            <a:spLocks noChangeArrowheads="1"/>
          </p:cNvSpPr>
          <p:nvPr/>
        </p:nvSpPr>
        <p:spPr bwMode="auto">
          <a:xfrm>
            <a:off x="250825" y="2997200"/>
            <a:ext cx="6265863" cy="22463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Comic Sans MS" pitchFamily="66" charset="0"/>
              </a:rPr>
              <a:t>Вот этот плотный круг, скрученный из полоски бумаги, называется ролом, </a:t>
            </a:r>
          </a:p>
          <a:p>
            <a:pPr>
              <a:defRPr/>
            </a:pPr>
            <a:r>
              <a:rPr lang="ru-RU" sz="2800" dirty="0">
                <a:latin typeface="Comic Sans MS" pitchFamily="66" charset="0"/>
              </a:rPr>
              <a:t>а уже из ролов делаются основные формы элементов квиллинга.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7175" name="Прямоугольник 6"/>
          <p:cNvSpPr>
            <a:spLocks noChangeArrowheads="1"/>
          </p:cNvSpPr>
          <p:nvPr/>
        </p:nvSpPr>
        <p:spPr bwMode="auto">
          <a:xfrm>
            <a:off x="250825" y="5229225"/>
            <a:ext cx="8208963" cy="95408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Comic Sans MS" pitchFamily="66" charset="0"/>
              </a:rPr>
              <a:t>Вот некоторые из них, которые чаще всего встречаются при работе в этой технике.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68313" y="0"/>
            <a:ext cx="8208962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cs typeface="+mn-cs"/>
              </a:rPr>
              <a:t>Основные формы</a:t>
            </a:r>
            <a:endParaRPr lang="ru-RU" sz="48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  <a:cs typeface="+mn-cs"/>
            </a:endParaRPr>
          </a:p>
        </p:txBody>
      </p:sp>
      <p:pic>
        <p:nvPicPr>
          <p:cNvPr id="8198" name="Picture 7" descr="C:\Users\Comp\Downloads\7-1024x6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836613"/>
            <a:ext cx="7842250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2" descr="C:\Users\Comp\Downloads\8-1024x4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620713"/>
            <a:ext cx="799147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3059113" y="765175"/>
            <a:ext cx="37449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>
                <a:latin typeface="Comic Sans MS" pitchFamily="66" charset="0"/>
              </a:rPr>
              <a:t>Открытые формы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1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Rectangle 1"/>
          <p:cNvSpPr>
            <a:spLocks noChangeArrowheads="1"/>
          </p:cNvSpPr>
          <p:nvPr/>
        </p:nvSpPr>
        <p:spPr bwMode="auto">
          <a:xfrm>
            <a:off x="250825" y="1341438"/>
            <a:ext cx="8713788" cy="5140325"/>
          </a:xfrm>
          <a:prstGeom prst="rect">
            <a:avLst/>
          </a:prstGeom>
          <a:solidFill>
            <a:srgbClr val="FF7C8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Font typeface="Wingdings" pitchFamily="2" charset="2"/>
              <a:buChar char="v"/>
              <a:defRPr/>
            </a:pP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Консультация на тему: «Квиллинг – радость творчества для детей и взрослых»</a:t>
            </a:r>
            <a:endParaRPr lang="ru-RU" sz="4000" u="sng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v"/>
              <a:defRPr/>
            </a:pP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Мастер- класс для родителей «Развитие у детей мелкой моторики рук и работа в технике квиллинг»</a:t>
            </a:r>
          </a:p>
          <a:p>
            <a:pPr eaLnBrk="0" hangingPunct="0">
              <a:buFont typeface="Wingdings" pitchFamily="2" charset="2"/>
              <a:buChar char="v"/>
              <a:defRPr/>
            </a:pP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Задания на дом: доработка поделок, нарезание полосок и совместное творчество.  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260648"/>
            <a:ext cx="72008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i="1" u="sng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800000"/>
                </a:solidFill>
                <a:latin typeface="Constantia" pitchFamily="18" charset="0"/>
              </a:rPr>
              <a:t>Работа с родителями:</a:t>
            </a:r>
          </a:p>
        </p:txBody>
      </p:sp>
      <p:pic>
        <p:nvPicPr>
          <p:cNvPr id="10247" name="Рисунок 6" descr="quilling9.jpg"/>
          <p:cNvPicPr>
            <a:picLocks noChangeAspect="1" noChangeArrowheads="1"/>
          </p:cNvPicPr>
          <p:nvPr/>
        </p:nvPicPr>
        <p:blipFill>
          <a:blip r:embed="rId3" cstate="print"/>
          <a:srcRect l="42308" t="39919" r="10989" b="4939"/>
          <a:stretch>
            <a:fillRect/>
          </a:stretch>
        </p:blipFill>
        <p:spPr bwMode="auto">
          <a:xfrm>
            <a:off x="7235825" y="4724400"/>
            <a:ext cx="19081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Рисунок 7" descr="quilling9.jpg"/>
          <p:cNvPicPr>
            <a:picLocks noChangeAspect="1" noChangeArrowheads="1"/>
          </p:cNvPicPr>
          <p:nvPr/>
        </p:nvPicPr>
        <p:blipFill>
          <a:blip r:embed="rId3" cstate="print"/>
          <a:srcRect t="35802" r="62363" b="13580"/>
          <a:stretch>
            <a:fillRect/>
          </a:stretch>
        </p:blipFill>
        <p:spPr bwMode="auto">
          <a:xfrm>
            <a:off x="0" y="0"/>
            <a:ext cx="1547813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nimBg="1"/>
    </p:bldLst>
  </p:timing>
</p:sld>
</file>

<file path=ppt/theme/theme1.xml><?xml version="1.0" encoding="utf-8"?>
<a:theme xmlns:a="http://schemas.openxmlformats.org/drawingml/2006/main" name="Презентация на тему Квиллинг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на тему Квиллинг</Template>
  <TotalTime>15</TotalTime>
  <Words>386</Words>
  <Application>Microsoft Office PowerPoint</Application>
  <PresentationFormat>Экран (4:3)</PresentationFormat>
  <Paragraphs>40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Comic Sans MS</vt:lpstr>
      <vt:lpstr>Constantia</vt:lpstr>
      <vt:lpstr>Times New Roman</vt:lpstr>
      <vt:lpstr>Wingdings</vt:lpstr>
      <vt:lpstr>Презентация на тему Квиллинг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1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RePack by SPecialiST</cp:lastModifiedBy>
  <cp:revision>2</cp:revision>
  <dcterms:created xsi:type="dcterms:W3CDTF">2014-01-20T17:58:48Z</dcterms:created>
  <dcterms:modified xsi:type="dcterms:W3CDTF">2014-01-20T18:14:35Z</dcterms:modified>
</cp:coreProperties>
</file>